
<file path=[Content_Types].xml><?xml version="1.0" encoding="utf-8"?>
<Types xmlns="http://schemas.openxmlformats.org/package/2006/content-types">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6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 id="2147483724" r:id="rId2"/>
  </p:sldMasterIdLst>
  <p:notesMasterIdLst>
    <p:notesMasterId r:id="rId30"/>
  </p:notesMasterIdLst>
  <p:handoutMasterIdLst>
    <p:handoutMasterId r:id="rId31"/>
  </p:handoutMasterIdLst>
  <p:sldIdLst>
    <p:sldId id="298" r:id="rId3"/>
    <p:sldId id="300" r:id="rId4"/>
    <p:sldId id="302" r:id="rId5"/>
    <p:sldId id="304" r:id="rId6"/>
    <p:sldId id="305"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Lst>
  <p:sldSz cx="12192000" cy="6858000"/>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00" d="100"/>
          <a:sy n="100" d="100"/>
        </p:scale>
        <p:origin x="-174"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43327C3-B873-4264-8FEC-89BFF99C7AD8}" type="datetimeFigureOut">
              <a:rPr lang="fi-FI" smtClean="0"/>
              <a:pPr/>
              <a:t>30.10.2017</a:t>
            </a:fld>
            <a:endParaRPr lang="fi-FI"/>
          </a:p>
        </p:txBody>
      </p:sp>
      <p:sp>
        <p:nvSpPr>
          <p:cNvPr id="4" name="Alatunnisteen paikkamerkki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E32FC60-B81B-4258-B770-DC9D0F893BE9}" type="slidenum">
              <a:rPr lang="fi-FI" smtClean="0"/>
              <a:pPr/>
              <a:t>‹#›</a:t>
            </a:fld>
            <a:endParaRPr lang="fi-FI"/>
          </a:p>
        </p:txBody>
      </p:sp>
    </p:spTree>
    <p:extLst>
      <p:ext uri="{BB962C8B-B14F-4D97-AF65-F5344CB8AC3E}">
        <p14:creationId xmlns:p14="http://schemas.microsoft.com/office/powerpoint/2010/main" xmlns="" val="1833171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F4C49B7-F8A2-4006-B6AC-F53125082CB0}" type="datetimeFigureOut">
              <a:rPr lang="fi-FI" smtClean="0"/>
              <a:pPr/>
              <a:t>30.10.2017</a:t>
            </a:fld>
            <a:endParaRPr lang="fi-FI"/>
          </a:p>
        </p:txBody>
      </p:sp>
      <p:sp>
        <p:nvSpPr>
          <p:cNvPr id="4" name="Dian kuvan paikkamerkki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C3FCBA4-7E41-4D7C-A6BA-B4215B4A6E6C}" type="slidenum">
              <a:rPr lang="fi-FI" smtClean="0"/>
              <a:pPr/>
              <a:t>‹#›</a:t>
            </a:fld>
            <a:endParaRPr lang="fi-FI"/>
          </a:p>
        </p:txBody>
      </p:sp>
    </p:spTree>
    <p:extLst>
      <p:ext uri="{BB962C8B-B14F-4D97-AF65-F5344CB8AC3E}">
        <p14:creationId xmlns:p14="http://schemas.microsoft.com/office/powerpoint/2010/main" xmlns="" val="729453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7D84C63-55D2-4B10-8DB7-23D0B9FDB8BB}" type="slidenum">
              <a:rPr lang="fi-FI">
                <a:solidFill>
                  <a:prstClr val="black"/>
                </a:solidFill>
              </a:rPr>
              <a:pPr>
                <a:defRPr/>
              </a:pPr>
              <a:t>1</a:t>
            </a:fld>
            <a:endParaRPr lang="fi-FI">
              <a:solidFill>
                <a:prstClr val="black"/>
              </a:solidFill>
            </a:endParaRPr>
          </a:p>
        </p:txBody>
      </p:sp>
    </p:spTree>
    <p:extLst>
      <p:ext uri="{BB962C8B-B14F-4D97-AF65-F5344CB8AC3E}">
        <p14:creationId xmlns:p14="http://schemas.microsoft.com/office/powerpoint/2010/main" xmlns="" val="1638814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C3FCBA4-7E41-4D7C-A6BA-B4215B4A6E6C}" type="slidenum">
              <a:rPr lang="fi-FI" smtClean="0"/>
              <a:pPr/>
              <a:t>27</a:t>
            </a:fld>
            <a:endParaRPr lang="fi-FI"/>
          </a:p>
        </p:txBody>
      </p:sp>
    </p:spTree>
    <p:extLst>
      <p:ext uri="{BB962C8B-B14F-4D97-AF65-F5344CB8AC3E}">
        <p14:creationId xmlns:p14="http://schemas.microsoft.com/office/powerpoint/2010/main" xmlns="" val="595145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457200"/>
            <a:ext cx="10661515" cy="5136204"/>
          </a:xfrm>
        </p:spPr>
        <p:txBody>
          <a:bodyPr/>
          <a:lstStyle>
            <a:lvl1pPr algn="l">
              <a:lnSpc>
                <a:spcPct val="85000"/>
              </a:lnSpc>
              <a:defRPr sz="7000">
                <a:latin typeface="+mj-lt"/>
              </a:defRPr>
            </a:lvl1pPr>
          </a:lstStyle>
          <a:p>
            <a:r>
              <a:rPr lang="fi-FI"/>
              <a:t>Muokkaa perustyyl. napsautt.</a:t>
            </a:r>
            <a:endParaRPr lang="fi-FI" dirty="0"/>
          </a:p>
        </p:txBody>
      </p:sp>
      <p:sp>
        <p:nvSpPr>
          <p:cNvPr id="3" name="Päivämäärän paikkamerkki 3"/>
          <p:cNvSpPr>
            <a:spLocks noGrp="1"/>
          </p:cNvSpPr>
          <p:nvPr>
            <p:ph type="dt" sz="half" idx="10"/>
          </p:nvPr>
        </p:nvSpPr>
        <p:spPr/>
        <p:txBody>
          <a:bodyPr/>
          <a:lstStyle>
            <a:lvl1pPr>
              <a:defRPr/>
            </a:lvl1pPr>
          </a:lstStyle>
          <a:p>
            <a:pPr>
              <a:defRPr/>
            </a:pPr>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Yksityinen varhaiskasvatus</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6DE79FF5-5A17-456F-8EED-05C9D5F6EB32}" type="slidenum">
              <a:rPr lang="fi-FI"/>
              <a:pPr>
                <a:defRPr/>
              </a:pPr>
              <a:t>‹#›</a:t>
            </a:fld>
            <a:endParaRPr lang="fi-FI" dirty="0"/>
          </a:p>
        </p:txBody>
      </p:sp>
    </p:spTree>
    <p:extLst>
      <p:ext uri="{BB962C8B-B14F-4D97-AF65-F5344CB8AC3E}">
        <p14:creationId xmlns:p14="http://schemas.microsoft.com/office/powerpoint/2010/main" xmlns="" val="4164212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9"/>
          <p:cNvSpPr>
            <a:spLocks noChangeAspect="1"/>
          </p:cNvSpPr>
          <p:nvPr/>
        </p:nvSpPr>
        <p:spPr bwMode="auto">
          <a:xfrm>
            <a:off x="11018838" y="0"/>
            <a:ext cx="1189037" cy="6858000"/>
          </a:xfrm>
          <a:custGeom>
            <a:avLst/>
            <a:gdLst>
              <a:gd name="T0" fmla="*/ 107277 w 2460"/>
              <a:gd name="T1" fmla="*/ 0 h 14300"/>
              <a:gd name="T2" fmla="*/ 0 w 2460"/>
              <a:gd name="T3" fmla="*/ 340023 h 14300"/>
              <a:gd name="T4" fmla="*/ 115492 w 2460"/>
              <a:gd name="T5" fmla="*/ 771645 h 14300"/>
              <a:gd name="T6" fmla="*/ 0 w 2460"/>
              <a:gd name="T7" fmla="*/ 1203267 h 14300"/>
              <a:gd name="T8" fmla="*/ 115492 w 2460"/>
              <a:gd name="T9" fmla="*/ 1634890 h 14300"/>
              <a:gd name="T10" fmla="*/ 0 w 2460"/>
              <a:gd name="T11" fmla="*/ 2066032 h 14300"/>
              <a:gd name="T12" fmla="*/ 115492 w 2460"/>
              <a:gd name="T13" fmla="*/ 2497655 h 14300"/>
              <a:gd name="T14" fmla="*/ 115492 w 2460"/>
              <a:gd name="T15" fmla="*/ 2519716 h 14300"/>
              <a:gd name="T16" fmla="*/ 0 w 2460"/>
              <a:gd name="T17" fmla="*/ 2951338 h 14300"/>
              <a:gd name="T18" fmla="*/ 115492 w 2460"/>
              <a:gd name="T19" fmla="*/ 3382481 h 14300"/>
              <a:gd name="T20" fmla="*/ 0 w 2460"/>
              <a:gd name="T21" fmla="*/ 3814103 h 14300"/>
              <a:gd name="T22" fmla="*/ 115492 w 2460"/>
              <a:gd name="T23" fmla="*/ 4245725 h 14300"/>
              <a:gd name="T24" fmla="*/ 0 w 2460"/>
              <a:gd name="T25" fmla="*/ 4676868 h 14300"/>
              <a:gd name="T26" fmla="*/ 115492 w 2460"/>
              <a:gd name="T27" fmla="*/ 5108491 h 14300"/>
              <a:gd name="T28" fmla="*/ 0 w 2460"/>
              <a:gd name="T29" fmla="*/ 5540113 h 14300"/>
              <a:gd name="T30" fmla="*/ 115492 w 2460"/>
              <a:gd name="T31" fmla="*/ 5971256 h 14300"/>
              <a:gd name="T32" fmla="*/ 0 w 2460"/>
              <a:gd name="T33" fmla="*/ 6402878 h 14300"/>
              <a:gd name="T34" fmla="*/ 115492 w 2460"/>
              <a:gd name="T35" fmla="*/ 6834501 h 14300"/>
              <a:gd name="T36" fmla="*/ 115009 w 2460"/>
              <a:gd name="T37" fmla="*/ 6858000 h 14300"/>
              <a:gd name="T38" fmla="*/ 1188749 w 2460"/>
              <a:gd name="T39" fmla="*/ 6858000 h 14300"/>
              <a:gd name="T40" fmla="*/ 1188749 w 2460"/>
              <a:gd name="T41" fmla="*/ 0 h 14300"/>
              <a:gd name="T42" fmla="*/ 107277 w 2460"/>
              <a:gd name="T43" fmla="*/ 0 h 143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60" h="14300">
                <a:moveTo>
                  <a:pt x="222" y="0"/>
                </a:moveTo>
                <a:cubicBezTo>
                  <a:pt x="167" y="272"/>
                  <a:pt x="0" y="334"/>
                  <a:pt x="0" y="709"/>
                </a:cubicBezTo>
                <a:cubicBezTo>
                  <a:pt x="0" y="1159"/>
                  <a:pt x="239" y="1159"/>
                  <a:pt x="239" y="1609"/>
                </a:cubicBezTo>
                <a:cubicBezTo>
                  <a:pt x="239" y="2059"/>
                  <a:pt x="0" y="2059"/>
                  <a:pt x="0" y="2509"/>
                </a:cubicBezTo>
                <a:cubicBezTo>
                  <a:pt x="0" y="2959"/>
                  <a:pt x="239" y="2959"/>
                  <a:pt x="239" y="3409"/>
                </a:cubicBezTo>
                <a:cubicBezTo>
                  <a:pt x="239" y="3858"/>
                  <a:pt x="0" y="3858"/>
                  <a:pt x="0" y="4308"/>
                </a:cubicBezTo>
                <a:cubicBezTo>
                  <a:pt x="0" y="4758"/>
                  <a:pt x="239" y="4758"/>
                  <a:pt x="239" y="5208"/>
                </a:cubicBezTo>
                <a:lnTo>
                  <a:pt x="239" y="5254"/>
                </a:lnTo>
                <a:cubicBezTo>
                  <a:pt x="239" y="5704"/>
                  <a:pt x="0" y="5704"/>
                  <a:pt x="0" y="6154"/>
                </a:cubicBezTo>
                <a:cubicBezTo>
                  <a:pt x="0" y="6603"/>
                  <a:pt x="239" y="6603"/>
                  <a:pt x="239" y="7053"/>
                </a:cubicBezTo>
                <a:cubicBezTo>
                  <a:pt x="239" y="7503"/>
                  <a:pt x="0" y="7503"/>
                  <a:pt x="0" y="7953"/>
                </a:cubicBezTo>
                <a:cubicBezTo>
                  <a:pt x="0" y="8403"/>
                  <a:pt x="239" y="8403"/>
                  <a:pt x="239" y="8853"/>
                </a:cubicBezTo>
                <a:cubicBezTo>
                  <a:pt x="239" y="9303"/>
                  <a:pt x="0" y="9303"/>
                  <a:pt x="0" y="9752"/>
                </a:cubicBezTo>
                <a:cubicBezTo>
                  <a:pt x="0" y="10202"/>
                  <a:pt x="239" y="10202"/>
                  <a:pt x="239" y="10652"/>
                </a:cubicBezTo>
                <a:cubicBezTo>
                  <a:pt x="239" y="11102"/>
                  <a:pt x="0" y="11102"/>
                  <a:pt x="0" y="11552"/>
                </a:cubicBezTo>
                <a:cubicBezTo>
                  <a:pt x="0" y="12002"/>
                  <a:pt x="239" y="12002"/>
                  <a:pt x="239" y="12451"/>
                </a:cubicBezTo>
                <a:cubicBezTo>
                  <a:pt x="239" y="12901"/>
                  <a:pt x="0" y="12901"/>
                  <a:pt x="0" y="13351"/>
                </a:cubicBezTo>
                <a:cubicBezTo>
                  <a:pt x="0" y="13801"/>
                  <a:pt x="239" y="13801"/>
                  <a:pt x="239" y="14251"/>
                </a:cubicBezTo>
                <a:cubicBezTo>
                  <a:pt x="239" y="14268"/>
                  <a:pt x="239" y="14284"/>
                  <a:pt x="238" y="14300"/>
                </a:cubicBezTo>
                <a:lnTo>
                  <a:pt x="2460" y="14300"/>
                </a:lnTo>
                <a:lnTo>
                  <a:pt x="2460" y="0"/>
                </a:lnTo>
                <a:lnTo>
                  <a:pt x="222" y="0"/>
                </a:lnTo>
                <a:close/>
              </a:path>
            </a:pathLst>
          </a:custGeom>
          <a:solidFill>
            <a:srgbClr val="00D7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Yksityinen varhaiskasvatus</a:t>
            </a:r>
          </a:p>
        </p:txBody>
      </p:sp>
      <p:sp>
        <p:nvSpPr>
          <p:cNvPr id="7" name="Dian numeron paikkamerkki 5"/>
          <p:cNvSpPr>
            <a:spLocks noGrp="1"/>
          </p:cNvSpPr>
          <p:nvPr>
            <p:ph type="sldNum" sz="quarter" idx="12"/>
          </p:nvPr>
        </p:nvSpPr>
        <p:spPr/>
        <p:txBody>
          <a:bodyPr/>
          <a:lstStyle>
            <a:lvl1pPr>
              <a:defRPr/>
            </a:lvl1pPr>
          </a:lstStyle>
          <a:p>
            <a:pPr>
              <a:defRPr/>
            </a:pPr>
            <a:fld id="{874F7449-996A-490E-B8CC-1AED7B247B7A}" type="slidenum">
              <a:rPr lang="fi-FI"/>
              <a:pPr>
                <a:defRPr/>
              </a:pPr>
              <a:t>‹#›</a:t>
            </a:fld>
            <a:endParaRPr lang="fi-FI"/>
          </a:p>
        </p:txBody>
      </p:sp>
    </p:spTree>
    <p:extLst>
      <p:ext uri="{BB962C8B-B14F-4D97-AF65-F5344CB8AC3E}">
        <p14:creationId xmlns:p14="http://schemas.microsoft.com/office/powerpoint/2010/main" xmlns="" val="3343788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Otsikko ja sisältö C">
    <p:spTree>
      <p:nvGrpSpPr>
        <p:cNvPr id="1" name=""/>
        <p:cNvGrpSpPr/>
        <p:nvPr/>
      </p:nvGrpSpPr>
      <p:grpSpPr>
        <a:xfrm>
          <a:off x="0" y="0"/>
          <a:ext cx="0" cy="0"/>
          <a:chOff x="0" y="0"/>
          <a:chExt cx="0" cy="0"/>
        </a:xfrm>
      </p:grpSpPr>
      <p:sp>
        <p:nvSpPr>
          <p:cNvPr id="4" name="Freeform 9"/>
          <p:cNvSpPr>
            <a:spLocks noChangeAspect="1"/>
          </p:cNvSpPr>
          <p:nvPr/>
        </p:nvSpPr>
        <p:spPr bwMode="auto">
          <a:xfrm>
            <a:off x="11077575" y="0"/>
            <a:ext cx="1112838" cy="6858000"/>
          </a:xfrm>
          <a:custGeom>
            <a:avLst/>
            <a:gdLst>
              <a:gd name="T0" fmla="*/ 30426 w 2304"/>
              <a:gd name="T1" fmla="*/ 0 h 14300"/>
              <a:gd name="T2" fmla="*/ 18352 w 2304"/>
              <a:gd name="T3" fmla="*/ 11990 h 14300"/>
              <a:gd name="T4" fmla="*/ 286395 w 2304"/>
              <a:gd name="T5" fmla="*/ 276718 h 14300"/>
              <a:gd name="T6" fmla="*/ 18352 w 2304"/>
              <a:gd name="T7" fmla="*/ 540967 h 14300"/>
              <a:gd name="T8" fmla="*/ 268042 w 2304"/>
              <a:gd name="T9" fmla="*/ 787951 h 14300"/>
              <a:gd name="T10" fmla="*/ 0 w 2304"/>
              <a:gd name="T11" fmla="*/ 1052199 h 14300"/>
              <a:gd name="T12" fmla="*/ 268042 w 2304"/>
              <a:gd name="T13" fmla="*/ 1316928 h 14300"/>
              <a:gd name="T14" fmla="*/ 0 w 2304"/>
              <a:gd name="T15" fmla="*/ 1581656 h 14300"/>
              <a:gd name="T16" fmla="*/ 268042 w 2304"/>
              <a:gd name="T17" fmla="*/ 1846385 h 14300"/>
              <a:gd name="T18" fmla="*/ 0 w 2304"/>
              <a:gd name="T19" fmla="*/ 2111113 h 14300"/>
              <a:gd name="T20" fmla="*/ 268042 w 2304"/>
              <a:gd name="T21" fmla="*/ 2375841 h 14300"/>
              <a:gd name="T22" fmla="*/ 0 w 2304"/>
              <a:gd name="T23" fmla="*/ 2640570 h 14300"/>
              <a:gd name="T24" fmla="*/ 268042 w 2304"/>
              <a:gd name="T25" fmla="*/ 2905298 h 14300"/>
              <a:gd name="T26" fmla="*/ 0 w 2304"/>
              <a:gd name="T27" fmla="*/ 3170027 h 14300"/>
              <a:gd name="T28" fmla="*/ 281082 w 2304"/>
              <a:gd name="T29" fmla="*/ 3447704 h 14300"/>
              <a:gd name="T30" fmla="*/ 18352 w 2304"/>
              <a:gd name="T31" fmla="*/ 3706677 h 14300"/>
              <a:gd name="T32" fmla="*/ 286395 w 2304"/>
              <a:gd name="T33" fmla="*/ 3971405 h 14300"/>
              <a:gd name="T34" fmla="*/ 18352 w 2304"/>
              <a:gd name="T35" fmla="*/ 4236134 h 14300"/>
              <a:gd name="T36" fmla="*/ 286395 w 2304"/>
              <a:gd name="T37" fmla="*/ 4500862 h 14300"/>
              <a:gd name="T38" fmla="*/ 18352 w 2304"/>
              <a:gd name="T39" fmla="*/ 4765591 h 14300"/>
              <a:gd name="T40" fmla="*/ 286395 w 2304"/>
              <a:gd name="T41" fmla="*/ 5030319 h 14300"/>
              <a:gd name="T42" fmla="*/ 18352 w 2304"/>
              <a:gd name="T43" fmla="*/ 5295047 h 14300"/>
              <a:gd name="T44" fmla="*/ 268042 w 2304"/>
              <a:gd name="T45" fmla="*/ 5541552 h 14300"/>
              <a:gd name="T46" fmla="*/ 0 w 2304"/>
              <a:gd name="T47" fmla="*/ 5806280 h 14300"/>
              <a:gd name="T48" fmla="*/ 268042 w 2304"/>
              <a:gd name="T49" fmla="*/ 6071009 h 14300"/>
              <a:gd name="T50" fmla="*/ 0 w 2304"/>
              <a:gd name="T51" fmla="*/ 6335737 h 14300"/>
              <a:gd name="T52" fmla="*/ 268042 w 2304"/>
              <a:gd name="T53" fmla="*/ 6600465 h 14300"/>
              <a:gd name="T54" fmla="*/ 7244 w 2304"/>
              <a:gd name="T55" fmla="*/ 6858000 h 14300"/>
              <a:gd name="T56" fmla="*/ 1112737 w 2304"/>
              <a:gd name="T57" fmla="*/ 6858000 h 14300"/>
              <a:gd name="T58" fmla="*/ 1112737 w 2304"/>
              <a:gd name="T59" fmla="*/ 0 h 14300"/>
              <a:gd name="T60" fmla="*/ 30426 w 2304"/>
              <a:gd name="T61" fmla="*/ 0 h 143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304" h="14300">
                <a:moveTo>
                  <a:pt x="63" y="0"/>
                </a:moveTo>
                <a:lnTo>
                  <a:pt x="38" y="25"/>
                </a:lnTo>
                <a:lnTo>
                  <a:pt x="593" y="577"/>
                </a:lnTo>
                <a:lnTo>
                  <a:pt x="38" y="1128"/>
                </a:lnTo>
                <a:lnTo>
                  <a:pt x="555" y="1643"/>
                </a:lnTo>
                <a:lnTo>
                  <a:pt x="0" y="2194"/>
                </a:lnTo>
                <a:lnTo>
                  <a:pt x="555" y="2746"/>
                </a:lnTo>
                <a:lnTo>
                  <a:pt x="0" y="3298"/>
                </a:lnTo>
                <a:lnTo>
                  <a:pt x="555" y="3850"/>
                </a:lnTo>
                <a:lnTo>
                  <a:pt x="0" y="4402"/>
                </a:lnTo>
                <a:lnTo>
                  <a:pt x="555" y="4954"/>
                </a:lnTo>
                <a:lnTo>
                  <a:pt x="0" y="5506"/>
                </a:lnTo>
                <a:lnTo>
                  <a:pt x="555" y="6058"/>
                </a:lnTo>
                <a:lnTo>
                  <a:pt x="0" y="6610"/>
                </a:lnTo>
                <a:lnTo>
                  <a:pt x="582" y="7189"/>
                </a:lnTo>
                <a:lnTo>
                  <a:pt x="38" y="7729"/>
                </a:lnTo>
                <a:lnTo>
                  <a:pt x="593" y="8281"/>
                </a:lnTo>
                <a:lnTo>
                  <a:pt x="38" y="8833"/>
                </a:lnTo>
                <a:lnTo>
                  <a:pt x="593" y="9385"/>
                </a:lnTo>
                <a:lnTo>
                  <a:pt x="38" y="9937"/>
                </a:lnTo>
                <a:lnTo>
                  <a:pt x="593" y="10489"/>
                </a:lnTo>
                <a:lnTo>
                  <a:pt x="38" y="11041"/>
                </a:lnTo>
                <a:lnTo>
                  <a:pt x="555" y="11555"/>
                </a:lnTo>
                <a:lnTo>
                  <a:pt x="0" y="12107"/>
                </a:lnTo>
                <a:lnTo>
                  <a:pt x="555" y="12659"/>
                </a:lnTo>
                <a:lnTo>
                  <a:pt x="0" y="13211"/>
                </a:lnTo>
                <a:lnTo>
                  <a:pt x="555" y="13763"/>
                </a:lnTo>
                <a:lnTo>
                  <a:pt x="15" y="14300"/>
                </a:lnTo>
                <a:lnTo>
                  <a:pt x="2304" y="14300"/>
                </a:lnTo>
                <a:cubicBezTo>
                  <a:pt x="2304" y="9533"/>
                  <a:pt x="2304" y="4767"/>
                  <a:pt x="2304" y="0"/>
                </a:cubicBezTo>
                <a:lnTo>
                  <a:pt x="63" y="0"/>
                </a:lnTo>
                <a:close/>
              </a:path>
            </a:pathLst>
          </a:custGeom>
          <a:solidFill>
            <a:srgbClr val="0000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Yksityinen varhaiskasvatus</a:t>
            </a:r>
          </a:p>
        </p:txBody>
      </p:sp>
      <p:sp>
        <p:nvSpPr>
          <p:cNvPr id="7" name="Dian numeron paikkamerkki 5"/>
          <p:cNvSpPr>
            <a:spLocks noGrp="1"/>
          </p:cNvSpPr>
          <p:nvPr>
            <p:ph type="sldNum" sz="quarter" idx="12"/>
          </p:nvPr>
        </p:nvSpPr>
        <p:spPr/>
        <p:txBody>
          <a:bodyPr/>
          <a:lstStyle>
            <a:lvl1pPr>
              <a:defRPr/>
            </a:lvl1pPr>
          </a:lstStyle>
          <a:p>
            <a:pPr>
              <a:defRPr/>
            </a:pPr>
            <a:fld id="{B52908EE-A1A3-4BFF-9615-4AEE992B6B71}" type="slidenum">
              <a:rPr lang="fi-FI"/>
              <a:pPr>
                <a:defRPr/>
              </a:pPr>
              <a:t>‹#›</a:t>
            </a:fld>
            <a:endParaRPr lang="fi-FI"/>
          </a:p>
        </p:txBody>
      </p:sp>
    </p:spTree>
    <p:extLst>
      <p:ext uri="{BB962C8B-B14F-4D97-AF65-F5344CB8AC3E}">
        <p14:creationId xmlns:p14="http://schemas.microsoft.com/office/powerpoint/2010/main" xmlns="" val="468643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Otsikko ja sisältö D">
    <p:spTree>
      <p:nvGrpSpPr>
        <p:cNvPr id="1" name=""/>
        <p:cNvGrpSpPr/>
        <p:nvPr/>
      </p:nvGrpSpPr>
      <p:grpSpPr>
        <a:xfrm>
          <a:off x="0" y="0"/>
          <a:ext cx="0" cy="0"/>
          <a:chOff x="0" y="0"/>
          <a:chExt cx="0" cy="0"/>
        </a:xfrm>
      </p:grpSpPr>
      <p:sp>
        <p:nvSpPr>
          <p:cNvPr id="4" name="Freeform 13"/>
          <p:cNvSpPr>
            <a:spLocks noChangeAspect="1"/>
          </p:cNvSpPr>
          <p:nvPr/>
        </p:nvSpPr>
        <p:spPr bwMode="auto">
          <a:xfrm>
            <a:off x="10964863" y="0"/>
            <a:ext cx="1228725" cy="6858000"/>
          </a:xfrm>
          <a:custGeom>
            <a:avLst/>
            <a:gdLst>
              <a:gd name="T0" fmla="*/ 0 w 2539"/>
              <a:gd name="T1" fmla="*/ 4225103 h 14300"/>
              <a:gd name="T2" fmla="*/ 0 w 2539"/>
              <a:gd name="T3" fmla="*/ 4225103 h 14300"/>
              <a:gd name="T4" fmla="*/ 174239 w 2539"/>
              <a:gd name="T5" fmla="*/ 4488393 h 14300"/>
              <a:gd name="T6" fmla="*/ 0 w 2539"/>
              <a:gd name="T7" fmla="*/ 4751683 h 14300"/>
              <a:gd name="T8" fmla="*/ 0 w 2539"/>
              <a:gd name="T9" fmla="*/ 4752642 h 14300"/>
              <a:gd name="T10" fmla="*/ 0 w 2539"/>
              <a:gd name="T11" fmla="*/ 4753122 h 14300"/>
              <a:gd name="T12" fmla="*/ 174239 w 2539"/>
              <a:gd name="T13" fmla="*/ 5016411 h 14300"/>
              <a:gd name="T14" fmla="*/ 0 w 2539"/>
              <a:gd name="T15" fmla="*/ 5279701 h 14300"/>
              <a:gd name="T16" fmla="*/ 0 w 2539"/>
              <a:gd name="T17" fmla="*/ 5279701 h 14300"/>
              <a:gd name="T18" fmla="*/ 0 w 2539"/>
              <a:gd name="T19" fmla="*/ 5281140 h 14300"/>
              <a:gd name="T20" fmla="*/ 175691 w 2539"/>
              <a:gd name="T21" fmla="*/ 5544909 h 14300"/>
              <a:gd name="T22" fmla="*/ 0 w 2539"/>
              <a:gd name="T23" fmla="*/ 5809158 h 14300"/>
              <a:gd name="T24" fmla="*/ 175691 w 2539"/>
              <a:gd name="T25" fmla="*/ 6072927 h 14300"/>
              <a:gd name="T26" fmla="*/ 0 w 2539"/>
              <a:gd name="T27" fmla="*/ 6337176 h 14300"/>
              <a:gd name="T28" fmla="*/ 175691 w 2539"/>
              <a:gd name="T29" fmla="*/ 6600945 h 14300"/>
              <a:gd name="T30" fmla="*/ 0 w 2539"/>
              <a:gd name="T31" fmla="*/ 6858000 h 14300"/>
              <a:gd name="T32" fmla="*/ 1228866 w 2539"/>
              <a:gd name="T33" fmla="*/ 6858000 h 14300"/>
              <a:gd name="T34" fmla="*/ 1228866 w 2539"/>
              <a:gd name="T35" fmla="*/ 0 h 14300"/>
              <a:gd name="T36" fmla="*/ 0 w 2539"/>
              <a:gd name="T37" fmla="*/ 0 h 14300"/>
              <a:gd name="T38" fmla="*/ 175691 w 2539"/>
              <a:gd name="T39" fmla="*/ 264249 h 14300"/>
              <a:gd name="T40" fmla="*/ 0 w 2539"/>
              <a:gd name="T41" fmla="*/ 528018 h 14300"/>
              <a:gd name="T42" fmla="*/ 175691 w 2539"/>
              <a:gd name="T43" fmla="*/ 791787 h 14300"/>
              <a:gd name="T44" fmla="*/ 0 w 2539"/>
              <a:gd name="T45" fmla="*/ 1056036 h 14300"/>
              <a:gd name="T46" fmla="*/ 175691 w 2539"/>
              <a:gd name="T47" fmla="*/ 1319805 h 14300"/>
              <a:gd name="T48" fmla="*/ 0 w 2539"/>
              <a:gd name="T49" fmla="*/ 1584054 h 14300"/>
              <a:gd name="T50" fmla="*/ 175691 w 2539"/>
              <a:gd name="T51" fmla="*/ 1847823 h 14300"/>
              <a:gd name="T52" fmla="*/ 0 w 2539"/>
              <a:gd name="T53" fmla="*/ 2112072 h 14300"/>
              <a:gd name="T54" fmla="*/ 175691 w 2539"/>
              <a:gd name="T55" fmla="*/ 2375841 h 14300"/>
              <a:gd name="T56" fmla="*/ 0 w 2539"/>
              <a:gd name="T57" fmla="*/ 2640090 h 14300"/>
              <a:gd name="T58" fmla="*/ 175691 w 2539"/>
              <a:gd name="T59" fmla="*/ 2903859 h 14300"/>
              <a:gd name="T60" fmla="*/ 0 w 2539"/>
              <a:gd name="T61" fmla="*/ 3168108 h 14300"/>
              <a:gd name="T62" fmla="*/ 175691 w 2539"/>
              <a:gd name="T63" fmla="*/ 3431877 h 14300"/>
              <a:gd name="T64" fmla="*/ 0 w 2539"/>
              <a:gd name="T65" fmla="*/ 3695647 h 14300"/>
              <a:gd name="T66" fmla="*/ 175691 w 2539"/>
              <a:gd name="T67" fmla="*/ 3959896 h 14300"/>
              <a:gd name="T68" fmla="*/ 0 w 2539"/>
              <a:gd name="T69" fmla="*/ 4223665 h 14300"/>
              <a:gd name="T70" fmla="*/ 0 w 2539"/>
              <a:gd name="T71" fmla="*/ 4225103 h 143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539" h="14300">
                <a:moveTo>
                  <a:pt x="0" y="8810"/>
                </a:moveTo>
                <a:lnTo>
                  <a:pt x="0" y="8810"/>
                </a:lnTo>
                <a:cubicBezTo>
                  <a:pt x="0" y="9056"/>
                  <a:pt x="148" y="9267"/>
                  <a:pt x="360" y="9359"/>
                </a:cubicBezTo>
                <a:cubicBezTo>
                  <a:pt x="148" y="9451"/>
                  <a:pt x="0" y="9662"/>
                  <a:pt x="0" y="9908"/>
                </a:cubicBezTo>
                <a:lnTo>
                  <a:pt x="0" y="9910"/>
                </a:lnTo>
                <a:lnTo>
                  <a:pt x="0" y="9911"/>
                </a:lnTo>
                <a:cubicBezTo>
                  <a:pt x="0" y="10157"/>
                  <a:pt x="148" y="10368"/>
                  <a:pt x="360" y="10460"/>
                </a:cubicBezTo>
                <a:cubicBezTo>
                  <a:pt x="148" y="10552"/>
                  <a:pt x="0" y="10763"/>
                  <a:pt x="0" y="11009"/>
                </a:cubicBezTo>
                <a:lnTo>
                  <a:pt x="0" y="11012"/>
                </a:lnTo>
                <a:cubicBezTo>
                  <a:pt x="0" y="11259"/>
                  <a:pt x="150" y="11471"/>
                  <a:pt x="363" y="11562"/>
                </a:cubicBezTo>
                <a:cubicBezTo>
                  <a:pt x="150" y="11654"/>
                  <a:pt x="0" y="11866"/>
                  <a:pt x="0" y="12113"/>
                </a:cubicBezTo>
                <a:cubicBezTo>
                  <a:pt x="0" y="12360"/>
                  <a:pt x="150" y="12572"/>
                  <a:pt x="363" y="12663"/>
                </a:cubicBezTo>
                <a:cubicBezTo>
                  <a:pt x="150" y="12755"/>
                  <a:pt x="0" y="12967"/>
                  <a:pt x="0" y="13214"/>
                </a:cubicBezTo>
                <a:cubicBezTo>
                  <a:pt x="0" y="13461"/>
                  <a:pt x="150" y="13673"/>
                  <a:pt x="363" y="13764"/>
                </a:cubicBezTo>
                <a:cubicBezTo>
                  <a:pt x="154" y="13854"/>
                  <a:pt x="6" y="14059"/>
                  <a:pt x="0" y="14300"/>
                </a:cubicBezTo>
                <a:lnTo>
                  <a:pt x="2539" y="14300"/>
                </a:lnTo>
                <a:cubicBezTo>
                  <a:pt x="2539" y="9533"/>
                  <a:pt x="2539" y="4767"/>
                  <a:pt x="2539" y="0"/>
                </a:cubicBezTo>
                <a:lnTo>
                  <a:pt x="0" y="0"/>
                </a:lnTo>
                <a:cubicBezTo>
                  <a:pt x="0" y="247"/>
                  <a:pt x="150" y="459"/>
                  <a:pt x="363" y="551"/>
                </a:cubicBezTo>
                <a:cubicBezTo>
                  <a:pt x="150" y="642"/>
                  <a:pt x="0" y="854"/>
                  <a:pt x="0" y="1101"/>
                </a:cubicBezTo>
                <a:cubicBezTo>
                  <a:pt x="0" y="1348"/>
                  <a:pt x="150" y="1560"/>
                  <a:pt x="363" y="1651"/>
                </a:cubicBezTo>
                <a:cubicBezTo>
                  <a:pt x="150" y="1743"/>
                  <a:pt x="0" y="1955"/>
                  <a:pt x="0" y="2202"/>
                </a:cubicBezTo>
                <a:cubicBezTo>
                  <a:pt x="0" y="2449"/>
                  <a:pt x="150" y="2661"/>
                  <a:pt x="363" y="2752"/>
                </a:cubicBezTo>
                <a:cubicBezTo>
                  <a:pt x="150" y="2844"/>
                  <a:pt x="0" y="3056"/>
                  <a:pt x="0" y="3303"/>
                </a:cubicBezTo>
                <a:cubicBezTo>
                  <a:pt x="0" y="3550"/>
                  <a:pt x="150" y="3762"/>
                  <a:pt x="363" y="3853"/>
                </a:cubicBezTo>
                <a:cubicBezTo>
                  <a:pt x="150" y="3945"/>
                  <a:pt x="0" y="4157"/>
                  <a:pt x="0" y="4404"/>
                </a:cubicBezTo>
                <a:cubicBezTo>
                  <a:pt x="0" y="4651"/>
                  <a:pt x="150" y="4863"/>
                  <a:pt x="363" y="4954"/>
                </a:cubicBezTo>
                <a:cubicBezTo>
                  <a:pt x="150" y="5046"/>
                  <a:pt x="0" y="5258"/>
                  <a:pt x="0" y="5505"/>
                </a:cubicBezTo>
                <a:cubicBezTo>
                  <a:pt x="0" y="5752"/>
                  <a:pt x="150" y="5964"/>
                  <a:pt x="363" y="6055"/>
                </a:cubicBezTo>
                <a:cubicBezTo>
                  <a:pt x="150" y="6147"/>
                  <a:pt x="0" y="6359"/>
                  <a:pt x="0" y="6606"/>
                </a:cubicBezTo>
                <a:cubicBezTo>
                  <a:pt x="0" y="6853"/>
                  <a:pt x="150" y="7065"/>
                  <a:pt x="363" y="7156"/>
                </a:cubicBezTo>
                <a:cubicBezTo>
                  <a:pt x="150" y="7247"/>
                  <a:pt x="0" y="7459"/>
                  <a:pt x="0" y="7706"/>
                </a:cubicBezTo>
                <a:cubicBezTo>
                  <a:pt x="0" y="7954"/>
                  <a:pt x="150" y="8165"/>
                  <a:pt x="363" y="8257"/>
                </a:cubicBezTo>
                <a:cubicBezTo>
                  <a:pt x="150" y="8348"/>
                  <a:pt x="0" y="8560"/>
                  <a:pt x="0" y="8807"/>
                </a:cubicBezTo>
                <a:lnTo>
                  <a:pt x="0" y="8810"/>
                </a:lnTo>
                <a:close/>
              </a:path>
            </a:pathLst>
          </a:custGeom>
          <a:solidFill>
            <a:srgbClr val="F5A4C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Yksityinen varhaiskasvatus</a:t>
            </a:r>
          </a:p>
        </p:txBody>
      </p:sp>
      <p:sp>
        <p:nvSpPr>
          <p:cNvPr id="7" name="Dian numeron paikkamerkki 5"/>
          <p:cNvSpPr>
            <a:spLocks noGrp="1"/>
          </p:cNvSpPr>
          <p:nvPr>
            <p:ph type="sldNum" sz="quarter" idx="12"/>
          </p:nvPr>
        </p:nvSpPr>
        <p:spPr/>
        <p:txBody>
          <a:bodyPr/>
          <a:lstStyle>
            <a:lvl1pPr>
              <a:defRPr/>
            </a:lvl1pPr>
          </a:lstStyle>
          <a:p>
            <a:pPr>
              <a:defRPr/>
            </a:pPr>
            <a:fld id="{3010D041-7D7F-4F49-8A87-AE559C5B3C70}" type="slidenum">
              <a:rPr lang="fi-FI"/>
              <a:pPr>
                <a:defRPr/>
              </a:pPr>
              <a:t>‹#›</a:t>
            </a:fld>
            <a:endParaRPr lang="fi-FI"/>
          </a:p>
        </p:txBody>
      </p:sp>
    </p:spTree>
    <p:extLst>
      <p:ext uri="{BB962C8B-B14F-4D97-AF65-F5344CB8AC3E}">
        <p14:creationId xmlns:p14="http://schemas.microsoft.com/office/powerpoint/2010/main" xmlns="" val="3723477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F">
    <p:spTree>
      <p:nvGrpSpPr>
        <p:cNvPr id="1" name=""/>
        <p:cNvGrpSpPr/>
        <p:nvPr/>
      </p:nvGrpSpPr>
      <p:grpSpPr>
        <a:xfrm>
          <a:off x="0" y="0"/>
          <a:ext cx="0" cy="0"/>
          <a:chOff x="0" y="0"/>
          <a:chExt cx="0" cy="0"/>
        </a:xfrm>
      </p:grpSpPr>
      <p:sp>
        <p:nvSpPr>
          <p:cNvPr id="4" name="Freeform 5"/>
          <p:cNvSpPr>
            <a:spLocks noChangeAspect="1"/>
          </p:cNvSpPr>
          <p:nvPr/>
        </p:nvSpPr>
        <p:spPr bwMode="auto">
          <a:xfrm>
            <a:off x="10887075" y="0"/>
            <a:ext cx="1304925" cy="6858000"/>
          </a:xfrm>
          <a:custGeom>
            <a:avLst/>
            <a:gdLst>
              <a:gd name="T0" fmla="*/ 0 w 2700"/>
              <a:gd name="T1" fmla="*/ 16306 h 14300"/>
              <a:gd name="T2" fmla="*/ 212647 w 2700"/>
              <a:gd name="T3" fmla="*/ 144354 h 14300"/>
              <a:gd name="T4" fmla="*/ 212647 w 2700"/>
              <a:gd name="T5" fmla="*/ 290626 h 14300"/>
              <a:gd name="T6" fmla="*/ 0 w 2700"/>
              <a:gd name="T7" fmla="*/ 418674 h 14300"/>
              <a:gd name="T8" fmla="*/ 212647 w 2700"/>
              <a:gd name="T9" fmla="*/ 546722 h 14300"/>
              <a:gd name="T10" fmla="*/ 212647 w 2700"/>
              <a:gd name="T11" fmla="*/ 692994 h 14300"/>
              <a:gd name="T12" fmla="*/ 0 w 2700"/>
              <a:gd name="T13" fmla="*/ 820083 h 14300"/>
              <a:gd name="T14" fmla="*/ 212647 w 2700"/>
              <a:gd name="T15" fmla="*/ 948130 h 14300"/>
              <a:gd name="T16" fmla="*/ 212647 w 2700"/>
              <a:gd name="T17" fmla="*/ 1094403 h 14300"/>
              <a:gd name="T18" fmla="*/ 0 w 2700"/>
              <a:gd name="T19" fmla="*/ 1221971 h 14300"/>
              <a:gd name="T20" fmla="*/ 212647 w 2700"/>
              <a:gd name="T21" fmla="*/ 1350019 h 14300"/>
              <a:gd name="T22" fmla="*/ 212647 w 2700"/>
              <a:gd name="T23" fmla="*/ 1496291 h 14300"/>
              <a:gd name="T24" fmla="*/ 0 w 2700"/>
              <a:gd name="T25" fmla="*/ 1624339 h 14300"/>
              <a:gd name="T26" fmla="*/ 212647 w 2700"/>
              <a:gd name="T27" fmla="*/ 1752387 h 14300"/>
              <a:gd name="T28" fmla="*/ 212647 w 2700"/>
              <a:gd name="T29" fmla="*/ 1898659 h 14300"/>
              <a:gd name="T30" fmla="*/ 0 w 2700"/>
              <a:gd name="T31" fmla="*/ 2026707 h 14300"/>
              <a:gd name="T32" fmla="*/ 212647 w 2700"/>
              <a:gd name="T33" fmla="*/ 2154755 h 14300"/>
              <a:gd name="T34" fmla="*/ 212647 w 2700"/>
              <a:gd name="T35" fmla="*/ 2301027 h 14300"/>
              <a:gd name="T36" fmla="*/ 0 w 2700"/>
              <a:gd name="T37" fmla="*/ 2429554 h 14300"/>
              <a:gd name="T38" fmla="*/ 212647 w 2700"/>
              <a:gd name="T39" fmla="*/ 2557602 h 14300"/>
              <a:gd name="T40" fmla="*/ 212647 w 2700"/>
              <a:gd name="T41" fmla="*/ 2703874 h 14300"/>
              <a:gd name="T42" fmla="*/ 0 w 2700"/>
              <a:gd name="T43" fmla="*/ 2831443 h 14300"/>
              <a:gd name="T44" fmla="*/ 212647 w 2700"/>
              <a:gd name="T45" fmla="*/ 2959970 h 14300"/>
              <a:gd name="T46" fmla="*/ 212647 w 2700"/>
              <a:gd name="T47" fmla="*/ 3105763 h 14300"/>
              <a:gd name="T48" fmla="*/ 0 w 2700"/>
              <a:gd name="T49" fmla="*/ 3232852 h 14300"/>
              <a:gd name="T50" fmla="*/ 212647 w 2700"/>
              <a:gd name="T51" fmla="*/ 3360900 h 14300"/>
              <a:gd name="T52" fmla="*/ 212647 w 2700"/>
              <a:gd name="T53" fmla="*/ 3507172 h 14300"/>
              <a:gd name="T54" fmla="*/ 0 w 2700"/>
              <a:gd name="T55" fmla="*/ 3635220 h 14300"/>
              <a:gd name="T56" fmla="*/ 212647 w 2700"/>
              <a:gd name="T57" fmla="*/ 3763268 h 14300"/>
              <a:gd name="T58" fmla="*/ 212647 w 2700"/>
              <a:gd name="T59" fmla="*/ 3909540 h 14300"/>
              <a:gd name="T60" fmla="*/ 0 w 2700"/>
              <a:gd name="T61" fmla="*/ 4037588 h 14300"/>
              <a:gd name="T62" fmla="*/ 212647 w 2700"/>
              <a:gd name="T63" fmla="*/ 4165636 h 14300"/>
              <a:gd name="T64" fmla="*/ 212647 w 2700"/>
              <a:gd name="T65" fmla="*/ 4311908 h 14300"/>
              <a:gd name="T66" fmla="*/ 0 w 2700"/>
              <a:gd name="T67" fmla="*/ 4439476 h 14300"/>
              <a:gd name="T68" fmla="*/ 212647 w 2700"/>
              <a:gd name="T69" fmla="*/ 4568003 h 14300"/>
              <a:gd name="T70" fmla="*/ 262425 w 2700"/>
              <a:gd name="T71" fmla="*/ 4655287 h 14300"/>
              <a:gd name="T72" fmla="*/ 44463 w 2700"/>
              <a:gd name="T73" fmla="*/ 4785733 h 14300"/>
              <a:gd name="T74" fmla="*/ 48812 w 2700"/>
              <a:gd name="T75" fmla="*/ 4928648 h 14300"/>
              <a:gd name="T76" fmla="*/ 262425 w 2700"/>
              <a:gd name="T77" fmla="*/ 5058135 h 14300"/>
              <a:gd name="T78" fmla="*/ 46396 w 2700"/>
              <a:gd name="T79" fmla="*/ 5187621 h 14300"/>
              <a:gd name="T80" fmla="*/ 48812 w 2700"/>
              <a:gd name="T81" fmla="*/ 5331016 h 14300"/>
              <a:gd name="T82" fmla="*/ 262425 w 2700"/>
              <a:gd name="T83" fmla="*/ 5460023 h 14300"/>
              <a:gd name="T84" fmla="*/ 46396 w 2700"/>
              <a:gd name="T85" fmla="*/ 5589510 h 14300"/>
              <a:gd name="T86" fmla="*/ 48812 w 2700"/>
              <a:gd name="T87" fmla="*/ 5732425 h 14300"/>
              <a:gd name="T88" fmla="*/ 262425 w 2700"/>
              <a:gd name="T89" fmla="*/ 5861432 h 14300"/>
              <a:gd name="T90" fmla="*/ 46396 w 2700"/>
              <a:gd name="T91" fmla="*/ 5991398 h 14300"/>
              <a:gd name="T92" fmla="*/ 48812 w 2700"/>
              <a:gd name="T93" fmla="*/ 6134793 h 14300"/>
              <a:gd name="T94" fmla="*/ 262425 w 2700"/>
              <a:gd name="T95" fmla="*/ 6263800 h 14300"/>
              <a:gd name="T96" fmla="*/ 46396 w 2700"/>
              <a:gd name="T97" fmla="*/ 6393287 h 14300"/>
              <a:gd name="T98" fmla="*/ 48812 w 2700"/>
              <a:gd name="T99" fmla="*/ 6537161 h 14300"/>
              <a:gd name="T100" fmla="*/ 262425 w 2700"/>
              <a:gd name="T101" fmla="*/ 6666168 h 14300"/>
              <a:gd name="T102" fmla="*/ 46396 w 2700"/>
              <a:gd name="T103" fmla="*/ 6795655 h 14300"/>
              <a:gd name="T104" fmla="*/ 1304878 w 2700"/>
              <a:gd name="T105" fmla="*/ 6858000 h 14300"/>
              <a:gd name="T106" fmla="*/ 1450 w 2700"/>
              <a:gd name="T107" fmla="*/ 0 h 143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700" h="14300">
                <a:moveTo>
                  <a:pt x="3" y="0"/>
                </a:moveTo>
                <a:cubicBezTo>
                  <a:pt x="1" y="11"/>
                  <a:pt x="0" y="22"/>
                  <a:pt x="0" y="34"/>
                </a:cubicBezTo>
                <a:cubicBezTo>
                  <a:pt x="0" y="102"/>
                  <a:pt x="40" y="159"/>
                  <a:pt x="101" y="185"/>
                </a:cubicBezTo>
                <a:cubicBezTo>
                  <a:pt x="105" y="186"/>
                  <a:pt x="440" y="301"/>
                  <a:pt x="440" y="301"/>
                </a:cubicBezTo>
                <a:cubicBezTo>
                  <a:pt x="440" y="301"/>
                  <a:pt x="543" y="338"/>
                  <a:pt x="543" y="454"/>
                </a:cubicBezTo>
                <a:cubicBezTo>
                  <a:pt x="543" y="523"/>
                  <a:pt x="501" y="582"/>
                  <a:pt x="440" y="606"/>
                </a:cubicBezTo>
                <a:cubicBezTo>
                  <a:pt x="437" y="607"/>
                  <a:pt x="96" y="724"/>
                  <a:pt x="96" y="724"/>
                </a:cubicBezTo>
                <a:cubicBezTo>
                  <a:pt x="96" y="724"/>
                  <a:pt x="0" y="756"/>
                  <a:pt x="0" y="873"/>
                </a:cubicBezTo>
                <a:cubicBezTo>
                  <a:pt x="0" y="940"/>
                  <a:pt x="40" y="998"/>
                  <a:pt x="101" y="1023"/>
                </a:cubicBezTo>
                <a:cubicBezTo>
                  <a:pt x="105" y="1025"/>
                  <a:pt x="440" y="1140"/>
                  <a:pt x="440" y="1140"/>
                </a:cubicBezTo>
                <a:cubicBezTo>
                  <a:pt x="440" y="1140"/>
                  <a:pt x="543" y="1177"/>
                  <a:pt x="543" y="1292"/>
                </a:cubicBezTo>
                <a:cubicBezTo>
                  <a:pt x="543" y="1362"/>
                  <a:pt x="501" y="1421"/>
                  <a:pt x="440" y="1445"/>
                </a:cubicBezTo>
                <a:cubicBezTo>
                  <a:pt x="437" y="1446"/>
                  <a:pt x="96" y="1562"/>
                  <a:pt x="96" y="1562"/>
                </a:cubicBezTo>
                <a:cubicBezTo>
                  <a:pt x="96" y="1562"/>
                  <a:pt x="0" y="1602"/>
                  <a:pt x="0" y="1710"/>
                </a:cubicBezTo>
                <a:cubicBezTo>
                  <a:pt x="0" y="1777"/>
                  <a:pt x="40" y="1835"/>
                  <a:pt x="101" y="1860"/>
                </a:cubicBezTo>
                <a:cubicBezTo>
                  <a:pt x="105" y="1862"/>
                  <a:pt x="440" y="1977"/>
                  <a:pt x="440" y="1977"/>
                </a:cubicBezTo>
                <a:cubicBezTo>
                  <a:pt x="440" y="1977"/>
                  <a:pt x="543" y="2013"/>
                  <a:pt x="543" y="2129"/>
                </a:cubicBezTo>
                <a:cubicBezTo>
                  <a:pt x="543" y="2199"/>
                  <a:pt x="501" y="2258"/>
                  <a:pt x="440" y="2282"/>
                </a:cubicBezTo>
                <a:cubicBezTo>
                  <a:pt x="437" y="2283"/>
                  <a:pt x="96" y="2400"/>
                  <a:pt x="96" y="2400"/>
                </a:cubicBezTo>
                <a:cubicBezTo>
                  <a:pt x="96" y="2400"/>
                  <a:pt x="0" y="2431"/>
                  <a:pt x="0" y="2548"/>
                </a:cubicBezTo>
                <a:cubicBezTo>
                  <a:pt x="0" y="2616"/>
                  <a:pt x="40" y="2674"/>
                  <a:pt x="101" y="2699"/>
                </a:cubicBezTo>
                <a:cubicBezTo>
                  <a:pt x="105" y="2700"/>
                  <a:pt x="440" y="2815"/>
                  <a:pt x="440" y="2815"/>
                </a:cubicBezTo>
                <a:cubicBezTo>
                  <a:pt x="440" y="2815"/>
                  <a:pt x="543" y="2852"/>
                  <a:pt x="543" y="2968"/>
                </a:cubicBezTo>
                <a:cubicBezTo>
                  <a:pt x="543" y="3037"/>
                  <a:pt x="501" y="3096"/>
                  <a:pt x="440" y="3120"/>
                </a:cubicBezTo>
                <a:cubicBezTo>
                  <a:pt x="437" y="3121"/>
                  <a:pt x="96" y="3239"/>
                  <a:pt x="96" y="3239"/>
                </a:cubicBezTo>
                <a:cubicBezTo>
                  <a:pt x="96" y="3239"/>
                  <a:pt x="0" y="3278"/>
                  <a:pt x="0" y="3387"/>
                </a:cubicBezTo>
                <a:cubicBezTo>
                  <a:pt x="0" y="3455"/>
                  <a:pt x="40" y="3513"/>
                  <a:pt x="101" y="3538"/>
                </a:cubicBezTo>
                <a:cubicBezTo>
                  <a:pt x="105" y="3539"/>
                  <a:pt x="440" y="3654"/>
                  <a:pt x="440" y="3654"/>
                </a:cubicBezTo>
                <a:cubicBezTo>
                  <a:pt x="440" y="3654"/>
                  <a:pt x="543" y="3691"/>
                  <a:pt x="543" y="3807"/>
                </a:cubicBezTo>
                <a:cubicBezTo>
                  <a:pt x="543" y="3876"/>
                  <a:pt x="501" y="3935"/>
                  <a:pt x="440" y="3959"/>
                </a:cubicBezTo>
                <a:cubicBezTo>
                  <a:pt x="437" y="3960"/>
                  <a:pt x="96" y="4077"/>
                  <a:pt x="96" y="4077"/>
                </a:cubicBezTo>
                <a:cubicBezTo>
                  <a:pt x="96" y="4077"/>
                  <a:pt x="0" y="4109"/>
                  <a:pt x="0" y="4226"/>
                </a:cubicBezTo>
                <a:cubicBezTo>
                  <a:pt x="0" y="4293"/>
                  <a:pt x="40" y="4351"/>
                  <a:pt x="101" y="4377"/>
                </a:cubicBezTo>
                <a:cubicBezTo>
                  <a:pt x="105" y="4378"/>
                  <a:pt x="440" y="4493"/>
                  <a:pt x="440" y="4493"/>
                </a:cubicBezTo>
                <a:cubicBezTo>
                  <a:pt x="440" y="4493"/>
                  <a:pt x="543" y="4530"/>
                  <a:pt x="543" y="4646"/>
                </a:cubicBezTo>
                <a:cubicBezTo>
                  <a:pt x="543" y="4715"/>
                  <a:pt x="501" y="4774"/>
                  <a:pt x="440" y="4798"/>
                </a:cubicBezTo>
                <a:cubicBezTo>
                  <a:pt x="437" y="4799"/>
                  <a:pt x="92" y="4918"/>
                  <a:pt x="92" y="4918"/>
                </a:cubicBezTo>
                <a:cubicBezTo>
                  <a:pt x="92" y="4918"/>
                  <a:pt x="0" y="4949"/>
                  <a:pt x="0" y="5066"/>
                </a:cubicBezTo>
                <a:cubicBezTo>
                  <a:pt x="0" y="5133"/>
                  <a:pt x="40" y="5191"/>
                  <a:pt x="101" y="5216"/>
                </a:cubicBezTo>
                <a:cubicBezTo>
                  <a:pt x="105" y="5218"/>
                  <a:pt x="440" y="5333"/>
                  <a:pt x="440" y="5333"/>
                </a:cubicBezTo>
                <a:cubicBezTo>
                  <a:pt x="440" y="5333"/>
                  <a:pt x="543" y="5370"/>
                  <a:pt x="543" y="5485"/>
                </a:cubicBezTo>
                <a:cubicBezTo>
                  <a:pt x="543" y="5555"/>
                  <a:pt x="501" y="5614"/>
                  <a:pt x="440" y="5638"/>
                </a:cubicBezTo>
                <a:cubicBezTo>
                  <a:pt x="437" y="5639"/>
                  <a:pt x="96" y="5756"/>
                  <a:pt x="96" y="5756"/>
                </a:cubicBezTo>
                <a:cubicBezTo>
                  <a:pt x="96" y="5756"/>
                  <a:pt x="0" y="5787"/>
                  <a:pt x="0" y="5904"/>
                </a:cubicBezTo>
                <a:cubicBezTo>
                  <a:pt x="0" y="5972"/>
                  <a:pt x="40" y="6030"/>
                  <a:pt x="101" y="6055"/>
                </a:cubicBezTo>
                <a:cubicBezTo>
                  <a:pt x="105" y="6056"/>
                  <a:pt x="440" y="6172"/>
                  <a:pt x="440" y="6172"/>
                </a:cubicBezTo>
                <a:cubicBezTo>
                  <a:pt x="440" y="6172"/>
                  <a:pt x="543" y="6208"/>
                  <a:pt x="543" y="6324"/>
                </a:cubicBezTo>
                <a:cubicBezTo>
                  <a:pt x="543" y="6393"/>
                  <a:pt x="501" y="6453"/>
                  <a:pt x="440" y="6476"/>
                </a:cubicBezTo>
                <a:cubicBezTo>
                  <a:pt x="437" y="6477"/>
                  <a:pt x="96" y="6594"/>
                  <a:pt x="96" y="6594"/>
                </a:cubicBezTo>
                <a:cubicBezTo>
                  <a:pt x="96" y="6594"/>
                  <a:pt x="0" y="6634"/>
                  <a:pt x="0" y="6741"/>
                </a:cubicBezTo>
                <a:cubicBezTo>
                  <a:pt x="0" y="6809"/>
                  <a:pt x="40" y="6867"/>
                  <a:pt x="101" y="6892"/>
                </a:cubicBezTo>
                <a:cubicBezTo>
                  <a:pt x="105" y="6893"/>
                  <a:pt x="440" y="7008"/>
                  <a:pt x="440" y="7008"/>
                </a:cubicBezTo>
                <a:cubicBezTo>
                  <a:pt x="440" y="7008"/>
                  <a:pt x="543" y="7045"/>
                  <a:pt x="543" y="7161"/>
                </a:cubicBezTo>
                <a:cubicBezTo>
                  <a:pt x="543" y="7230"/>
                  <a:pt x="501" y="7289"/>
                  <a:pt x="440" y="7313"/>
                </a:cubicBezTo>
                <a:cubicBezTo>
                  <a:pt x="437" y="7314"/>
                  <a:pt x="96" y="7431"/>
                  <a:pt x="96" y="7431"/>
                </a:cubicBezTo>
                <a:cubicBezTo>
                  <a:pt x="96" y="7431"/>
                  <a:pt x="0" y="7463"/>
                  <a:pt x="0" y="7580"/>
                </a:cubicBezTo>
                <a:cubicBezTo>
                  <a:pt x="0" y="7647"/>
                  <a:pt x="40" y="7705"/>
                  <a:pt x="101" y="7731"/>
                </a:cubicBezTo>
                <a:cubicBezTo>
                  <a:pt x="105" y="7732"/>
                  <a:pt x="440" y="7847"/>
                  <a:pt x="440" y="7847"/>
                </a:cubicBezTo>
                <a:cubicBezTo>
                  <a:pt x="440" y="7847"/>
                  <a:pt x="543" y="7884"/>
                  <a:pt x="543" y="8000"/>
                </a:cubicBezTo>
                <a:cubicBezTo>
                  <a:pt x="543" y="8069"/>
                  <a:pt x="501" y="8128"/>
                  <a:pt x="440" y="8152"/>
                </a:cubicBezTo>
                <a:cubicBezTo>
                  <a:pt x="437" y="8153"/>
                  <a:pt x="96" y="8270"/>
                  <a:pt x="96" y="8270"/>
                </a:cubicBezTo>
                <a:cubicBezTo>
                  <a:pt x="96" y="8270"/>
                  <a:pt x="0" y="8310"/>
                  <a:pt x="0" y="8419"/>
                </a:cubicBezTo>
                <a:cubicBezTo>
                  <a:pt x="0" y="8486"/>
                  <a:pt x="40" y="8544"/>
                  <a:pt x="101" y="8569"/>
                </a:cubicBezTo>
                <a:cubicBezTo>
                  <a:pt x="105" y="8571"/>
                  <a:pt x="440" y="8686"/>
                  <a:pt x="440" y="8686"/>
                </a:cubicBezTo>
                <a:cubicBezTo>
                  <a:pt x="440" y="8686"/>
                  <a:pt x="543" y="8723"/>
                  <a:pt x="543" y="8839"/>
                </a:cubicBezTo>
                <a:cubicBezTo>
                  <a:pt x="543" y="8908"/>
                  <a:pt x="501" y="8967"/>
                  <a:pt x="440" y="8991"/>
                </a:cubicBezTo>
                <a:cubicBezTo>
                  <a:pt x="437" y="8992"/>
                  <a:pt x="96" y="9109"/>
                  <a:pt x="96" y="9109"/>
                </a:cubicBezTo>
                <a:cubicBezTo>
                  <a:pt x="96" y="9109"/>
                  <a:pt x="0" y="9141"/>
                  <a:pt x="0" y="9257"/>
                </a:cubicBezTo>
                <a:cubicBezTo>
                  <a:pt x="0" y="9325"/>
                  <a:pt x="40" y="9383"/>
                  <a:pt x="101" y="9408"/>
                </a:cubicBezTo>
                <a:cubicBezTo>
                  <a:pt x="105" y="9409"/>
                  <a:pt x="440" y="9525"/>
                  <a:pt x="440" y="9525"/>
                </a:cubicBezTo>
                <a:cubicBezTo>
                  <a:pt x="440" y="9525"/>
                  <a:pt x="543" y="9561"/>
                  <a:pt x="543" y="9677"/>
                </a:cubicBezTo>
                <a:lnTo>
                  <a:pt x="543" y="9707"/>
                </a:lnTo>
                <a:cubicBezTo>
                  <a:pt x="543" y="9776"/>
                  <a:pt x="501" y="9835"/>
                  <a:pt x="440" y="9859"/>
                </a:cubicBezTo>
                <a:cubicBezTo>
                  <a:pt x="437" y="9860"/>
                  <a:pt x="92" y="9979"/>
                  <a:pt x="92" y="9979"/>
                </a:cubicBezTo>
                <a:cubicBezTo>
                  <a:pt x="92" y="9979"/>
                  <a:pt x="0" y="10010"/>
                  <a:pt x="0" y="10127"/>
                </a:cubicBezTo>
                <a:cubicBezTo>
                  <a:pt x="0" y="10194"/>
                  <a:pt x="40" y="10252"/>
                  <a:pt x="101" y="10277"/>
                </a:cubicBezTo>
                <a:cubicBezTo>
                  <a:pt x="105" y="10279"/>
                  <a:pt x="440" y="10394"/>
                  <a:pt x="440" y="10394"/>
                </a:cubicBezTo>
                <a:cubicBezTo>
                  <a:pt x="440" y="10394"/>
                  <a:pt x="543" y="10431"/>
                  <a:pt x="543" y="10547"/>
                </a:cubicBezTo>
                <a:cubicBezTo>
                  <a:pt x="543" y="10616"/>
                  <a:pt x="501" y="10675"/>
                  <a:pt x="440" y="10699"/>
                </a:cubicBezTo>
                <a:cubicBezTo>
                  <a:pt x="437" y="10700"/>
                  <a:pt x="96" y="10817"/>
                  <a:pt x="96" y="10817"/>
                </a:cubicBezTo>
                <a:cubicBezTo>
                  <a:pt x="96" y="10817"/>
                  <a:pt x="0" y="10849"/>
                  <a:pt x="0" y="10965"/>
                </a:cubicBezTo>
                <a:cubicBezTo>
                  <a:pt x="0" y="11033"/>
                  <a:pt x="40" y="11091"/>
                  <a:pt x="101" y="11116"/>
                </a:cubicBezTo>
                <a:cubicBezTo>
                  <a:pt x="105" y="11117"/>
                  <a:pt x="440" y="11233"/>
                  <a:pt x="440" y="11233"/>
                </a:cubicBezTo>
                <a:cubicBezTo>
                  <a:pt x="440" y="11233"/>
                  <a:pt x="543" y="11269"/>
                  <a:pt x="543" y="11385"/>
                </a:cubicBezTo>
                <a:cubicBezTo>
                  <a:pt x="543" y="11455"/>
                  <a:pt x="501" y="11514"/>
                  <a:pt x="440" y="11538"/>
                </a:cubicBezTo>
                <a:cubicBezTo>
                  <a:pt x="437" y="11539"/>
                  <a:pt x="96" y="11655"/>
                  <a:pt x="96" y="11655"/>
                </a:cubicBezTo>
                <a:cubicBezTo>
                  <a:pt x="96" y="11655"/>
                  <a:pt x="0" y="11695"/>
                  <a:pt x="0" y="11802"/>
                </a:cubicBezTo>
                <a:cubicBezTo>
                  <a:pt x="0" y="11870"/>
                  <a:pt x="40" y="11928"/>
                  <a:pt x="101" y="11953"/>
                </a:cubicBezTo>
                <a:cubicBezTo>
                  <a:pt x="105" y="11954"/>
                  <a:pt x="440" y="12070"/>
                  <a:pt x="440" y="12070"/>
                </a:cubicBezTo>
                <a:cubicBezTo>
                  <a:pt x="440" y="12070"/>
                  <a:pt x="543" y="12106"/>
                  <a:pt x="543" y="12222"/>
                </a:cubicBezTo>
                <a:cubicBezTo>
                  <a:pt x="543" y="12291"/>
                  <a:pt x="501" y="12351"/>
                  <a:pt x="440" y="12374"/>
                </a:cubicBezTo>
                <a:cubicBezTo>
                  <a:pt x="437" y="12376"/>
                  <a:pt x="96" y="12493"/>
                  <a:pt x="96" y="12493"/>
                </a:cubicBezTo>
                <a:cubicBezTo>
                  <a:pt x="96" y="12493"/>
                  <a:pt x="0" y="12524"/>
                  <a:pt x="0" y="12641"/>
                </a:cubicBezTo>
                <a:cubicBezTo>
                  <a:pt x="0" y="12709"/>
                  <a:pt x="40" y="12767"/>
                  <a:pt x="101" y="12792"/>
                </a:cubicBezTo>
                <a:cubicBezTo>
                  <a:pt x="105" y="12793"/>
                  <a:pt x="440" y="12908"/>
                  <a:pt x="440" y="12908"/>
                </a:cubicBezTo>
                <a:cubicBezTo>
                  <a:pt x="440" y="12908"/>
                  <a:pt x="543" y="12945"/>
                  <a:pt x="543" y="13061"/>
                </a:cubicBezTo>
                <a:cubicBezTo>
                  <a:pt x="543" y="13130"/>
                  <a:pt x="501" y="13189"/>
                  <a:pt x="440" y="13213"/>
                </a:cubicBezTo>
                <a:cubicBezTo>
                  <a:pt x="437" y="13214"/>
                  <a:pt x="96" y="13331"/>
                  <a:pt x="96" y="13331"/>
                </a:cubicBezTo>
                <a:cubicBezTo>
                  <a:pt x="96" y="13331"/>
                  <a:pt x="0" y="13371"/>
                  <a:pt x="0" y="13480"/>
                </a:cubicBezTo>
                <a:cubicBezTo>
                  <a:pt x="0" y="13548"/>
                  <a:pt x="40" y="13605"/>
                  <a:pt x="101" y="13631"/>
                </a:cubicBezTo>
                <a:cubicBezTo>
                  <a:pt x="105" y="13632"/>
                  <a:pt x="440" y="13747"/>
                  <a:pt x="440" y="13747"/>
                </a:cubicBezTo>
                <a:cubicBezTo>
                  <a:pt x="440" y="13747"/>
                  <a:pt x="543" y="13784"/>
                  <a:pt x="543" y="13900"/>
                </a:cubicBezTo>
                <a:cubicBezTo>
                  <a:pt x="543" y="13969"/>
                  <a:pt x="501" y="14028"/>
                  <a:pt x="440" y="14052"/>
                </a:cubicBezTo>
                <a:cubicBezTo>
                  <a:pt x="437" y="14053"/>
                  <a:pt x="96" y="14170"/>
                  <a:pt x="96" y="14170"/>
                </a:cubicBezTo>
                <a:cubicBezTo>
                  <a:pt x="96" y="14170"/>
                  <a:pt x="10" y="14198"/>
                  <a:pt x="1" y="14300"/>
                </a:cubicBezTo>
                <a:lnTo>
                  <a:pt x="2700" y="14300"/>
                </a:lnTo>
                <a:lnTo>
                  <a:pt x="2700" y="0"/>
                </a:lnTo>
                <a:lnTo>
                  <a:pt x="3" y="0"/>
                </a:lnTo>
                <a:close/>
              </a:path>
            </a:pathLst>
          </a:custGeom>
          <a:solidFill>
            <a:srgbClr val="9FC9E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Yksityinen varhaiskasvatus</a:t>
            </a:r>
          </a:p>
        </p:txBody>
      </p:sp>
      <p:sp>
        <p:nvSpPr>
          <p:cNvPr id="7" name="Dian numeron paikkamerkki 5"/>
          <p:cNvSpPr>
            <a:spLocks noGrp="1"/>
          </p:cNvSpPr>
          <p:nvPr>
            <p:ph type="sldNum" sz="quarter" idx="12"/>
          </p:nvPr>
        </p:nvSpPr>
        <p:spPr/>
        <p:txBody>
          <a:bodyPr/>
          <a:lstStyle>
            <a:lvl1pPr>
              <a:defRPr/>
            </a:lvl1pPr>
          </a:lstStyle>
          <a:p>
            <a:pPr>
              <a:defRPr/>
            </a:pPr>
            <a:fld id="{BC07CC06-851D-494B-8F62-AB2B3F95EC63}" type="slidenum">
              <a:rPr lang="fi-FI"/>
              <a:pPr>
                <a:defRPr/>
              </a:pPr>
              <a:t>‹#›</a:t>
            </a:fld>
            <a:endParaRPr lang="fi-FI"/>
          </a:p>
        </p:txBody>
      </p:sp>
    </p:spTree>
    <p:extLst>
      <p:ext uri="{BB962C8B-B14F-4D97-AF65-F5344CB8AC3E}">
        <p14:creationId xmlns:p14="http://schemas.microsoft.com/office/powerpoint/2010/main" xmlns="" val="39115467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Otsikko ja sisältö G">
    <p:spTree>
      <p:nvGrpSpPr>
        <p:cNvPr id="1" name=""/>
        <p:cNvGrpSpPr/>
        <p:nvPr/>
      </p:nvGrpSpPr>
      <p:grpSpPr>
        <a:xfrm>
          <a:off x="0" y="0"/>
          <a:ext cx="0" cy="0"/>
          <a:chOff x="0" y="0"/>
          <a:chExt cx="0" cy="0"/>
        </a:xfrm>
      </p:grpSpPr>
      <p:sp>
        <p:nvSpPr>
          <p:cNvPr id="4" name="Freeform 5"/>
          <p:cNvSpPr>
            <a:spLocks noChangeAspect="1"/>
          </p:cNvSpPr>
          <p:nvPr/>
        </p:nvSpPr>
        <p:spPr bwMode="auto">
          <a:xfrm>
            <a:off x="10902950" y="0"/>
            <a:ext cx="1290638" cy="6858000"/>
          </a:xfrm>
          <a:custGeom>
            <a:avLst/>
            <a:gdLst>
              <a:gd name="T0" fmla="*/ 175739 w 2658"/>
              <a:gd name="T1" fmla="*/ 0 h 14271"/>
              <a:gd name="T2" fmla="*/ 0 w 2658"/>
              <a:gd name="T3" fmla="*/ 263825 h 14271"/>
              <a:gd name="T4" fmla="*/ 175739 w 2658"/>
              <a:gd name="T5" fmla="*/ 527649 h 14271"/>
              <a:gd name="T6" fmla="*/ 0 w 2658"/>
              <a:gd name="T7" fmla="*/ 791474 h 14271"/>
              <a:gd name="T8" fmla="*/ 175739 w 2658"/>
              <a:gd name="T9" fmla="*/ 1055299 h 14271"/>
              <a:gd name="T10" fmla="*/ 0 w 2658"/>
              <a:gd name="T11" fmla="*/ 1319123 h 14271"/>
              <a:gd name="T12" fmla="*/ 175739 w 2658"/>
              <a:gd name="T13" fmla="*/ 1582468 h 14271"/>
              <a:gd name="T14" fmla="*/ 0 w 2658"/>
              <a:gd name="T15" fmla="*/ 1846292 h 14271"/>
              <a:gd name="T16" fmla="*/ 175739 w 2658"/>
              <a:gd name="T17" fmla="*/ 2110117 h 14271"/>
              <a:gd name="T18" fmla="*/ 0 w 2658"/>
              <a:gd name="T19" fmla="*/ 2373942 h 14271"/>
              <a:gd name="T20" fmla="*/ 175739 w 2658"/>
              <a:gd name="T21" fmla="*/ 2637766 h 14271"/>
              <a:gd name="T22" fmla="*/ 0 w 2658"/>
              <a:gd name="T23" fmla="*/ 2901591 h 14271"/>
              <a:gd name="T24" fmla="*/ 175739 w 2658"/>
              <a:gd name="T25" fmla="*/ 3165416 h 14271"/>
              <a:gd name="T26" fmla="*/ 0 w 2658"/>
              <a:gd name="T27" fmla="*/ 3429240 h 14271"/>
              <a:gd name="T28" fmla="*/ 175739 w 2658"/>
              <a:gd name="T29" fmla="*/ 3693065 h 14271"/>
              <a:gd name="T30" fmla="*/ 0 w 2658"/>
              <a:gd name="T31" fmla="*/ 3956890 h 14271"/>
              <a:gd name="T32" fmla="*/ 175739 w 2658"/>
              <a:gd name="T33" fmla="*/ 4220234 h 14271"/>
              <a:gd name="T34" fmla="*/ 0 w 2658"/>
              <a:gd name="T35" fmla="*/ 4484058 h 14271"/>
              <a:gd name="T36" fmla="*/ 175739 w 2658"/>
              <a:gd name="T37" fmla="*/ 4747883 h 14271"/>
              <a:gd name="T38" fmla="*/ 0 w 2658"/>
              <a:gd name="T39" fmla="*/ 5011708 h 14271"/>
              <a:gd name="T40" fmla="*/ 175739 w 2658"/>
              <a:gd name="T41" fmla="*/ 5275532 h 14271"/>
              <a:gd name="T42" fmla="*/ 0 w 2658"/>
              <a:gd name="T43" fmla="*/ 5539357 h 14271"/>
              <a:gd name="T44" fmla="*/ 175739 w 2658"/>
              <a:gd name="T45" fmla="*/ 5803182 h 14271"/>
              <a:gd name="T46" fmla="*/ 0 w 2658"/>
              <a:gd name="T47" fmla="*/ 6067007 h 14271"/>
              <a:gd name="T48" fmla="*/ 175739 w 2658"/>
              <a:gd name="T49" fmla="*/ 6330831 h 14271"/>
              <a:gd name="T50" fmla="*/ 0 w 2658"/>
              <a:gd name="T51" fmla="*/ 6594175 h 14271"/>
              <a:gd name="T52" fmla="*/ 175739 w 2658"/>
              <a:gd name="T53" fmla="*/ 6858000 h 14271"/>
              <a:gd name="T54" fmla="*/ 1290370 w 2658"/>
              <a:gd name="T55" fmla="*/ 6858000 h 14271"/>
              <a:gd name="T56" fmla="*/ 1290370 w 2658"/>
              <a:gd name="T57" fmla="*/ 481 h 14271"/>
              <a:gd name="T58" fmla="*/ 175739 w 2658"/>
              <a:gd name="T59" fmla="*/ 0 h 1427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658" h="14271">
                <a:moveTo>
                  <a:pt x="362" y="0"/>
                </a:moveTo>
                <a:cubicBezTo>
                  <a:pt x="362" y="246"/>
                  <a:pt x="213" y="458"/>
                  <a:pt x="0" y="549"/>
                </a:cubicBezTo>
                <a:cubicBezTo>
                  <a:pt x="213" y="640"/>
                  <a:pt x="362" y="852"/>
                  <a:pt x="362" y="1098"/>
                </a:cubicBezTo>
                <a:cubicBezTo>
                  <a:pt x="362" y="1344"/>
                  <a:pt x="213" y="1556"/>
                  <a:pt x="0" y="1647"/>
                </a:cubicBezTo>
                <a:cubicBezTo>
                  <a:pt x="213" y="1738"/>
                  <a:pt x="362" y="1949"/>
                  <a:pt x="362" y="2196"/>
                </a:cubicBezTo>
                <a:cubicBezTo>
                  <a:pt x="362" y="2442"/>
                  <a:pt x="213" y="2653"/>
                  <a:pt x="0" y="2745"/>
                </a:cubicBezTo>
                <a:cubicBezTo>
                  <a:pt x="213" y="2836"/>
                  <a:pt x="362" y="3047"/>
                  <a:pt x="362" y="3293"/>
                </a:cubicBezTo>
                <a:cubicBezTo>
                  <a:pt x="362" y="3540"/>
                  <a:pt x="213" y="3751"/>
                  <a:pt x="0" y="3842"/>
                </a:cubicBezTo>
                <a:cubicBezTo>
                  <a:pt x="213" y="3934"/>
                  <a:pt x="362" y="4145"/>
                  <a:pt x="362" y="4391"/>
                </a:cubicBezTo>
                <a:cubicBezTo>
                  <a:pt x="362" y="4638"/>
                  <a:pt x="213" y="4849"/>
                  <a:pt x="0" y="4940"/>
                </a:cubicBezTo>
                <a:cubicBezTo>
                  <a:pt x="213" y="5031"/>
                  <a:pt x="362" y="5243"/>
                  <a:pt x="362" y="5489"/>
                </a:cubicBezTo>
                <a:cubicBezTo>
                  <a:pt x="362" y="5735"/>
                  <a:pt x="213" y="5947"/>
                  <a:pt x="0" y="6038"/>
                </a:cubicBezTo>
                <a:cubicBezTo>
                  <a:pt x="213" y="6129"/>
                  <a:pt x="362" y="6341"/>
                  <a:pt x="362" y="6587"/>
                </a:cubicBezTo>
                <a:cubicBezTo>
                  <a:pt x="362" y="6833"/>
                  <a:pt x="213" y="7045"/>
                  <a:pt x="0" y="7136"/>
                </a:cubicBezTo>
                <a:cubicBezTo>
                  <a:pt x="213" y="7227"/>
                  <a:pt x="362" y="7438"/>
                  <a:pt x="362" y="7685"/>
                </a:cubicBezTo>
                <a:cubicBezTo>
                  <a:pt x="362" y="7931"/>
                  <a:pt x="213" y="8142"/>
                  <a:pt x="0" y="8234"/>
                </a:cubicBezTo>
                <a:cubicBezTo>
                  <a:pt x="213" y="8325"/>
                  <a:pt x="362" y="8536"/>
                  <a:pt x="362" y="8782"/>
                </a:cubicBezTo>
                <a:cubicBezTo>
                  <a:pt x="362" y="9029"/>
                  <a:pt x="213" y="9240"/>
                  <a:pt x="0" y="9331"/>
                </a:cubicBezTo>
                <a:cubicBezTo>
                  <a:pt x="213" y="9423"/>
                  <a:pt x="362" y="9634"/>
                  <a:pt x="362" y="9880"/>
                </a:cubicBezTo>
                <a:cubicBezTo>
                  <a:pt x="362" y="10127"/>
                  <a:pt x="213" y="10338"/>
                  <a:pt x="0" y="10429"/>
                </a:cubicBezTo>
                <a:cubicBezTo>
                  <a:pt x="213" y="10520"/>
                  <a:pt x="362" y="10732"/>
                  <a:pt x="362" y="10978"/>
                </a:cubicBezTo>
                <a:cubicBezTo>
                  <a:pt x="362" y="11224"/>
                  <a:pt x="213" y="11436"/>
                  <a:pt x="0" y="11527"/>
                </a:cubicBezTo>
                <a:cubicBezTo>
                  <a:pt x="213" y="11618"/>
                  <a:pt x="362" y="11829"/>
                  <a:pt x="362" y="12076"/>
                </a:cubicBezTo>
                <a:cubicBezTo>
                  <a:pt x="362" y="12322"/>
                  <a:pt x="213" y="12533"/>
                  <a:pt x="0" y="12625"/>
                </a:cubicBezTo>
                <a:cubicBezTo>
                  <a:pt x="213" y="12716"/>
                  <a:pt x="362" y="12927"/>
                  <a:pt x="362" y="13174"/>
                </a:cubicBezTo>
                <a:cubicBezTo>
                  <a:pt x="362" y="13420"/>
                  <a:pt x="213" y="13631"/>
                  <a:pt x="0" y="13722"/>
                </a:cubicBezTo>
                <a:cubicBezTo>
                  <a:pt x="213" y="13814"/>
                  <a:pt x="362" y="14025"/>
                  <a:pt x="362" y="14271"/>
                </a:cubicBezTo>
                <a:lnTo>
                  <a:pt x="2658" y="14271"/>
                </a:lnTo>
                <a:lnTo>
                  <a:pt x="2658" y="1"/>
                </a:lnTo>
                <a:lnTo>
                  <a:pt x="362" y="0"/>
                </a:lnTo>
                <a:close/>
              </a:path>
            </a:pathLst>
          </a:custGeom>
          <a:solidFill>
            <a:srgbClr val="FFD4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xmlns="" val="2365057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195200"/>
            <a:ext cx="5364000" cy="49824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6172200" y="1195200"/>
            <a:ext cx="5364000" cy="49824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p:cNvSpPr>
            <a:spLocks noGrp="1"/>
          </p:cNvSpPr>
          <p:nvPr>
            <p:ph type="dt" sz="half" idx="10"/>
          </p:nvPr>
        </p:nvSpPr>
        <p:spPr/>
        <p:txBody>
          <a:bodyPr/>
          <a:lstStyle>
            <a:lvl1pPr>
              <a:defRPr/>
            </a:lvl1pPr>
          </a:lstStyle>
          <a:p>
            <a:pPr>
              <a:defRPr/>
            </a:pPr>
            <a:endParaRPr lang="fi-FI" dirty="0"/>
          </a:p>
        </p:txBody>
      </p:sp>
      <p:sp>
        <p:nvSpPr>
          <p:cNvPr id="6" name="Alatunnisteen paikkamerkki 4"/>
          <p:cNvSpPr>
            <a:spLocks noGrp="1"/>
          </p:cNvSpPr>
          <p:nvPr>
            <p:ph type="ftr" sz="quarter" idx="11"/>
          </p:nvPr>
        </p:nvSpPr>
        <p:spPr/>
        <p:txBody>
          <a:bodyPr/>
          <a:lstStyle>
            <a:lvl1pPr>
              <a:defRPr/>
            </a:lvl1pPr>
          </a:lstStyle>
          <a:p>
            <a:pPr>
              <a:defRPr/>
            </a:pPr>
            <a:r>
              <a:rPr lang="fi-FI"/>
              <a:t>Yksityinen varhaiskasvatus</a:t>
            </a:r>
            <a:endParaRPr lang="fi-FI" dirty="0"/>
          </a:p>
        </p:txBody>
      </p:sp>
      <p:sp>
        <p:nvSpPr>
          <p:cNvPr id="7" name="Dian numeron paikkamerkki 5"/>
          <p:cNvSpPr>
            <a:spLocks noGrp="1"/>
          </p:cNvSpPr>
          <p:nvPr>
            <p:ph type="sldNum" sz="quarter" idx="12"/>
          </p:nvPr>
        </p:nvSpPr>
        <p:spPr/>
        <p:txBody>
          <a:bodyPr/>
          <a:lstStyle>
            <a:lvl1pPr>
              <a:defRPr/>
            </a:lvl1pPr>
          </a:lstStyle>
          <a:p>
            <a:pPr>
              <a:defRPr/>
            </a:pPr>
            <a:fld id="{B030A10C-24A2-4288-9FAB-E3776AEC9CC0}" type="slidenum">
              <a:rPr lang="fi-FI"/>
              <a:pPr>
                <a:defRPr/>
              </a:pPr>
              <a:t>‹#›</a:t>
            </a:fld>
            <a:endParaRPr lang="fi-FI" dirty="0"/>
          </a:p>
        </p:txBody>
      </p:sp>
    </p:spTree>
    <p:extLst>
      <p:ext uri="{BB962C8B-B14F-4D97-AF65-F5344CB8AC3E}">
        <p14:creationId xmlns:p14="http://schemas.microsoft.com/office/powerpoint/2010/main" xmlns="" val="4831275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935804"/>
            <a:ext cx="5364000" cy="4241795"/>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6172200" y="1935804"/>
            <a:ext cx="5364000" cy="4241795"/>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Tekstin paikkamerkki 9"/>
          <p:cNvSpPr>
            <a:spLocks noGrp="1"/>
          </p:cNvSpPr>
          <p:nvPr>
            <p:ph type="body" sz="quarter" idx="13"/>
          </p:nvPr>
        </p:nvSpPr>
        <p:spPr>
          <a:xfrm>
            <a:off x="457200" y="1555784"/>
            <a:ext cx="5364163" cy="409203"/>
          </a:xfrm>
        </p:spPr>
        <p:txBody>
          <a:bodyPr/>
          <a:lstStyle>
            <a:lvl1pPr marL="0" indent="0">
              <a:buNone/>
              <a:defRPr>
                <a:latin typeface="Arial Black" panose="020B0A04020102020204" pitchFamily="34" charset="0"/>
              </a:defRPr>
            </a:lvl1pPr>
          </a:lstStyle>
          <a:p>
            <a:pPr lvl="0"/>
            <a:r>
              <a:rPr lang="fi-FI"/>
              <a:t>Muokkaa tekstin perustyylejä</a:t>
            </a:r>
          </a:p>
        </p:txBody>
      </p:sp>
      <p:sp>
        <p:nvSpPr>
          <p:cNvPr id="11" name="Tekstin paikkamerkki 9"/>
          <p:cNvSpPr>
            <a:spLocks noGrp="1"/>
          </p:cNvSpPr>
          <p:nvPr>
            <p:ph type="body" sz="quarter" idx="14"/>
          </p:nvPr>
        </p:nvSpPr>
        <p:spPr>
          <a:xfrm>
            <a:off x="6174000" y="1555784"/>
            <a:ext cx="5364163" cy="409203"/>
          </a:xfrm>
        </p:spPr>
        <p:txBody>
          <a:bodyPr/>
          <a:lstStyle>
            <a:lvl1pPr marL="0" indent="0">
              <a:buNone/>
              <a:defRPr>
                <a:latin typeface="Arial Black" panose="020B0A04020102020204" pitchFamily="34" charset="0"/>
              </a:defRPr>
            </a:lvl1pPr>
          </a:lstStyle>
          <a:p>
            <a:pPr lvl="0"/>
            <a:r>
              <a:rPr lang="fi-FI"/>
              <a:t>Muokkaa tekstin perustyylejä</a:t>
            </a:r>
          </a:p>
        </p:txBody>
      </p:sp>
      <p:sp>
        <p:nvSpPr>
          <p:cNvPr id="7" name="Päivämäärän paikkamerkki 3"/>
          <p:cNvSpPr>
            <a:spLocks noGrp="1"/>
          </p:cNvSpPr>
          <p:nvPr>
            <p:ph type="dt" sz="half" idx="15"/>
          </p:nvPr>
        </p:nvSpPr>
        <p:spPr/>
        <p:txBody>
          <a:bodyPr/>
          <a:lstStyle>
            <a:lvl1pPr>
              <a:defRPr/>
            </a:lvl1pPr>
          </a:lstStyle>
          <a:p>
            <a:pPr>
              <a:defRPr/>
            </a:pPr>
            <a:endParaRPr lang="fi-FI" dirty="0"/>
          </a:p>
        </p:txBody>
      </p:sp>
      <p:sp>
        <p:nvSpPr>
          <p:cNvPr id="8" name="Alatunnisteen paikkamerkki 4"/>
          <p:cNvSpPr>
            <a:spLocks noGrp="1"/>
          </p:cNvSpPr>
          <p:nvPr>
            <p:ph type="ftr" sz="quarter" idx="16"/>
          </p:nvPr>
        </p:nvSpPr>
        <p:spPr/>
        <p:txBody>
          <a:bodyPr/>
          <a:lstStyle>
            <a:lvl1pPr>
              <a:defRPr/>
            </a:lvl1pPr>
          </a:lstStyle>
          <a:p>
            <a:pPr>
              <a:defRPr/>
            </a:pPr>
            <a:r>
              <a:rPr lang="fi-FI"/>
              <a:t>Yksityinen varhaiskasvatus</a:t>
            </a:r>
            <a:endParaRPr lang="fi-FI" dirty="0"/>
          </a:p>
        </p:txBody>
      </p:sp>
      <p:sp>
        <p:nvSpPr>
          <p:cNvPr id="9" name="Dian numeron paikkamerkki 5"/>
          <p:cNvSpPr>
            <a:spLocks noGrp="1"/>
          </p:cNvSpPr>
          <p:nvPr>
            <p:ph type="sldNum" sz="quarter" idx="17"/>
          </p:nvPr>
        </p:nvSpPr>
        <p:spPr/>
        <p:txBody>
          <a:bodyPr/>
          <a:lstStyle>
            <a:lvl1pPr>
              <a:defRPr/>
            </a:lvl1pPr>
          </a:lstStyle>
          <a:p>
            <a:pPr>
              <a:defRPr/>
            </a:pPr>
            <a:fld id="{709F8766-CBBC-4CC5-868E-6079E10C3193}" type="slidenum">
              <a:rPr lang="fi-FI"/>
              <a:pPr>
                <a:defRPr/>
              </a:pPr>
              <a:t>‹#›</a:t>
            </a:fld>
            <a:endParaRPr lang="fi-FI" dirty="0"/>
          </a:p>
        </p:txBody>
      </p:sp>
    </p:spTree>
    <p:extLst>
      <p:ext uri="{BB962C8B-B14F-4D97-AF65-F5344CB8AC3E}">
        <p14:creationId xmlns:p14="http://schemas.microsoft.com/office/powerpoint/2010/main" xmlns="" val="36563655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8562"/>
            <a:ext cx="6371618" cy="787615"/>
          </a:xfrm>
        </p:spPr>
        <p:txBody>
          <a:bodyPr/>
          <a:lstStyle/>
          <a:p>
            <a:r>
              <a:rPr lang="fi-FI"/>
              <a:t>Muokkaa perustyyl. napsautt.</a:t>
            </a:r>
            <a:endParaRPr lang="fi-FI" dirty="0"/>
          </a:p>
        </p:txBody>
      </p:sp>
      <p:sp>
        <p:nvSpPr>
          <p:cNvPr id="3" name="Sisällön paikkamerkki 2"/>
          <p:cNvSpPr>
            <a:spLocks noGrp="1"/>
          </p:cNvSpPr>
          <p:nvPr>
            <p:ph sz="half" idx="1"/>
          </p:nvPr>
        </p:nvSpPr>
        <p:spPr>
          <a:xfrm>
            <a:off x="457200" y="1195200"/>
            <a:ext cx="6371618" cy="49824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Kuvan paikkamerkki 9"/>
          <p:cNvSpPr>
            <a:spLocks noGrp="1"/>
          </p:cNvSpPr>
          <p:nvPr>
            <p:ph type="pic" sz="quarter" idx="13"/>
          </p:nvPr>
        </p:nvSpPr>
        <p:spPr>
          <a:xfrm>
            <a:off x="7131050" y="0"/>
            <a:ext cx="5060950" cy="6858000"/>
          </a:xfrm>
          <a:solidFill>
            <a:schemeClr val="bg1">
              <a:lumMod val="85000"/>
            </a:schemeClr>
          </a:solidFill>
        </p:spPr>
        <p:txBody>
          <a:bodyPr rtlCol="0">
            <a:noAutofit/>
          </a:bodyPr>
          <a:lstStyle>
            <a:lvl1pPr marL="0" indent="0" algn="r">
              <a:buNone/>
              <a:defRPr/>
            </a:lvl1pPr>
          </a:lstStyle>
          <a:p>
            <a:pPr lvl="0"/>
            <a:r>
              <a:rPr lang="fi-FI" noProof="0"/>
              <a:t>Lisää kuva napsauttamalla kuvaketta</a:t>
            </a:r>
          </a:p>
        </p:txBody>
      </p:sp>
      <p:sp>
        <p:nvSpPr>
          <p:cNvPr id="5" name="Päivämäärän paikkamerkki 3"/>
          <p:cNvSpPr>
            <a:spLocks noGrp="1"/>
          </p:cNvSpPr>
          <p:nvPr>
            <p:ph type="dt" sz="half" idx="14"/>
          </p:nvPr>
        </p:nvSpPr>
        <p:spPr/>
        <p:txBody>
          <a:bodyPr/>
          <a:lstStyle>
            <a:lvl1pPr>
              <a:defRPr/>
            </a:lvl1pPr>
          </a:lstStyle>
          <a:p>
            <a:pPr>
              <a:defRPr/>
            </a:pPr>
            <a:endParaRPr lang="fi-FI" dirty="0"/>
          </a:p>
        </p:txBody>
      </p:sp>
      <p:sp>
        <p:nvSpPr>
          <p:cNvPr id="6" name="Alatunnisteen paikkamerkki 4"/>
          <p:cNvSpPr>
            <a:spLocks noGrp="1"/>
          </p:cNvSpPr>
          <p:nvPr>
            <p:ph type="ftr" sz="quarter" idx="15"/>
          </p:nvPr>
        </p:nvSpPr>
        <p:spPr/>
        <p:txBody>
          <a:bodyPr/>
          <a:lstStyle>
            <a:lvl1pPr>
              <a:defRPr/>
            </a:lvl1pPr>
          </a:lstStyle>
          <a:p>
            <a:pPr>
              <a:defRPr/>
            </a:pPr>
            <a:r>
              <a:rPr lang="fi-FI"/>
              <a:t>Yksityinen varhaiskasvatus</a:t>
            </a:r>
            <a:endParaRPr lang="fi-FI" dirty="0"/>
          </a:p>
        </p:txBody>
      </p:sp>
      <p:sp>
        <p:nvSpPr>
          <p:cNvPr id="7" name="Dian numeron paikkamerkki 5"/>
          <p:cNvSpPr>
            <a:spLocks noGrp="1"/>
          </p:cNvSpPr>
          <p:nvPr>
            <p:ph type="sldNum" sz="quarter" idx="16"/>
          </p:nvPr>
        </p:nvSpPr>
        <p:spPr/>
        <p:txBody>
          <a:bodyPr/>
          <a:lstStyle>
            <a:lvl1pPr>
              <a:defRPr/>
            </a:lvl1pPr>
          </a:lstStyle>
          <a:p>
            <a:pPr>
              <a:defRPr/>
            </a:pPr>
            <a:fld id="{045F3CC9-B38B-4D23-823F-36F31877383E}" type="slidenum">
              <a:rPr lang="fi-FI"/>
              <a:pPr>
                <a:defRPr/>
              </a:pPr>
              <a:t>‹#›</a:t>
            </a:fld>
            <a:endParaRPr lang="fi-FI" dirty="0"/>
          </a:p>
        </p:txBody>
      </p:sp>
    </p:spTree>
    <p:extLst>
      <p:ext uri="{BB962C8B-B14F-4D97-AF65-F5344CB8AC3E}">
        <p14:creationId xmlns:p14="http://schemas.microsoft.com/office/powerpoint/2010/main" xmlns="" val="26326084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so kuv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12192000" cy="5428642"/>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a:t>Muokkaa perustyyl. napsautt.</a:t>
            </a:r>
            <a:endParaRPr lang="fi-FI" dirty="0"/>
          </a:p>
        </p:txBody>
      </p:sp>
      <p:sp>
        <p:nvSpPr>
          <p:cNvPr id="4" name="Päivämäärän paikkamerkki 3"/>
          <p:cNvSpPr>
            <a:spLocks noGrp="1"/>
          </p:cNvSpPr>
          <p:nvPr>
            <p:ph type="dt" sz="half" idx="14"/>
          </p:nvPr>
        </p:nvSpPr>
        <p:spPr/>
        <p:txBody>
          <a:bodyPr/>
          <a:lstStyle>
            <a:lvl1pPr>
              <a:defRPr/>
            </a:lvl1pPr>
          </a:lstStyle>
          <a:p>
            <a:pPr>
              <a:defRPr/>
            </a:pPr>
            <a:endParaRPr lang="fi-FI" dirty="0"/>
          </a:p>
        </p:txBody>
      </p:sp>
      <p:sp>
        <p:nvSpPr>
          <p:cNvPr id="5" name="Alatunnisteen paikkamerkki 4"/>
          <p:cNvSpPr>
            <a:spLocks noGrp="1"/>
          </p:cNvSpPr>
          <p:nvPr>
            <p:ph type="ftr" sz="quarter" idx="15"/>
          </p:nvPr>
        </p:nvSpPr>
        <p:spPr/>
        <p:txBody>
          <a:bodyPr/>
          <a:lstStyle>
            <a:lvl1pPr>
              <a:defRPr/>
            </a:lvl1pPr>
          </a:lstStyle>
          <a:p>
            <a:pPr>
              <a:defRPr/>
            </a:pPr>
            <a:r>
              <a:rPr lang="fi-FI"/>
              <a:t>Yksityinen varhaiskasvatus</a:t>
            </a:r>
            <a:endParaRPr lang="fi-FI" dirty="0"/>
          </a:p>
        </p:txBody>
      </p:sp>
      <p:sp>
        <p:nvSpPr>
          <p:cNvPr id="6" name="Dian numeron paikkamerkki 5"/>
          <p:cNvSpPr>
            <a:spLocks noGrp="1"/>
          </p:cNvSpPr>
          <p:nvPr>
            <p:ph type="sldNum" sz="quarter" idx="16"/>
          </p:nvPr>
        </p:nvSpPr>
        <p:spPr/>
        <p:txBody>
          <a:bodyPr/>
          <a:lstStyle>
            <a:lvl1pPr>
              <a:defRPr/>
            </a:lvl1pPr>
          </a:lstStyle>
          <a:p>
            <a:pPr>
              <a:defRPr/>
            </a:pPr>
            <a:fld id="{F6440CB0-1FFC-4963-978D-4F284376FE7C}" type="slidenum">
              <a:rPr lang="fi-FI"/>
              <a:pPr>
                <a:defRPr/>
              </a:pPr>
              <a:t>‹#›</a:t>
            </a:fld>
            <a:endParaRPr lang="fi-FI" dirty="0"/>
          </a:p>
        </p:txBody>
      </p:sp>
    </p:spTree>
    <p:extLst>
      <p:ext uri="{BB962C8B-B14F-4D97-AF65-F5344CB8AC3E}">
        <p14:creationId xmlns:p14="http://schemas.microsoft.com/office/powerpoint/2010/main" xmlns="" val="41604936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olme kuvaa 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54000" y="431800"/>
            <a:ext cx="3683000" cy="4943084"/>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a:t>Muokkaa perustyyl. napsautt.</a:t>
            </a:r>
            <a:endParaRPr lang="fi-FI" dirty="0"/>
          </a:p>
        </p:txBody>
      </p:sp>
      <p:sp>
        <p:nvSpPr>
          <p:cNvPr id="10" name="Picture Placeholder 7"/>
          <p:cNvSpPr>
            <a:spLocks noGrp="1"/>
          </p:cNvSpPr>
          <p:nvPr>
            <p:ph type="pic" sz="quarter" idx="14"/>
          </p:nvPr>
        </p:nvSpPr>
        <p:spPr>
          <a:xfrm>
            <a:off x="4258733" y="431800"/>
            <a:ext cx="3683000" cy="4943084"/>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2" name="Picture Placeholder 7"/>
          <p:cNvSpPr>
            <a:spLocks noGrp="1"/>
          </p:cNvSpPr>
          <p:nvPr>
            <p:ph type="pic" sz="quarter" idx="15"/>
          </p:nvPr>
        </p:nvSpPr>
        <p:spPr>
          <a:xfrm>
            <a:off x="8271933" y="431800"/>
            <a:ext cx="3683000" cy="4943084"/>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6" name="Päivämäärän paikkamerkki 3"/>
          <p:cNvSpPr>
            <a:spLocks noGrp="1"/>
          </p:cNvSpPr>
          <p:nvPr>
            <p:ph type="dt" sz="half" idx="16"/>
          </p:nvPr>
        </p:nvSpPr>
        <p:spPr/>
        <p:txBody>
          <a:bodyPr/>
          <a:lstStyle>
            <a:lvl1pPr>
              <a:defRPr/>
            </a:lvl1pPr>
          </a:lstStyle>
          <a:p>
            <a:pPr>
              <a:defRPr/>
            </a:pPr>
            <a:endParaRPr lang="fi-FI" dirty="0"/>
          </a:p>
        </p:txBody>
      </p:sp>
      <p:sp>
        <p:nvSpPr>
          <p:cNvPr id="7" name="Alatunnisteen paikkamerkki 4"/>
          <p:cNvSpPr>
            <a:spLocks noGrp="1"/>
          </p:cNvSpPr>
          <p:nvPr>
            <p:ph type="ftr" sz="quarter" idx="17"/>
          </p:nvPr>
        </p:nvSpPr>
        <p:spPr/>
        <p:txBody>
          <a:bodyPr/>
          <a:lstStyle>
            <a:lvl1pPr>
              <a:defRPr/>
            </a:lvl1pPr>
          </a:lstStyle>
          <a:p>
            <a:pPr>
              <a:defRPr/>
            </a:pPr>
            <a:r>
              <a:rPr lang="fi-FI"/>
              <a:t>Yksityinen varhaiskasvatus</a:t>
            </a:r>
            <a:endParaRPr lang="fi-FI" dirty="0"/>
          </a:p>
        </p:txBody>
      </p:sp>
      <p:sp>
        <p:nvSpPr>
          <p:cNvPr id="9" name="Dian numeron paikkamerkki 5"/>
          <p:cNvSpPr>
            <a:spLocks noGrp="1"/>
          </p:cNvSpPr>
          <p:nvPr>
            <p:ph type="sldNum" sz="quarter" idx="18"/>
          </p:nvPr>
        </p:nvSpPr>
        <p:spPr/>
        <p:txBody>
          <a:bodyPr/>
          <a:lstStyle>
            <a:lvl1pPr>
              <a:defRPr/>
            </a:lvl1pPr>
          </a:lstStyle>
          <a:p>
            <a:pPr>
              <a:defRPr/>
            </a:pPr>
            <a:fld id="{113BC935-1408-40BC-9433-41B5DADB44EE}" type="slidenum">
              <a:rPr lang="fi-FI"/>
              <a:pPr>
                <a:defRPr/>
              </a:pPr>
              <a:t>‹#›</a:t>
            </a:fld>
            <a:endParaRPr lang="fi-FI" dirty="0"/>
          </a:p>
        </p:txBody>
      </p:sp>
    </p:spTree>
    <p:extLst>
      <p:ext uri="{BB962C8B-B14F-4D97-AF65-F5344CB8AC3E}">
        <p14:creationId xmlns:p14="http://schemas.microsoft.com/office/powerpoint/2010/main" xmlns="" val="26208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tsikkodia nega">
    <p:bg>
      <p:bgPr>
        <a:solidFill>
          <a:srgbClr val="000000"/>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Yksityinen varhaiskasvatus</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2A093E57-5448-481E-BB52-B6C9FC4FF3F6}" type="slidenum">
              <a:rPr lang="fi-FI"/>
              <a:pPr>
                <a:defRPr/>
              </a:pPr>
              <a:t>‹#›</a:t>
            </a:fld>
            <a:endParaRPr lang="fi-FI"/>
          </a:p>
        </p:txBody>
      </p:sp>
    </p:spTree>
    <p:extLst>
      <p:ext uri="{BB962C8B-B14F-4D97-AF65-F5344CB8AC3E}">
        <p14:creationId xmlns:p14="http://schemas.microsoft.com/office/powerpoint/2010/main" xmlns="" val="13621576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olme kuvaa B">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046538" cy="5428642"/>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dirty="0"/>
          </a:p>
        </p:txBody>
      </p:sp>
      <p:sp>
        <p:nvSpPr>
          <p:cNvPr id="9" name="Picture Placeholder 7"/>
          <p:cNvSpPr>
            <a:spLocks noGrp="1"/>
          </p:cNvSpPr>
          <p:nvPr>
            <p:ph type="pic" sz="quarter" idx="14"/>
          </p:nvPr>
        </p:nvSpPr>
        <p:spPr>
          <a:xfrm>
            <a:off x="8132324" y="0"/>
            <a:ext cx="4059676" cy="5428642"/>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1" name="Picture Placeholder 10"/>
          <p:cNvSpPr>
            <a:spLocks noGrp="1"/>
          </p:cNvSpPr>
          <p:nvPr>
            <p:ph type="pic" sz="quarter" idx="15"/>
          </p:nvPr>
        </p:nvSpPr>
        <p:spPr>
          <a:xfrm>
            <a:off x="4046537" y="0"/>
            <a:ext cx="4085785" cy="5428642"/>
          </a:xfrm>
          <a:solidFill>
            <a:schemeClr val="bg1">
              <a:lumMod val="85000"/>
            </a:schemeClr>
          </a:solidFill>
        </p:spPr>
        <p:txBody>
          <a:bodyPr rtlCol="0">
            <a:noAutofit/>
          </a:bodyPr>
          <a:lstStyle>
            <a:lvl1pPr marL="0" indent="0">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a:t>Muokkaa perustyyl. napsautt.</a:t>
            </a:r>
            <a:endParaRPr lang="fi-FI" dirty="0"/>
          </a:p>
        </p:txBody>
      </p:sp>
      <p:sp>
        <p:nvSpPr>
          <p:cNvPr id="6" name="Päivämäärän paikkamerkki 3"/>
          <p:cNvSpPr>
            <a:spLocks noGrp="1"/>
          </p:cNvSpPr>
          <p:nvPr>
            <p:ph type="dt" sz="half" idx="16"/>
          </p:nvPr>
        </p:nvSpPr>
        <p:spPr/>
        <p:txBody>
          <a:bodyPr/>
          <a:lstStyle>
            <a:lvl1pPr>
              <a:defRPr/>
            </a:lvl1pPr>
          </a:lstStyle>
          <a:p>
            <a:pPr>
              <a:defRPr/>
            </a:pPr>
            <a:endParaRPr lang="fi-FI" dirty="0"/>
          </a:p>
        </p:txBody>
      </p:sp>
      <p:sp>
        <p:nvSpPr>
          <p:cNvPr id="7" name="Alatunnisteen paikkamerkki 4"/>
          <p:cNvSpPr>
            <a:spLocks noGrp="1"/>
          </p:cNvSpPr>
          <p:nvPr>
            <p:ph type="ftr" sz="quarter" idx="17"/>
          </p:nvPr>
        </p:nvSpPr>
        <p:spPr/>
        <p:txBody>
          <a:bodyPr/>
          <a:lstStyle>
            <a:lvl1pPr>
              <a:defRPr/>
            </a:lvl1pPr>
          </a:lstStyle>
          <a:p>
            <a:pPr>
              <a:defRPr/>
            </a:pPr>
            <a:r>
              <a:rPr lang="fi-FI"/>
              <a:t>Yksityinen varhaiskasvatus</a:t>
            </a:r>
            <a:endParaRPr lang="fi-FI" dirty="0"/>
          </a:p>
        </p:txBody>
      </p:sp>
      <p:sp>
        <p:nvSpPr>
          <p:cNvPr id="10" name="Dian numeron paikkamerkki 5"/>
          <p:cNvSpPr>
            <a:spLocks noGrp="1"/>
          </p:cNvSpPr>
          <p:nvPr>
            <p:ph type="sldNum" sz="quarter" idx="18"/>
          </p:nvPr>
        </p:nvSpPr>
        <p:spPr/>
        <p:txBody>
          <a:bodyPr/>
          <a:lstStyle>
            <a:lvl1pPr>
              <a:defRPr/>
            </a:lvl1pPr>
          </a:lstStyle>
          <a:p>
            <a:pPr>
              <a:defRPr/>
            </a:pPr>
            <a:fld id="{86B5FEBC-3B00-4698-B91F-97EB303EA602}" type="slidenum">
              <a:rPr lang="fi-FI"/>
              <a:pPr>
                <a:defRPr/>
              </a:pPr>
              <a:t>‹#›</a:t>
            </a:fld>
            <a:endParaRPr lang="fi-FI" dirty="0"/>
          </a:p>
        </p:txBody>
      </p:sp>
    </p:spTree>
    <p:extLst>
      <p:ext uri="{BB962C8B-B14F-4D97-AF65-F5344CB8AC3E}">
        <p14:creationId xmlns:p14="http://schemas.microsoft.com/office/powerpoint/2010/main" xmlns="" val="42131703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Kuusi kuva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046538" cy="2714625"/>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9" name="Picture Placeholder 7"/>
          <p:cNvSpPr>
            <a:spLocks noGrp="1"/>
          </p:cNvSpPr>
          <p:nvPr>
            <p:ph type="pic" sz="quarter" idx="14"/>
          </p:nvPr>
        </p:nvSpPr>
        <p:spPr>
          <a:xfrm>
            <a:off x="8132324" y="0"/>
            <a:ext cx="4059676" cy="2714625"/>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1" name="Picture Placeholder 10"/>
          <p:cNvSpPr>
            <a:spLocks noGrp="1"/>
          </p:cNvSpPr>
          <p:nvPr>
            <p:ph type="pic" sz="quarter" idx="15"/>
          </p:nvPr>
        </p:nvSpPr>
        <p:spPr>
          <a:xfrm>
            <a:off x="4046537" y="0"/>
            <a:ext cx="4085785" cy="2714625"/>
          </a:xfrm>
          <a:solidFill>
            <a:schemeClr val="bg1">
              <a:lumMod val="85000"/>
            </a:schemeClr>
          </a:solidFill>
        </p:spPr>
        <p:txBody>
          <a:bodyPr rtlCol="0">
            <a:noAutofit/>
          </a:bodyPr>
          <a:lstStyle>
            <a:lvl1pPr marL="0" indent="0">
              <a:buNone/>
              <a:defRPr/>
            </a:lvl1pPr>
          </a:lstStyle>
          <a:p>
            <a:pPr lvl="0"/>
            <a:r>
              <a:rPr lang="fi-FI" noProof="0"/>
              <a:t>Lisää kuva napsauttamalla kuvaketta</a:t>
            </a:r>
            <a:endParaRPr lang="en-GB" noProof="0"/>
          </a:p>
        </p:txBody>
      </p:sp>
      <p:sp>
        <p:nvSpPr>
          <p:cNvPr id="12" name="Picture Placeholder 7"/>
          <p:cNvSpPr>
            <a:spLocks noGrp="1"/>
          </p:cNvSpPr>
          <p:nvPr>
            <p:ph type="pic" sz="quarter" idx="16"/>
          </p:nvPr>
        </p:nvSpPr>
        <p:spPr>
          <a:xfrm>
            <a:off x="0" y="2714017"/>
            <a:ext cx="4046538" cy="2714625"/>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3" name="Picture Placeholder 7"/>
          <p:cNvSpPr>
            <a:spLocks noGrp="1"/>
          </p:cNvSpPr>
          <p:nvPr>
            <p:ph type="pic" sz="quarter" idx="17"/>
          </p:nvPr>
        </p:nvSpPr>
        <p:spPr>
          <a:xfrm>
            <a:off x="8132324" y="2714017"/>
            <a:ext cx="4059676" cy="2714625"/>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4" name="Picture Placeholder 10"/>
          <p:cNvSpPr>
            <a:spLocks noGrp="1"/>
          </p:cNvSpPr>
          <p:nvPr>
            <p:ph type="pic" sz="quarter" idx="18"/>
          </p:nvPr>
        </p:nvSpPr>
        <p:spPr>
          <a:xfrm>
            <a:off x="4046537" y="2714017"/>
            <a:ext cx="4085785" cy="2714625"/>
          </a:xfrm>
          <a:solidFill>
            <a:schemeClr val="bg1">
              <a:lumMod val="85000"/>
            </a:schemeClr>
          </a:solidFill>
        </p:spPr>
        <p:txBody>
          <a:bodyPr rtlCol="0">
            <a:noAutofit/>
          </a:bodyPr>
          <a:lstStyle>
            <a:lvl1pPr marL="0" indent="0">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a:t>Muokkaa perustyyl. napsautt.</a:t>
            </a:r>
            <a:endParaRPr lang="fi-FI" dirty="0"/>
          </a:p>
        </p:txBody>
      </p:sp>
      <p:sp>
        <p:nvSpPr>
          <p:cNvPr id="10" name="Päivämäärän paikkamerkki 3"/>
          <p:cNvSpPr>
            <a:spLocks noGrp="1"/>
          </p:cNvSpPr>
          <p:nvPr>
            <p:ph type="dt" sz="half" idx="19"/>
          </p:nvPr>
        </p:nvSpPr>
        <p:spPr/>
        <p:txBody>
          <a:bodyPr/>
          <a:lstStyle>
            <a:lvl1pPr>
              <a:defRPr/>
            </a:lvl1pPr>
          </a:lstStyle>
          <a:p>
            <a:pPr>
              <a:defRPr/>
            </a:pPr>
            <a:endParaRPr lang="fi-FI" dirty="0"/>
          </a:p>
        </p:txBody>
      </p:sp>
      <p:sp>
        <p:nvSpPr>
          <p:cNvPr id="15" name="Alatunnisteen paikkamerkki 4"/>
          <p:cNvSpPr>
            <a:spLocks noGrp="1"/>
          </p:cNvSpPr>
          <p:nvPr>
            <p:ph type="ftr" sz="quarter" idx="20"/>
          </p:nvPr>
        </p:nvSpPr>
        <p:spPr/>
        <p:txBody>
          <a:bodyPr/>
          <a:lstStyle>
            <a:lvl1pPr>
              <a:defRPr/>
            </a:lvl1pPr>
          </a:lstStyle>
          <a:p>
            <a:pPr>
              <a:defRPr/>
            </a:pPr>
            <a:r>
              <a:rPr lang="fi-FI"/>
              <a:t>Yksityinen varhaiskasvatus</a:t>
            </a:r>
            <a:endParaRPr lang="fi-FI" dirty="0"/>
          </a:p>
        </p:txBody>
      </p:sp>
      <p:sp>
        <p:nvSpPr>
          <p:cNvPr id="16" name="Dian numeron paikkamerkki 5"/>
          <p:cNvSpPr>
            <a:spLocks noGrp="1"/>
          </p:cNvSpPr>
          <p:nvPr>
            <p:ph type="sldNum" sz="quarter" idx="21"/>
          </p:nvPr>
        </p:nvSpPr>
        <p:spPr/>
        <p:txBody>
          <a:bodyPr/>
          <a:lstStyle>
            <a:lvl1pPr>
              <a:defRPr/>
            </a:lvl1pPr>
          </a:lstStyle>
          <a:p>
            <a:pPr>
              <a:defRPr/>
            </a:pPr>
            <a:fld id="{02FA2097-508B-4C50-AEB7-B649CA763896}" type="slidenum">
              <a:rPr lang="fi-FI"/>
              <a:pPr>
                <a:defRPr/>
              </a:pPr>
              <a:t>‹#›</a:t>
            </a:fld>
            <a:endParaRPr lang="fi-FI" dirty="0"/>
          </a:p>
        </p:txBody>
      </p:sp>
    </p:spTree>
    <p:extLst>
      <p:ext uri="{BB962C8B-B14F-4D97-AF65-F5344CB8AC3E}">
        <p14:creationId xmlns:p14="http://schemas.microsoft.com/office/powerpoint/2010/main" xmlns="" val="5773402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Kuva aaltokuviolla">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0" y="5199063"/>
            <a:ext cx="12193588" cy="1646237"/>
          </a:xfrm>
          <a:custGeom>
            <a:avLst/>
            <a:gdLst>
              <a:gd name="T0" fmla="*/ 12193200 w 25400"/>
              <a:gd name="T1" fmla="*/ 87335 h 3411"/>
              <a:gd name="T2" fmla="*/ 11746276 w 25400"/>
              <a:gd name="T3" fmla="*/ 217131 h 3411"/>
              <a:gd name="T4" fmla="*/ 11704992 w 25400"/>
              <a:gd name="T5" fmla="*/ 217131 h 3411"/>
              <a:gd name="T6" fmla="*/ 10892272 w 25400"/>
              <a:gd name="T7" fmla="*/ 0 h 3411"/>
              <a:gd name="T8" fmla="*/ 10079552 w 25400"/>
              <a:gd name="T9" fmla="*/ 217131 h 3411"/>
              <a:gd name="T10" fmla="*/ 9266832 w 25400"/>
              <a:gd name="T11" fmla="*/ 0 h 3411"/>
              <a:gd name="T12" fmla="*/ 8454112 w 25400"/>
              <a:gd name="T13" fmla="*/ 217131 h 3411"/>
              <a:gd name="T14" fmla="*/ 7641872 w 25400"/>
              <a:gd name="T15" fmla="*/ 0 h 3411"/>
              <a:gd name="T16" fmla="*/ 6829152 w 25400"/>
              <a:gd name="T17" fmla="*/ 217131 h 3411"/>
              <a:gd name="T18" fmla="*/ 6016432 w 25400"/>
              <a:gd name="T19" fmla="*/ 0 h 3411"/>
              <a:gd name="T20" fmla="*/ 5203712 w 25400"/>
              <a:gd name="T21" fmla="*/ 217131 h 3411"/>
              <a:gd name="T22" fmla="*/ 4390992 w 25400"/>
              <a:gd name="T23" fmla="*/ 0 h 3411"/>
              <a:gd name="T24" fmla="*/ 3578272 w 25400"/>
              <a:gd name="T25" fmla="*/ 217131 h 3411"/>
              <a:gd name="T26" fmla="*/ 2765552 w 25400"/>
              <a:gd name="T27" fmla="*/ 0 h 3411"/>
              <a:gd name="T28" fmla="*/ 1952832 w 25400"/>
              <a:gd name="T29" fmla="*/ 217131 h 3411"/>
              <a:gd name="T30" fmla="*/ 1140592 w 25400"/>
              <a:gd name="T31" fmla="*/ 0 h 3411"/>
              <a:gd name="T32" fmla="*/ 327872 w 25400"/>
              <a:gd name="T33" fmla="*/ 217131 h 3411"/>
              <a:gd name="T34" fmla="*/ 0 w 25400"/>
              <a:gd name="T35" fmla="*/ 148614 h 3411"/>
              <a:gd name="T36" fmla="*/ 0 w 25400"/>
              <a:gd name="T37" fmla="*/ 1645854 h 3411"/>
              <a:gd name="T38" fmla="*/ 12193200 w 25400"/>
              <a:gd name="T39" fmla="*/ 1645854 h 3411"/>
              <a:gd name="T40" fmla="*/ 12193200 w 25400"/>
              <a:gd name="T41" fmla="*/ 87335 h 34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5400" h="3411">
                <a:moveTo>
                  <a:pt x="25400" y="181"/>
                </a:moveTo>
                <a:cubicBezTo>
                  <a:pt x="25156" y="306"/>
                  <a:pt x="24948" y="450"/>
                  <a:pt x="24469" y="450"/>
                </a:cubicBezTo>
                <a:lnTo>
                  <a:pt x="24383" y="450"/>
                </a:lnTo>
                <a:cubicBezTo>
                  <a:pt x="23537" y="450"/>
                  <a:pt x="23537" y="0"/>
                  <a:pt x="22690" y="0"/>
                </a:cubicBezTo>
                <a:cubicBezTo>
                  <a:pt x="21844" y="0"/>
                  <a:pt x="21844" y="450"/>
                  <a:pt x="20997" y="450"/>
                </a:cubicBezTo>
                <a:cubicBezTo>
                  <a:pt x="20151" y="450"/>
                  <a:pt x="20151" y="0"/>
                  <a:pt x="19304" y="0"/>
                </a:cubicBezTo>
                <a:cubicBezTo>
                  <a:pt x="18458" y="0"/>
                  <a:pt x="18458" y="450"/>
                  <a:pt x="17611" y="450"/>
                </a:cubicBezTo>
                <a:cubicBezTo>
                  <a:pt x="16765" y="450"/>
                  <a:pt x="16765" y="0"/>
                  <a:pt x="15919" y="0"/>
                </a:cubicBezTo>
                <a:cubicBezTo>
                  <a:pt x="15072" y="0"/>
                  <a:pt x="15072" y="450"/>
                  <a:pt x="14226" y="450"/>
                </a:cubicBezTo>
                <a:cubicBezTo>
                  <a:pt x="13379" y="450"/>
                  <a:pt x="13379" y="0"/>
                  <a:pt x="12533" y="0"/>
                </a:cubicBezTo>
                <a:cubicBezTo>
                  <a:pt x="11686" y="0"/>
                  <a:pt x="11686" y="450"/>
                  <a:pt x="10840" y="450"/>
                </a:cubicBezTo>
                <a:cubicBezTo>
                  <a:pt x="9993" y="450"/>
                  <a:pt x="9993" y="0"/>
                  <a:pt x="9147" y="0"/>
                </a:cubicBezTo>
                <a:cubicBezTo>
                  <a:pt x="8300" y="0"/>
                  <a:pt x="8300" y="450"/>
                  <a:pt x="7454" y="450"/>
                </a:cubicBezTo>
                <a:cubicBezTo>
                  <a:pt x="6607" y="450"/>
                  <a:pt x="6607" y="0"/>
                  <a:pt x="5761" y="0"/>
                </a:cubicBezTo>
                <a:cubicBezTo>
                  <a:pt x="4914" y="0"/>
                  <a:pt x="4914" y="450"/>
                  <a:pt x="4068" y="450"/>
                </a:cubicBezTo>
                <a:cubicBezTo>
                  <a:pt x="3223" y="450"/>
                  <a:pt x="3223" y="0"/>
                  <a:pt x="2376" y="0"/>
                </a:cubicBezTo>
                <a:cubicBezTo>
                  <a:pt x="1530" y="0"/>
                  <a:pt x="1530" y="450"/>
                  <a:pt x="683" y="450"/>
                </a:cubicBezTo>
                <a:cubicBezTo>
                  <a:pt x="367" y="450"/>
                  <a:pt x="168" y="387"/>
                  <a:pt x="0" y="308"/>
                </a:cubicBezTo>
                <a:lnTo>
                  <a:pt x="0" y="3411"/>
                </a:lnTo>
                <a:lnTo>
                  <a:pt x="25400" y="3411"/>
                </a:lnTo>
                <a:lnTo>
                  <a:pt x="25400" y="18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4" name="Ryhmä 8"/>
          <p:cNvGrpSpPr>
            <a:grpSpLocks/>
          </p:cNvGrpSpPr>
          <p:nvPr/>
        </p:nvGrpSpPr>
        <p:grpSpPr bwMode="auto">
          <a:xfrm>
            <a:off x="465138" y="6221413"/>
            <a:ext cx="804862" cy="374650"/>
            <a:chOff x="228601" y="704851"/>
            <a:chExt cx="11734800" cy="5449888"/>
          </a:xfrm>
        </p:grpSpPr>
        <p:sp>
          <p:nvSpPr>
            <p:cNvPr id="5"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6"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7" name="Rectangle 7"/>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fi-FI" altLang="fi-FI">
                <a:solidFill>
                  <a:prstClr val="black"/>
                </a:solidFill>
              </a:endParaRPr>
            </a:p>
          </p:txBody>
        </p:sp>
        <p:sp>
          <p:nvSpPr>
            <p:cNvPr id="8"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9"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0"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1" name="Rectangle 11"/>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fi-FI" altLang="fi-FI">
                <a:solidFill>
                  <a:prstClr val="black"/>
                </a:solidFill>
              </a:endParaRPr>
            </a:p>
          </p:txBody>
        </p:sp>
        <p:sp>
          <p:nvSpPr>
            <p:cNvPr id="12"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3"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4"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5"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gr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a:t>Muokkaa perustyyl. napsautt.</a:t>
            </a:r>
            <a:endParaRPr lang="fi-FI" dirty="0"/>
          </a:p>
        </p:txBody>
      </p:sp>
      <p:sp>
        <p:nvSpPr>
          <p:cNvPr id="16" name="Päivämäärän paikkamerkki 2"/>
          <p:cNvSpPr>
            <a:spLocks noGrp="1"/>
          </p:cNvSpPr>
          <p:nvPr>
            <p:ph type="dt" sz="half" idx="10"/>
          </p:nvPr>
        </p:nvSpPr>
        <p:spPr/>
        <p:txBody>
          <a:bodyPr/>
          <a:lstStyle>
            <a:lvl1pPr>
              <a:defRPr/>
            </a:lvl1pPr>
          </a:lstStyle>
          <a:p>
            <a:pPr>
              <a:defRPr/>
            </a:pPr>
            <a:endParaRPr lang="fi-FI"/>
          </a:p>
        </p:txBody>
      </p:sp>
      <p:sp>
        <p:nvSpPr>
          <p:cNvPr id="17" name="Alatunnisteen paikkamerkki 3"/>
          <p:cNvSpPr>
            <a:spLocks noGrp="1"/>
          </p:cNvSpPr>
          <p:nvPr>
            <p:ph type="ftr" sz="quarter" idx="11"/>
          </p:nvPr>
        </p:nvSpPr>
        <p:spPr/>
        <p:txBody>
          <a:bodyPr/>
          <a:lstStyle>
            <a:lvl1pPr>
              <a:defRPr/>
            </a:lvl1pPr>
          </a:lstStyle>
          <a:p>
            <a:pPr>
              <a:defRPr/>
            </a:pPr>
            <a:r>
              <a:rPr lang="fi-FI"/>
              <a:t>Yksityinen varhaiskasvatus</a:t>
            </a:r>
          </a:p>
        </p:txBody>
      </p:sp>
      <p:sp>
        <p:nvSpPr>
          <p:cNvPr id="18" name="Dian numeron paikkamerkki 4"/>
          <p:cNvSpPr>
            <a:spLocks noGrp="1"/>
          </p:cNvSpPr>
          <p:nvPr>
            <p:ph type="sldNum" sz="quarter" idx="12"/>
          </p:nvPr>
        </p:nvSpPr>
        <p:spPr/>
        <p:txBody>
          <a:bodyPr/>
          <a:lstStyle>
            <a:lvl1pPr>
              <a:defRPr/>
            </a:lvl1pPr>
          </a:lstStyle>
          <a:p>
            <a:pPr>
              <a:defRPr/>
            </a:pPr>
            <a:fld id="{46BEEC35-8536-4D5E-9F36-099BA48DABF0}" type="slidenum">
              <a:rPr lang="fi-FI"/>
              <a:pPr>
                <a:defRPr/>
              </a:pPr>
              <a:t>‹#›</a:t>
            </a:fld>
            <a:endParaRPr lang="fi-FI"/>
          </a:p>
        </p:txBody>
      </p:sp>
    </p:spTree>
    <p:extLst>
      <p:ext uri="{BB962C8B-B14F-4D97-AF65-F5344CB8AC3E}">
        <p14:creationId xmlns:p14="http://schemas.microsoft.com/office/powerpoint/2010/main" xmlns="" val="6128446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Kuva aaltokuviolla B">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8715375" y="3384550"/>
            <a:ext cx="3460750" cy="3475038"/>
          </a:xfrm>
          <a:custGeom>
            <a:avLst/>
            <a:gdLst>
              <a:gd name="T0" fmla="*/ 0 w 7208"/>
              <a:gd name="T1" fmla="*/ 3474385 h 7249"/>
              <a:gd name="T2" fmla="*/ 3459636 w 7208"/>
              <a:gd name="T3" fmla="*/ 3474385 h 7249"/>
              <a:gd name="T4" fmla="*/ 3459636 w 7208"/>
              <a:gd name="T5" fmla="*/ 0 h 7249"/>
              <a:gd name="T6" fmla="*/ 3210051 w 7208"/>
              <a:gd name="T7" fmla="*/ 476895 h 7249"/>
              <a:gd name="T8" fmla="*/ 3210051 w 7208"/>
              <a:gd name="T9" fmla="*/ 476895 h 7249"/>
              <a:gd name="T10" fmla="*/ 2482414 w 7208"/>
              <a:gd name="T11" fmla="*/ 898193 h 7249"/>
              <a:gd name="T12" fmla="*/ 2482414 w 7208"/>
              <a:gd name="T13" fmla="*/ 898193 h 7249"/>
              <a:gd name="T14" fmla="*/ 2060519 w 7208"/>
              <a:gd name="T15" fmla="*/ 1624319 h 7249"/>
              <a:gd name="T16" fmla="*/ 2060519 w 7208"/>
              <a:gd name="T17" fmla="*/ 1624319 h 7249"/>
              <a:gd name="T18" fmla="*/ 1333361 w 7208"/>
              <a:gd name="T19" fmla="*/ 2045617 h 7249"/>
              <a:gd name="T20" fmla="*/ 1333361 w 7208"/>
              <a:gd name="T21" fmla="*/ 2045617 h 7249"/>
              <a:gd name="T22" fmla="*/ 911466 w 7208"/>
              <a:gd name="T23" fmla="*/ 2771743 h 7249"/>
              <a:gd name="T24" fmla="*/ 911466 w 7208"/>
              <a:gd name="T25" fmla="*/ 2771743 h 7249"/>
              <a:gd name="T26" fmla="*/ 184309 w 7208"/>
              <a:gd name="T27" fmla="*/ 3193041 h 7249"/>
              <a:gd name="T28" fmla="*/ 184309 w 7208"/>
              <a:gd name="T29" fmla="*/ 3193041 h 7249"/>
              <a:gd name="T30" fmla="*/ 0 w 7208"/>
              <a:gd name="T31" fmla="*/ 3474385 h 724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208" h="7249">
                <a:moveTo>
                  <a:pt x="0" y="7249"/>
                </a:moveTo>
                <a:lnTo>
                  <a:pt x="7208" y="7249"/>
                </a:lnTo>
                <a:lnTo>
                  <a:pt x="7208" y="0"/>
                </a:lnTo>
                <a:cubicBezTo>
                  <a:pt x="7078" y="318"/>
                  <a:pt x="7089" y="594"/>
                  <a:pt x="6688" y="995"/>
                </a:cubicBezTo>
                <a:cubicBezTo>
                  <a:pt x="6089" y="1593"/>
                  <a:pt x="5771" y="1275"/>
                  <a:pt x="5172" y="1874"/>
                </a:cubicBezTo>
                <a:cubicBezTo>
                  <a:pt x="4574" y="2472"/>
                  <a:pt x="4892" y="2790"/>
                  <a:pt x="4293" y="3389"/>
                </a:cubicBezTo>
                <a:cubicBezTo>
                  <a:pt x="3695" y="3988"/>
                  <a:pt x="3377" y="3669"/>
                  <a:pt x="2778" y="4268"/>
                </a:cubicBezTo>
                <a:cubicBezTo>
                  <a:pt x="2180" y="4867"/>
                  <a:pt x="2498" y="5185"/>
                  <a:pt x="1899" y="5783"/>
                </a:cubicBezTo>
                <a:cubicBezTo>
                  <a:pt x="1301" y="6382"/>
                  <a:pt x="983" y="6064"/>
                  <a:pt x="384" y="6662"/>
                </a:cubicBezTo>
                <a:cubicBezTo>
                  <a:pt x="159" y="6887"/>
                  <a:pt x="63" y="7073"/>
                  <a:pt x="0" y="7249"/>
                </a:cubicBezTo>
                <a:close/>
              </a:path>
            </a:pathLst>
          </a:custGeom>
          <a:solidFill>
            <a:srgbClr val="9FC9EB"/>
          </a:solidFill>
          <a:ln>
            <a:noFill/>
          </a:ln>
        </p:spPr>
        <p:txBody>
          <a:bodyPr/>
          <a:lstStyle/>
          <a:p>
            <a:pPr eaLnBrk="0" fontAlgn="base" hangingPunct="0">
              <a:spcBef>
                <a:spcPct val="0"/>
              </a:spcBef>
              <a:spcAft>
                <a:spcPct val="0"/>
              </a:spcAft>
            </a:pPr>
            <a:endParaRPr lang="fi-FI">
              <a:solidFill>
                <a:prstClr val="black"/>
              </a:solidFill>
            </a:endParaRPr>
          </a:p>
        </p:txBody>
      </p:sp>
      <p:grpSp>
        <p:nvGrpSpPr>
          <p:cNvPr id="4" name="Ryhmä 36"/>
          <p:cNvGrpSpPr/>
          <p:nvPr/>
        </p:nvGrpSpPr>
        <p:grpSpPr bwMode="black">
          <a:xfrm>
            <a:off x="472152" y="6228511"/>
            <a:ext cx="804333" cy="373549"/>
            <a:chOff x="228601" y="704851"/>
            <a:chExt cx="11734800" cy="5449888"/>
          </a:xfrm>
          <a:solidFill>
            <a:schemeClr val="bg1"/>
          </a:solidFill>
        </p:grpSpPr>
        <p:sp>
          <p:nvSpPr>
            <p:cNvPr id="5"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8"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2"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title"/>
          </p:nvPr>
        </p:nvSpPr>
        <p:spPr>
          <a:xfrm>
            <a:off x="10408599" y="5457217"/>
            <a:ext cx="1420237" cy="670884"/>
          </a:xfrm>
        </p:spPr>
        <p:txBody>
          <a:bodyPr anchor="ctr"/>
          <a:lstStyle>
            <a:lvl1pPr algn="ctr">
              <a:defRPr sz="1400" b="0">
                <a:latin typeface="+mn-lt"/>
              </a:defRPr>
            </a:lvl1pPr>
          </a:lstStyle>
          <a:p>
            <a:r>
              <a:rPr lang="fi-FI"/>
              <a:t>Muokkaa perustyyl. napsautt.</a:t>
            </a:r>
            <a:endParaRPr lang="fi-FI" dirty="0"/>
          </a:p>
        </p:txBody>
      </p:sp>
    </p:spTree>
    <p:extLst>
      <p:ext uri="{BB962C8B-B14F-4D97-AF65-F5344CB8AC3E}">
        <p14:creationId xmlns:p14="http://schemas.microsoft.com/office/powerpoint/2010/main" xmlns="" val="13694762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Kuva">
    <p:spTree>
      <p:nvGrpSpPr>
        <p:cNvPr id="1" name=""/>
        <p:cNvGrpSpPr/>
        <p:nvPr/>
      </p:nvGrpSpPr>
      <p:grpSpPr>
        <a:xfrm>
          <a:off x="0" y="0"/>
          <a:ext cx="0" cy="0"/>
          <a:chOff x="0" y="0"/>
          <a:chExt cx="0" cy="0"/>
        </a:xfrm>
      </p:grpSpPr>
      <p:sp>
        <p:nvSpPr>
          <p:cNvPr id="6" name="Picture Placeholder 7"/>
          <p:cNvSpPr>
            <a:spLocks noGrp="1"/>
          </p:cNvSpPr>
          <p:nvPr>
            <p:ph type="pic" sz="quarter" idx="13"/>
          </p:nvPr>
        </p:nvSpPr>
        <p:spPr>
          <a:xfrm>
            <a:off x="0" y="0"/>
            <a:ext cx="12192000" cy="6858000"/>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2" name="Otsikko 1"/>
          <p:cNvSpPr>
            <a:spLocks noGrp="1"/>
          </p:cNvSpPr>
          <p:nvPr>
            <p:ph type="title"/>
          </p:nvPr>
        </p:nvSpPr>
        <p:spPr/>
        <p:txBody>
          <a:bodyPr/>
          <a:lstStyle/>
          <a:p>
            <a:r>
              <a:rPr lang="fi-FI"/>
              <a:t>Muokkaa perustyyl. napsautt.</a:t>
            </a:r>
          </a:p>
        </p:txBody>
      </p:sp>
    </p:spTree>
    <p:extLst>
      <p:ext uri="{BB962C8B-B14F-4D97-AF65-F5344CB8AC3E}">
        <p14:creationId xmlns:p14="http://schemas.microsoft.com/office/powerpoint/2010/main" xmlns="" val="13892310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3"/>
          <p:cNvSpPr>
            <a:spLocks noGrp="1"/>
          </p:cNvSpPr>
          <p:nvPr>
            <p:ph type="dt" sz="half" idx="10"/>
          </p:nvPr>
        </p:nvSpPr>
        <p:spPr/>
        <p:txBody>
          <a:bodyPr/>
          <a:lstStyle>
            <a:lvl1pPr>
              <a:defRPr/>
            </a:lvl1pPr>
          </a:lstStyle>
          <a:p>
            <a:pPr>
              <a:defRPr/>
            </a:pPr>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Yksityinen varhaiskasvatus</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CE2C5C8F-ADE2-4447-810F-D500E66A7636}" type="slidenum">
              <a:rPr lang="fi-FI"/>
              <a:pPr>
                <a:defRPr/>
              </a:pPr>
              <a:t>‹#›</a:t>
            </a:fld>
            <a:endParaRPr lang="fi-FI" dirty="0"/>
          </a:p>
        </p:txBody>
      </p:sp>
    </p:spTree>
    <p:extLst>
      <p:ext uri="{BB962C8B-B14F-4D97-AF65-F5344CB8AC3E}">
        <p14:creationId xmlns:p14="http://schemas.microsoft.com/office/powerpoint/2010/main" xmlns="" val="41868158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endParaRPr lang="fi-FI" dirty="0"/>
          </a:p>
        </p:txBody>
      </p:sp>
      <p:sp>
        <p:nvSpPr>
          <p:cNvPr id="3" name="Alatunnisteen paikkamerkki 4"/>
          <p:cNvSpPr>
            <a:spLocks noGrp="1"/>
          </p:cNvSpPr>
          <p:nvPr>
            <p:ph type="ftr" sz="quarter" idx="11"/>
          </p:nvPr>
        </p:nvSpPr>
        <p:spPr/>
        <p:txBody>
          <a:bodyPr/>
          <a:lstStyle>
            <a:lvl1pPr>
              <a:defRPr/>
            </a:lvl1pPr>
          </a:lstStyle>
          <a:p>
            <a:pPr>
              <a:defRPr/>
            </a:pPr>
            <a:r>
              <a:rPr lang="fi-FI"/>
              <a:t>Yksityinen varhaiskasvatus</a:t>
            </a:r>
            <a:endParaRPr lang="fi-FI" dirty="0"/>
          </a:p>
        </p:txBody>
      </p:sp>
      <p:sp>
        <p:nvSpPr>
          <p:cNvPr id="4" name="Dian numeron paikkamerkki 5"/>
          <p:cNvSpPr>
            <a:spLocks noGrp="1"/>
          </p:cNvSpPr>
          <p:nvPr>
            <p:ph type="sldNum" sz="quarter" idx="12"/>
          </p:nvPr>
        </p:nvSpPr>
        <p:spPr/>
        <p:txBody>
          <a:bodyPr/>
          <a:lstStyle>
            <a:lvl1pPr>
              <a:defRPr/>
            </a:lvl1pPr>
          </a:lstStyle>
          <a:p>
            <a:pPr>
              <a:defRPr/>
            </a:pPr>
            <a:fld id="{76EA58B6-E548-4A14-A7AC-06E65D0F607B}" type="slidenum">
              <a:rPr lang="fi-FI"/>
              <a:pPr>
                <a:defRPr/>
              </a:pPr>
              <a:t>‹#›</a:t>
            </a:fld>
            <a:endParaRPr lang="fi-FI" dirty="0"/>
          </a:p>
        </p:txBody>
      </p:sp>
    </p:spTree>
    <p:extLst>
      <p:ext uri="{BB962C8B-B14F-4D97-AF65-F5344CB8AC3E}">
        <p14:creationId xmlns:p14="http://schemas.microsoft.com/office/powerpoint/2010/main" xmlns="" val="38392740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0001B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393238"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D7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xmlns="" val="5516651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0001BE"/>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xmlns="" val="6338620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D7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xmlns="" val="2572580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Väliotsikko spåra">
    <p:bg>
      <p:bgPr>
        <a:solidFill>
          <a:srgbClr val="00924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Yksityinen varhaiskasvatus</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B8E7B784-F809-44F8-8AB7-C3E4BCCA3E67}" type="slidenum">
              <a:rPr lang="fi-FI"/>
              <a:pPr>
                <a:defRPr/>
              </a:pPr>
              <a:t>‹#›</a:t>
            </a:fld>
            <a:endParaRPr lang="fi-FI"/>
          </a:p>
        </p:txBody>
      </p:sp>
    </p:spTree>
    <p:extLst>
      <p:ext uri="{BB962C8B-B14F-4D97-AF65-F5344CB8AC3E}">
        <p14:creationId xmlns:p14="http://schemas.microsoft.com/office/powerpoint/2010/main" xmlns="" val="898426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D7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xmlns="" val="11249024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9FC9E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xmlns="" val="9013719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FFC61E"/>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9FC9E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xmlns="" val="17353823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F5A3C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xmlns="" val="28946697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00D7A7"/>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5A3C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xmlns="" val="32236370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9FC9EB"/>
        </a:solidFill>
        <a:effectLst/>
      </p:bgPr>
    </p:bg>
    <p:spTree>
      <p:nvGrpSpPr>
        <p:cNvPr id="1" name=""/>
        <p:cNvGrpSpPr/>
        <p:nvPr/>
      </p:nvGrpSpPr>
      <p:grpSpPr>
        <a:xfrm>
          <a:off x="0" y="0"/>
          <a:ext cx="0" cy="0"/>
          <a:chOff x="0" y="0"/>
          <a:chExt cx="0" cy="0"/>
        </a:xfrm>
      </p:grpSpPr>
      <p:sp>
        <p:nvSpPr>
          <p:cNvPr id="4" name="Freeform 18"/>
          <p:cNvSpPr>
            <a:spLocks noChangeAspect="1"/>
          </p:cNvSpPr>
          <p:nvPr/>
        </p:nvSpPr>
        <p:spPr bwMode="auto">
          <a:xfrm>
            <a:off x="-17463" y="-17463"/>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DB27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xmlns="" val="211650400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DB27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a:t>Muokkaa tekstin perustyylejä</a:t>
            </a:r>
          </a:p>
        </p:txBody>
      </p:sp>
    </p:spTree>
    <p:extLst>
      <p:ext uri="{BB962C8B-B14F-4D97-AF65-F5344CB8AC3E}">
        <p14:creationId xmlns:p14="http://schemas.microsoft.com/office/powerpoint/2010/main" xmlns="" val="41829975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userDrawn="1">
  <p:cSld name="Väliotsikko">
    <p:bg>
      <p:bgPr>
        <a:solidFill>
          <a:srgbClr val="0000BF"/>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Yksityinen varhaiskasvatus</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0C7BE434-0A86-442A-84AA-7096547C1526}" type="slidenum">
              <a:rPr lang="fi-FI"/>
              <a:pPr>
                <a:defRPr/>
              </a:pPr>
              <a:t>‹#›</a:t>
            </a:fld>
            <a:endParaRPr lang="fi-FI"/>
          </a:p>
        </p:txBody>
      </p:sp>
    </p:spTree>
    <p:extLst>
      <p:ext uri="{BB962C8B-B14F-4D97-AF65-F5344CB8AC3E}">
        <p14:creationId xmlns:p14="http://schemas.microsoft.com/office/powerpoint/2010/main" xmlns="" val="7102220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5" y="457200"/>
            <a:ext cx="10661515" cy="5136204"/>
          </a:xfrm>
        </p:spPr>
        <p:txBody>
          <a:bodyPr/>
          <a:lstStyle>
            <a:lvl1pPr algn="l">
              <a:lnSpc>
                <a:spcPct val="85000"/>
              </a:lnSpc>
              <a:defRPr sz="7001">
                <a:latin typeface="+mj-lt"/>
              </a:defRPr>
            </a:lvl1pPr>
          </a:lstStyle>
          <a:p>
            <a:r>
              <a:rPr lang="fi-FI"/>
              <a:t>Muokkaa perustyyl. napsautt.</a:t>
            </a:r>
            <a:endParaRPr lang="fi-FI" dirty="0"/>
          </a:p>
        </p:txBody>
      </p:sp>
      <p:sp>
        <p:nvSpPr>
          <p:cNvPr id="3" name="Päivämäärän paikkamerkki 3"/>
          <p:cNvSpPr>
            <a:spLocks noGrp="1"/>
          </p:cNvSpPr>
          <p:nvPr>
            <p:ph type="dt" sz="half" idx="10"/>
          </p:nvPr>
        </p:nvSpPr>
        <p:spPr/>
        <p:txBody>
          <a:bodyPr/>
          <a:lstStyle>
            <a:lvl1pPr>
              <a:defRPr/>
            </a:lvl1pPr>
          </a:lstStyle>
          <a:p>
            <a:pPr>
              <a:defRPr/>
            </a:pPr>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Yksityinen varhaiskasvatus</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39C93E9C-2EDE-4DB4-BED6-65E172E45C4E}" type="slidenum">
              <a:rPr lang="fi-FI"/>
              <a:pPr>
                <a:defRPr/>
              </a:pPr>
              <a:t>‹#›</a:t>
            </a:fld>
            <a:endParaRPr lang="fi-FI" dirty="0"/>
          </a:p>
        </p:txBody>
      </p:sp>
    </p:spTree>
    <p:extLst>
      <p:ext uri="{BB962C8B-B14F-4D97-AF65-F5344CB8AC3E}">
        <p14:creationId xmlns:p14="http://schemas.microsoft.com/office/powerpoint/2010/main" xmlns="" val="39043543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Otsikkodia nega">
    <p:bg>
      <p:bgPr>
        <a:solidFill>
          <a:srgbClr val="000000"/>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Yksityinen varhaiskasvatus</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1335C45F-CEF3-407C-9807-E0CA8DBA170E}" type="slidenum">
              <a:rPr lang="fi-FI"/>
              <a:pPr>
                <a:defRPr/>
              </a:pPr>
              <a:t>‹#›</a:t>
            </a:fld>
            <a:endParaRPr lang="fi-FI"/>
          </a:p>
        </p:txBody>
      </p:sp>
    </p:spTree>
    <p:extLst>
      <p:ext uri="{BB962C8B-B14F-4D97-AF65-F5344CB8AC3E}">
        <p14:creationId xmlns:p14="http://schemas.microsoft.com/office/powerpoint/2010/main" xmlns="" val="2316911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Väliotsikko kupari">
    <p:bg>
      <p:bgPr>
        <a:solidFill>
          <a:srgbClr val="00D7A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Yksityinen varhaiskasvatus</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CBDA682F-27E3-4FDB-BD5B-8ECB3E4B3E97}" type="slidenum">
              <a:rPr lang="fi-FI"/>
              <a:pPr>
                <a:defRPr/>
              </a:pPr>
              <a:t>‹#›</a:t>
            </a:fld>
            <a:endParaRPr lang="fi-FI"/>
          </a:p>
        </p:txBody>
      </p:sp>
    </p:spTree>
    <p:extLst>
      <p:ext uri="{BB962C8B-B14F-4D97-AF65-F5344CB8AC3E}">
        <p14:creationId xmlns:p14="http://schemas.microsoft.com/office/powerpoint/2010/main" xmlns="" val="308777855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Väliotsikko spåra">
    <p:bg>
      <p:bgPr>
        <a:solidFill>
          <a:srgbClr val="00924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Yksityinen varhaiskasvatus</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A46DCD3E-7A95-4E54-947B-C723B90776CA}" type="slidenum">
              <a:rPr lang="fi-FI"/>
              <a:pPr>
                <a:defRPr/>
              </a:pPr>
              <a:t>‹#›</a:t>
            </a:fld>
            <a:endParaRPr lang="fi-FI"/>
          </a:p>
        </p:txBody>
      </p:sp>
    </p:spTree>
    <p:extLst>
      <p:ext uri="{BB962C8B-B14F-4D97-AF65-F5344CB8AC3E}">
        <p14:creationId xmlns:p14="http://schemas.microsoft.com/office/powerpoint/2010/main" xmlns="" val="16511229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Väliotsikko kupari">
    <p:bg>
      <p:bgPr>
        <a:solidFill>
          <a:srgbClr val="00D7A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Yksityinen varhaiskasvatus</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52B2C3C4-38C0-474E-A5E1-741049D07B24}" type="slidenum">
              <a:rPr lang="fi-FI"/>
              <a:pPr>
                <a:defRPr/>
              </a:pPr>
              <a:t>‹#›</a:t>
            </a:fld>
            <a:endParaRPr lang="fi-FI"/>
          </a:p>
        </p:txBody>
      </p:sp>
    </p:spTree>
    <p:extLst>
      <p:ext uri="{BB962C8B-B14F-4D97-AF65-F5344CB8AC3E}">
        <p14:creationId xmlns:p14="http://schemas.microsoft.com/office/powerpoint/2010/main" xmlns="" val="428278713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Väliotsikko vaakuna">
    <p:bg>
      <p:bgPr>
        <a:solidFill>
          <a:srgbClr val="0001BE"/>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Yksityinen varhaiskasvatus</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B8403FF7-5756-4700-88C8-C0CF60E72A61}" type="slidenum">
              <a:rPr lang="fi-FI"/>
              <a:pPr>
                <a:defRPr/>
              </a:pPr>
              <a:t>‹#›</a:t>
            </a:fld>
            <a:endParaRPr lang="fi-FI"/>
          </a:p>
        </p:txBody>
      </p:sp>
    </p:spTree>
    <p:extLst>
      <p:ext uri="{BB962C8B-B14F-4D97-AF65-F5344CB8AC3E}">
        <p14:creationId xmlns:p14="http://schemas.microsoft.com/office/powerpoint/2010/main" xmlns="" val="26326991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Väliotsikko tiili">
    <p:bg>
      <p:bgPr>
        <a:solidFill>
          <a:srgbClr val="DB2719"/>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Yksityinen varhaiskasvatus</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760B8187-B768-4167-AA59-7FA7EB79019A}" type="slidenum">
              <a:rPr lang="fi-FI"/>
              <a:pPr>
                <a:defRPr/>
              </a:pPr>
              <a:t>‹#›</a:t>
            </a:fld>
            <a:endParaRPr lang="fi-FI"/>
          </a:p>
        </p:txBody>
      </p:sp>
    </p:spTree>
    <p:extLst>
      <p:ext uri="{BB962C8B-B14F-4D97-AF65-F5344CB8AC3E}">
        <p14:creationId xmlns:p14="http://schemas.microsoft.com/office/powerpoint/2010/main" xmlns="" val="77562330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Väliotsikko sumu">
    <p:bg>
      <p:bgPr>
        <a:solidFill>
          <a:srgbClr val="9FC9EB"/>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Yksityinen varhaiskasvatus</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C5EE7D97-EE6F-4160-9A2D-7913C8297965}" type="slidenum">
              <a:rPr lang="fi-FI"/>
              <a:pPr>
                <a:defRPr/>
              </a:pPr>
              <a:t>‹#›</a:t>
            </a:fld>
            <a:endParaRPr lang="fi-FI"/>
          </a:p>
        </p:txBody>
      </p:sp>
    </p:spTree>
    <p:extLst>
      <p:ext uri="{BB962C8B-B14F-4D97-AF65-F5344CB8AC3E}">
        <p14:creationId xmlns:p14="http://schemas.microsoft.com/office/powerpoint/2010/main" xmlns="" val="109270344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Väliotsikko metro">
    <p:bg>
      <p:bgPr>
        <a:solidFill>
          <a:schemeClr val="accent2"/>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Yksityinen varhaiskasvatus</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25298632-C84B-4231-BF0B-B6DF58B60B06}" type="slidenum">
              <a:rPr lang="fi-FI"/>
              <a:pPr>
                <a:defRPr/>
              </a:pPr>
              <a:t>‹#›</a:t>
            </a:fld>
            <a:endParaRPr lang="fi-FI"/>
          </a:p>
        </p:txBody>
      </p:sp>
    </p:spTree>
    <p:extLst>
      <p:ext uri="{BB962C8B-B14F-4D97-AF65-F5344CB8AC3E}">
        <p14:creationId xmlns:p14="http://schemas.microsoft.com/office/powerpoint/2010/main" xmlns="" val="7311143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lvl1pPr>
              <a:defRPr/>
            </a:lvl1pPr>
          </a:lstStyle>
          <a:p>
            <a:pPr>
              <a:defRPr/>
            </a:pPr>
            <a:endParaRPr lang="fi-FI" dirty="0"/>
          </a:p>
        </p:txBody>
      </p:sp>
      <p:sp>
        <p:nvSpPr>
          <p:cNvPr id="5" name="Alatunnisteen paikkamerkki 4"/>
          <p:cNvSpPr>
            <a:spLocks noGrp="1"/>
          </p:cNvSpPr>
          <p:nvPr>
            <p:ph type="ftr" sz="quarter" idx="11"/>
          </p:nvPr>
        </p:nvSpPr>
        <p:spPr/>
        <p:txBody>
          <a:bodyPr/>
          <a:lstStyle>
            <a:lvl1pPr>
              <a:defRPr/>
            </a:lvl1pPr>
          </a:lstStyle>
          <a:p>
            <a:pPr>
              <a:defRPr/>
            </a:pPr>
            <a:r>
              <a:rPr lang="fi-FI"/>
              <a:t>Yksityinen varhaiskasvatus</a:t>
            </a:r>
            <a:endParaRPr lang="fi-FI" dirty="0"/>
          </a:p>
        </p:txBody>
      </p:sp>
      <p:sp>
        <p:nvSpPr>
          <p:cNvPr id="6" name="Dian numeron paikkamerkki 5"/>
          <p:cNvSpPr>
            <a:spLocks noGrp="1"/>
          </p:cNvSpPr>
          <p:nvPr>
            <p:ph type="sldNum" sz="quarter" idx="12"/>
          </p:nvPr>
        </p:nvSpPr>
        <p:spPr/>
        <p:txBody>
          <a:bodyPr/>
          <a:lstStyle>
            <a:lvl1pPr>
              <a:defRPr/>
            </a:lvl1pPr>
          </a:lstStyle>
          <a:p>
            <a:pPr>
              <a:defRPr/>
            </a:pPr>
            <a:fld id="{00E6AA98-2D23-405D-8D9D-1B6AB2E4293C}" type="slidenum">
              <a:rPr lang="fi-FI"/>
              <a:pPr>
                <a:defRPr/>
              </a:pPr>
              <a:t>‹#›</a:t>
            </a:fld>
            <a:endParaRPr lang="fi-FI" dirty="0"/>
          </a:p>
        </p:txBody>
      </p:sp>
    </p:spTree>
    <p:extLst>
      <p:ext uri="{BB962C8B-B14F-4D97-AF65-F5344CB8AC3E}">
        <p14:creationId xmlns:p14="http://schemas.microsoft.com/office/powerpoint/2010/main" xmlns="" val="37855026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9"/>
          <p:cNvSpPr>
            <a:spLocks noChangeAspect="1"/>
          </p:cNvSpPr>
          <p:nvPr/>
        </p:nvSpPr>
        <p:spPr bwMode="auto">
          <a:xfrm>
            <a:off x="11018842" y="0"/>
            <a:ext cx="1189036" cy="6858000"/>
          </a:xfrm>
          <a:custGeom>
            <a:avLst/>
            <a:gdLst>
              <a:gd name="T0" fmla="*/ 107277 w 2460"/>
              <a:gd name="T1" fmla="*/ 0 h 14300"/>
              <a:gd name="T2" fmla="*/ 0 w 2460"/>
              <a:gd name="T3" fmla="*/ 340023 h 14300"/>
              <a:gd name="T4" fmla="*/ 115492 w 2460"/>
              <a:gd name="T5" fmla="*/ 771645 h 14300"/>
              <a:gd name="T6" fmla="*/ 0 w 2460"/>
              <a:gd name="T7" fmla="*/ 1203267 h 14300"/>
              <a:gd name="T8" fmla="*/ 115492 w 2460"/>
              <a:gd name="T9" fmla="*/ 1634890 h 14300"/>
              <a:gd name="T10" fmla="*/ 0 w 2460"/>
              <a:gd name="T11" fmla="*/ 2066032 h 14300"/>
              <a:gd name="T12" fmla="*/ 115492 w 2460"/>
              <a:gd name="T13" fmla="*/ 2497655 h 14300"/>
              <a:gd name="T14" fmla="*/ 115492 w 2460"/>
              <a:gd name="T15" fmla="*/ 2519716 h 14300"/>
              <a:gd name="T16" fmla="*/ 0 w 2460"/>
              <a:gd name="T17" fmla="*/ 2951338 h 14300"/>
              <a:gd name="T18" fmla="*/ 115492 w 2460"/>
              <a:gd name="T19" fmla="*/ 3382481 h 14300"/>
              <a:gd name="T20" fmla="*/ 0 w 2460"/>
              <a:gd name="T21" fmla="*/ 3814103 h 14300"/>
              <a:gd name="T22" fmla="*/ 115492 w 2460"/>
              <a:gd name="T23" fmla="*/ 4245725 h 14300"/>
              <a:gd name="T24" fmla="*/ 0 w 2460"/>
              <a:gd name="T25" fmla="*/ 4676868 h 14300"/>
              <a:gd name="T26" fmla="*/ 115492 w 2460"/>
              <a:gd name="T27" fmla="*/ 5108491 h 14300"/>
              <a:gd name="T28" fmla="*/ 0 w 2460"/>
              <a:gd name="T29" fmla="*/ 5540113 h 14300"/>
              <a:gd name="T30" fmla="*/ 115492 w 2460"/>
              <a:gd name="T31" fmla="*/ 5971256 h 14300"/>
              <a:gd name="T32" fmla="*/ 0 w 2460"/>
              <a:gd name="T33" fmla="*/ 6402878 h 14300"/>
              <a:gd name="T34" fmla="*/ 115492 w 2460"/>
              <a:gd name="T35" fmla="*/ 6834501 h 14300"/>
              <a:gd name="T36" fmla="*/ 115009 w 2460"/>
              <a:gd name="T37" fmla="*/ 6858000 h 14300"/>
              <a:gd name="T38" fmla="*/ 1188749 w 2460"/>
              <a:gd name="T39" fmla="*/ 6858000 h 14300"/>
              <a:gd name="T40" fmla="*/ 1188749 w 2460"/>
              <a:gd name="T41" fmla="*/ 0 h 14300"/>
              <a:gd name="T42" fmla="*/ 107277 w 2460"/>
              <a:gd name="T43" fmla="*/ 0 h 143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60" h="14300">
                <a:moveTo>
                  <a:pt x="222" y="0"/>
                </a:moveTo>
                <a:cubicBezTo>
                  <a:pt x="167" y="272"/>
                  <a:pt x="0" y="334"/>
                  <a:pt x="0" y="709"/>
                </a:cubicBezTo>
                <a:cubicBezTo>
                  <a:pt x="0" y="1159"/>
                  <a:pt x="239" y="1159"/>
                  <a:pt x="239" y="1609"/>
                </a:cubicBezTo>
                <a:cubicBezTo>
                  <a:pt x="239" y="2059"/>
                  <a:pt x="0" y="2059"/>
                  <a:pt x="0" y="2509"/>
                </a:cubicBezTo>
                <a:cubicBezTo>
                  <a:pt x="0" y="2959"/>
                  <a:pt x="239" y="2959"/>
                  <a:pt x="239" y="3409"/>
                </a:cubicBezTo>
                <a:cubicBezTo>
                  <a:pt x="239" y="3858"/>
                  <a:pt x="0" y="3858"/>
                  <a:pt x="0" y="4308"/>
                </a:cubicBezTo>
                <a:cubicBezTo>
                  <a:pt x="0" y="4758"/>
                  <a:pt x="239" y="4758"/>
                  <a:pt x="239" y="5208"/>
                </a:cubicBezTo>
                <a:lnTo>
                  <a:pt x="239" y="5254"/>
                </a:lnTo>
                <a:cubicBezTo>
                  <a:pt x="239" y="5704"/>
                  <a:pt x="0" y="5704"/>
                  <a:pt x="0" y="6154"/>
                </a:cubicBezTo>
                <a:cubicBezTo>
                  <a:pt x="0" y="6603"/>
                  <a:pt x="239" y="6603"/>
                  <a:pt x="239" y="7053"/>
                </a:cubicBezTo>
                <a:cubicBezTo>
                  <a:pt x="239" y="7503"/>
                  <a:pt x="0" y="7503"/>
                  <a:pt x="0" y="7953"/>
                </a:cubicBezTo>
                <a:cubicBezTo>
                  <a:pt x="0" y="8403"/>
                  <a:pt x="239" y="8403"/>
                  <a:pt x="239" y="8853"/>
                </a:cubicBezTo>
                <a:cubicBezTo>
                  <a:pt x="239" y="9303"/>
                  <a:pt x="0" y="9303"/>
                  <a:pt x="0" y="9752"/>
                </a:cubicBezTo>
                <a:cubicBezTo>
                  <a:pt x="0" y="10202"/>
                  <a:pt x="239" y="10202"/>
                  <a:pt x="239" y="10652"/>
                </a:cubicBezTo>
                <a:cubicBezTo>
                  <a:pt x="239" y="11102"/>
                  <a:pt x="0" y="11102"/>
                  <a:pt x="0" y="11552"/>
                </a:cubicBezTo>
                <a:cubicBezTo>
                  <a:pt x="0" y="12002"/>
                  <a:pt x="239" y="12002"/>
                  <a:pt x="239" y="12451"/>
                </a:cubicBezTo>
                <a:cubicBezTo>
                  <a:pt x="239" y="12901"/>
                  <a:pt x="0" y="12901"/>
                  <a:pt x="0" y="13351"/>
                </a:cubicBezTo>
                <a:cubicBezTo>
                  <a:pt x="0" y="13801"/>
                  <a:pt x="239" y="13801"/>
                  <a:pt x="239" y="14251"/>
                </a:cubicBezTo>
                <a:cubicBezTo>
                  <a:pt x="239" y="14268"/>
                  <a:pt x="239" y="14284"/>
                  <a:pt x="238" y="14300"/>
                </a:cubicBezTo>
                <a:lnTo>
                  <a:pt x="2460" y="14300"/>
                </a:lnTo>
                <a:lnTo>
                  <a:pt x="2460" y="0"/>
                </a:lnTo>
                <a:lnTo>
                  <a:pt x="222" y="0"/>
                </a:lnTo>
                <a:close/>
              </a:path>
            </a:pathLst>
          </a:custGeom>
          <a:solidFill>
            <a:srgbClr val="00D7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Yksityinen varhaiskasvatus</a:t>
            </a:r>
          </a:p>
        </p:txBody>
      </p:sp>
      <p:sp>
        <p:nvSpPr>
          <p:cNvPr id="7" name="Dian numeron paikkamerkki 5"/>
          <p:cNvSpPr>
            <a:spLocks noGrp="1"/>
          </p:cNvSpPr>
          <p:nvPr>
            <p:ph type="sldNum" sz="quarter" idx="12"/>
          </p:nvPr>
        </p:nvSpPr>
        <p:spPr/>
        <p:txBody>
          <a:bodyPr/>
          <a:lstStyle>
            <a:lvl1pPr>
              <a:defRPr/>
            </a:lvl1pPr>
          </a:lstStyle>
          <a:p>
            <a:pPr>
              <a:defRPr/>
            </a:pPr>
            <a:fld id="{512FCCBF-D348-42D5-98C6-EDBCBE08206D}" type="slidenum">
              <a:rPr lang="fi-FI"/>
              <a:pPr>
                <a:defRPr/>
              </a:pPr>
              <a:t>‹#›</a:t>
            </a:fld>
            <a:endParaRPr lang="fi-FI"/>
          </a:p>
        </p:txBody>
      </p:sp>
    </p:spTree>
    <p:extLst>
      <p:ext uri="{BB962C8B-B14F-4D97-AF65-F5344CB8AC3E}">
        <p14:creationId xmlns:p14="http://schemas.microsoft.com/office/powerpoint/2010/main" xmlns="" val="14631204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Otsikko ja sisältö C">
    <p:spTree>
      <p:nvGrpSpPr>
        <p:cNvPr id="1" name=""/>
        <p:cNvGrpSpPr/>
        <p:nvPr/>
      </p:nvGrpSpPr>
      <p:grpSpPr>
        <a:xfrm>
          <a:off x="0" y="0"/>
          <a:ext cx="0" cy="0"/>
          <a:chOff x="0" y="0"/>
          <a:chExt cx="0" cy="0"/>
        </a:xfrm>
      </p:grpSpPr>
      <p:sp>
        <p:nvSpPr>
          <p:cNvPr id="4" name="Freeform 9"/>
          <p:cNvSpPr>
            <a:spLocks noChangeAspect="1"/>
          </p:cNvSpPr>
          <p:nvPr/>
        </p:nvSpPr>
        <p:spPr bwMode="auto">
          <a:xfrm>
            <a:off x="11077576" y="0"/>
            <a:ext cx="1112837" cy="6858000"/>
          </a:xfrm>
          <a:custGeom>
            <a:avLst/>
            <a:gdLst>
              <a:gd name="T0" fmla="*/ 30426 w 2304"/>
              <a:gd name="T1" fmla="*/ 0 h 14300"/>
              <a:gd name="T2" fmla="*/ 18352 w 2304"/>
              <a:gd name="T3" fmla="*/ 11990 h 14300"/>
              <a:gd name="T4" fmla="*/ 286395 w 2304"/>
              <a:gd name="T5" fmla="*/ 276718 h 14300"/>
              <a:gd name="T6" fmla="*/ 18352 w 2304"/>
              <a:gd name="T7" fmla="*/ 540967 h 14300"/>
              <a:gd name="T8" fmla="*/ 268042 w 2304"/>
              <a:gd name="T9" fmla="*/ 787951 h 14300"/>
              <a:gd name="T10" fmla="*/ 0 w 2304"/>
              <a:gd name="T11" fmla="*/ 1052199 h 14300"/>
              <a:gd name="T12" fmla="*/ 268042 w 2304"/>
              <a:gd name="T13" fmla="*/ 1316928 h 14300"/>
              <a:gd name="T14" fmla="*/ 0 w 2304"/>
              <a:gd name="T15" fmla="*/ 1581656 h 14300"/>
              <a:gd name="T16" fmla="*/ 268042 w 2304"/>
              <a:gd name="T17" fmla="*/ 1846385 h 14300"/>
              <a:gd name="T18" fmla="*/ 0 w 2304"/>
              <a:gd name="T19" fmla="*/ 2111113 h 14300"/>
              <a:gd name="T20" fmla="*/ 268042 w 2304"/>
              <a:gd name="T21" fmla="*/ 2375841 h 14300"/>
              <a:gd name="T22" fmla="*/ 0 w 2304"/>
              <a:gd name="T23" fmla="*/ 2640570 h 14300"/>
              <a:gd name="T24" fmla="*/ 268042 w 2304"/>
              <a:gd name="T25" fmla="*/ 2905298 h 14300"/>
              <a:gd name="T26" fmla="*/ 0 w 2304"/>
              <a:gd name="T27" fmla="*/ 3170027 h 14300"/>
              <a:gd name="T28" fmla="*/ 281082 w 2304"/>
              <a:gd name="T29" fmla="*/ 3447704 h 14300"/>
              <a:gd name="T30" fmla="*/ 18352 w 2304"/>
              <a:gd name="T31" fmla="*/ 3706677 h 14300"/>
              <a:gd name="T32" fmla="*/ 286395 w 2304"/>
              <a:gd name="T33" fmla="*/ 3971405 h 14300"/>
              <a:gd name="T34" fmla="*/ 18352 w 2304"/>
              <a:gd name="T35" fmla="*/ 4236134 h 14300"/>
              <a:gd name="T36" fmla="*/ 286395 w 2304"/>
              <a:gd name="T37" fmla="*/ 4500862 h 14300"/>
              <a:gd name="T38" fmla="*/ 18352 w 2304"/>
              <a:gd name="T39" fmla="*/ 4765591 h 14300"/>
              <a:gd name="T40" fmla="*/ 286395 w 2304"/>
              <a:gd name="T41" fmla="*/ 5030319 h 14300"/>
              <a:gd name="T42" fmla="*/ 18352 w 2304"/>
              <a:gd name="T43" fmla="*/ 5295047 h 14300"/>
              <a:gd name="T44" fmla="*/ 268042 w 2304"/>
              <a:gd name="T45" fmla="*/ 5541552 h 14300"/>
              <a:gd name="T46" fmla="*/ 0 w 2304"/>
              <a:gd name="T47" fmla="*/ 5806280 h 14300"/>
              <a:gd name="T48" fmla="*/ 268042 w 2304"/>
              <a:gd name="T49" fmla="*/ 6071009 h 14300"/>
              <a:gd name="T50" fmla="*/ 0 w 2304"/>
              <a:gd name="T51" fmla="*/ 6335737 h 14300"/>
              <a:gd name="T52" fmla="*/ 268042 w 2304"/>
              <a:gd name="T53" fmla="*/ 6600465 h 14300"/>
              <a:gd name="T54" fmla="*/ 7244 w 2304"/>
              <a:gd name="T55" fmla="*/ 6858000 h 14300"/>
              <a:gd name="T56" fmla="*/ 1112737 w 2304"/>
              <a:gd name="T57" fmla="*/ 6858000 h 14300"/>
              <a:gd name="T58" fmla="*/ 1112737 w 2304"/>
              <a:gd name="T59" fmla="*/ 0 h 14300"/>
              <a:gd name="T60" fmla="*/ 30426 w 2304"/>
              <a:gd name="T61" fmla="*/ 0 h 143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304" h="14300">
                <a:moveTo>
                  <a:pt x="63" y="0"/>
                </a:moveTo>
                <a:lnTo>
                  <a:pt x="38" y="25"/>
                </a:lnTo>
                <a:lnTo>
                  <a:pt x="593" y="577"/>
                </a:lnTo>
                <a:lnTo>
                  <a:pt x="38" y="1128"/>
                </a:lnTo>
                <a:lnTo>
                  <a:pt x="555" y="1643"/>
                </a:lnTo>
                <a:lnTo>
                  <a:pt x="0" y="2194"/>
                </a:lnTo>
                <a:lnTo>
                  <a:pt x="555" y="2746"/>
                </a:lnTo>
                <a:lnTo>
                  <a:pt x="0" y="3298"/>
                </a:lnTo>
                <a:lnTo>
                  <a:pt x="555" y="3850"/>
                </a:lnTo>
                <a:lnTo>
                  <a:pt x="0" y="4402"/>
                </a:lnTo>
                <a:lnTo>
                  <a:pt x="555" y="4954"/>
                </a:lnTo>
                <a:lnTo>
                  <a:pt x="0" y="5506"/>
                </a:lnTo>
                <a:lnTo>
                  <a:pt x="555" y="6058"/>
                </a:lnTo>
                <a:lnTo>
                  <a:pt x="0" y="6610"/>
                </a:lnTo>
                <a:lnTo>
                  <a:pt x="582" y="7189"/>
                </a:lnTo>
                <a:lnTo>
                  <a:pt x="38" y="7729"/>
                </a:lnTo>
                <a:lnTo>
                  <a:pt x="593" y="8281"/>
                </a:lnTo>
                <a:lnTo>
                  <a:pt x="38" y="8833"/>
                </a:lnTo>
                <a:lnTo>
                  <a:pt x="593" y="9385"/>
                </a:lnTo>
                <a:lnTo>
                  <a:pt x="38" y="9937"/>
                </a:lnTo>
                <a:lnTo>
                  <a:pt x="593" y="10489"/>
                </a:lnTo>
                <a:lnTo>
                  <a:pt x="38" y="11041"/>
                </a:lnTo>
                <a:lnTo>
                  <a:pt x="555" y="11555"/>
                </a:lnTo>
                <a:lnTo>
                  <a:pt x="0" y="12107"/>
                </a:lnTo>
                <a:lnTo>
                  <a:pt x="555" y="12659"/>
                </a:lnTo>
                <a:lnTo>
                  <a:pt x="0" y="13211"/>
                </a:lnTo>
                <a:lnTo>
                  <a:pt x="555" y="13763"/>
                </a:lnTo>
                <a:lnTo>
                  <a:pt x="15" y="14300"/>
                </a:lnTo>
                <a:lnTo>
                  <a:pt x="2304" y="14300"/>
                </a:lnTo>
                <a:cubicBezTo>
                  <a:pt x="2304" y="9533"/>
                  <a:pt x="2304" y="4767"/>
                  <a:pt x="2304" y="0"/>
                </a:cubicBezTo>
                <a:lnTo>
                  <a:pt x="63" y="0"/>
                </a:lnTo>
                <a:close/>
              </a:path>
            </a:pathLst>
          </a:custGeom>
          <a:solidFill>
            <a:srgbClr val="0000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Yksityinen varhaiskasvatus</a:t>
            </a:r>
          </a:p>
        </p:txBody>
      </p:sp>
      <p:sp>
        <p:nvSpPr>
          <p:cNvPr id="7" name="Dian numeron paikkamerkki 5"/>
          <p:cNvSpPr>
            <a:spLocks noGrp="1"/>
          </p:cNvSpPr>
          <p:nvPr>
            <p:ph type="sldNum" sz="quarter" idx="12"/>
          </p:nvPr>
        </p:nvSpPr>
        <p:spPr/>
        <p:txBody>
          <a:bodyPr/>
          <a:lstStyle>
            <a:lvl1pPr>
              <a:defRPr/>
            </a:lvl1pPr>
          </a:lstStyle>
          <a:p>
            <a:pPr>
              <a:defRPr/>
            </a:pPr>
            <a:fld id="{B54FAFB3-9B0C-41C6-A90B-B042CB8CA8ED}" type="slidenum">
              <a:rPr lang="fi-FI"/>
              <a:pPr>
                <a:defRPr/>
              </a:pPr>
              <a:t>‹#›</a:t>
            </a:fld>
            <a:endParaRPr lang="fi-FI"/>
          </a:p>
        </p:txBody>
      </p:sp>
    </p:spTree>
    <p:extLst>
      <p:ext uri="{BB962C8B-B14F-4D97-AF65-F5344CB8AC3E}">
        <p14:creationId xmlns:p14="http://schemas.microsoft.com/office/powerpoint/2010/main" xmlns="" val="4091113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Otsikko ja sisältö D">
    <p:spTree>
      <p:nvGrpSpPr>
        <p:cNvPr id="1" name=""/>
        <p:cNvGrpSpPr/>
        <p:nvPr/>
      </p:nvGrpSpPr>
      <p:grpSpPr>
        <a:xfrm>
          <a:off x="0" y="0"/>
          <a:ext cx="0" cy="0"/>
          <a:chOff x="0" y="0"/>
          <a:chExt cx="0" cy="0"/>
        </a:xfrm>
      </p:grpSpPr>
      <p:sp>
        <p:nvSpPr>
          <p:cNvPr id="4" name="Freeform 13"/>
          <p:cNvSpPr>
            <a:spLocks noChangeAspect="1"/>
          </p:cNvSpPr>
          <p:nvPr/>
        </p:nvSpPr>
        <p:spPr bwMode="auto">
          <a:xfrm>
            <a:off x="10964864" y="0"/>
            <a:ext cx="1228725" cy="6858000"/>
          </a:xfrm>
          <a:custGeom>
            <a:avLst/>
            <a:gdLst>
              <a:gd name="T0" fmla="*/ 0 w 2539"/>
              <a:gd name="T1" fmla="*/ 4225103 h 14300"/>
              <a:gd name="T2" fmla="*/ 0 w 2539"/>
              <a:gd name="T3" fmla="*/ 4225103 h 14300"/>
              <a:gd name="T4" fmla="*/ 174239 w 2539"/>
              <a:gd name="T5" fmla="*/ 4488393 h 14300"/>
              <a:gd name="T6" fmla="*/ 0 w 2539"/>
              <a:gd name="T7" fmla="*/ 4751683 h 14300"/>
              <a:gd name="T8" fmla="*/ 0 w 2539"/>
              <a:gd name="T9" fmla="*/ 4752642 h 14300"/>
              <a:gd name="T10" fmla="*/ 0 w 2539"/>
              <a:gd name="T11" fmla="*/ 4753122 h 14300"/>
              <a:gd name="T12" fmla="*/ 174239 w 2539"/>
              <a:gd name="T13" fmla="*/ 5016411 h 14300"/>
              <a:gd name="T14" fmla="*/ 0 w 2539"/>
              <a:gd name="T15" fmla="*/ 5279701 h 14300"/>
              <a:gd name="T16" fmla="*/ 0 w 2539"/>
              <a:gd name="T17" fmla="*/ 5279701 h 14300"/>
              <a:gd name="T18" fmla="*/ 0 w 2539"/>
              <a:gd name="T19" fmla="*/ 5281140 h 14300"/>
              <a:gd name="T20" fmla="*/ 175691 w 2539"/>
              <a:gd name="T21" fmla="*/ 5544909 h 14300"/>
              <a:gd name="T22" fmla="*/ 0 w 2539"/>
              <a:gd name="T23" fmla="*/ 5809158 h 14300"/>
              <a:gd name="T24" fmla="*/ 175691 w 2539"/>
              <a:gd name="T25" fmla="*/ 6072927 h 14300"/>
              <a:gd name="T26" fmla="*/ 0 w 2539"/>
              <a:gd name="T27" fmla="*/ 6337176 h 14300"/>
              <a:gd name="T28" fmla="*/ 175691 w 2539"/>
              <a:gd name="T29" fmla="*/ 6600945 h 14300"/>
              <a:gd name="T30" fmla="*/ 0 w 2539"/>
              <a:gd name="T31" fmla="*/ 6858000 h 14300"/>
              <a:gd name="T32" fmla="*/ 1228866 w 2539"/>
              <a:gd name="T33" fmla="*/ 6858000 h 14300"/>
              <a:gd name="T34" fmla="*/ 1228866 w 2539"/>
              <a:gd name="T35" fmla="*/ 0 h 14300"/>
              <a:gd name="T36" fmla="*/ 0 w 2539"/>
              <a:gd name="T37" fmla="*/ 0 h 14300"/>
              <a:gd name="T38" fmla="*/ 175691 w 2539"/>
              <a:gd name="T39" fmla="*/ 264249 h 14300"/>
              <a:gd name="T40" fmla="*/ 0 w 2539"/>
              <a:gd name="T41" fmla="*/ 528018 h 14300"/>
              <a:gd name="T42" fmla="*/ 175691 w 2539"/>
              <a:gd name="T43" fmla="*/ 791787 h 14300"/>
              <a:gd name="T44" fmla="*/ 0 w 2539"/>
              <a:gd name="T45" fmla="*/ 1056036 h 14300"/>
              <a:gd name="T46" fmla="*/ 175691 w 2539"/>
              <a:gd name="T47" fmla="*/ 1319805 h 14300"/>
              <a:gd name="T48" fmla="*/ 0 w 2539"/>
              <a:gd name="T49" fmla="*/ 1584054 h 14300"/>
              <a:gd name="T50" fmla="*/ 175691 w 2539"/>
              <a:gd name="T51" fmla="*/ 1847823 h 14300"/>
              <a:gd name="T52" fmla="*/ 0 w 2539"/>
              <a:gd name="T53" fmla="*/ 2112072 h 14300"/>
              <a:gd name="T54" fmla="*/ 175691 w 2539"/>
              <a:gd name="T55" fmla="*/ 2375841 h 14300"/>
              <a:gd name="T56" fmla="*/ 0 w 2539"/>
              <a:gd name="T57" fmla="*/ 2640090 h 14300"/>
              <a:gd name="T58" fmla="*/ 175691 w 2539"/>
              <a:gd name="T59" fmla="*/ 2903859 h 14300"/>
              <a:gd name="T60" fmla="*/ 0 w 2539"/>
              <a:gd name="T61" fmla="*/ 3168108 h 14300"/>
              <a:gd name="T62" fmla="*/ 175691 w 2539"/>
              <a:gd name="T63" fmla="*/ 3431877 h 14300"/>
              <a:gd name="T64" fmla="*/ 0 w 2539"/>
              <a:gd name="T65" fmla="*/ 3695647 h 14300"/>
              <a:gd name="T66" fmla="*/ 175691 w 2539"/>
              <a:gd name="T67" fmla="*/ 3959896 h 14300"/>
              <a:gd name="T68" fmla="*/ 0 w 2539"/>
              <a:gd name="T69" fmla="*/ 4223665 h 14300"/>
              <a:gd name="T70" fmla="*/ 0 w 2539"/>
              <a:gd name="T71" fmla="*/ 4225103 h 143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539" h="14300">
                <a:moveTo>
                  <a:pt x="0" y="8810"/>
                </a:moveTo>
                <a:lnTo>
                  <a:pt x="0" y="8810"/>
                </a:lnTo>
                <a:cubicBezTo>
                  <a:pt x="0" y="9056"/>
                  <a:pt x="148" y="9267"/>
                  <a:pt x="360" y="9359"/>
                </a:cubicBezTo>
                <a:cubicBezTo>
                  <a:pt x="148" y="9451"/>
                  <a:pt x="0" y="9662"/>
                  <a:pt x="0" y="9908"/>
                </a:cubicBezTo>
                <a:lnTo>
                  <a:pt x="0" y="9910"/>
                </a:lnTo>
                <a:lnTo>
                  <a:pt x="0" y="9911"/>
                </a:lnTo>
                <a:cubicBezTo>
                  <a:pt x="0" y="10157"/>
                  <a:pt x="148" y="10368"/>
                  <a:pt x="360" y="10460"/>
                </a:cubicBezTo>
                <a:cubicBezTo>
                  <a:pt x="148" y="10552"/>
                  <a:pt x="0" y="10763"/>
                  <a:pt x="0" y="11009"/>
                </a:cubicBezTo>
                <a:lnTo>
                  <a:pt x="0" y="11012"/>
                </a:lnTo>
                <a:cubicBezTo>
                  <a:pt x="0" y="11259"/>
                  <a:pt x="150" y="11471"/>
                  <a:pt x="363" y="11562"/>
                </a:cubicBezTo>
                <a:cubicBezTo>
                  <a:pt x="150" y="11654"/>
                  <a:pt x="0" y="11866"/>
                  <a:pt x="0" y="12113"/>
                </a:cubicBezTo>
                <a:cubicBezTo>
                  <a:pt x="0" y="12360"/>
                  <a:pt x="150" y="12572"/>
                  <a:pt x="363" y="12663"/>
                </a:cubicBezTo>
                <a:cubicBezTo>
                  <a:pt x="150" y="12755"/>
                  <a:pt x="0" y="12967"/>
                  <a:pt x="0" y="13214"/>
                </a:cubicBezTo>
                <a:cubicBezTo>
                  <a:pt x="0" y="13461"/>
                  <a:pt x="150" y="13673"/>
                  <a:pt x="363" y="13764"/>
                </a:cubicBezTo>
                <a:cubicBezTo>
                  <a:pt x="154" y="13854"/>
                  <a:pt x="6" y="14059"/>
                  <a:pt x="0" y="14300"/>
                </a:cubicBezTo>
                <a:lnTo>
                  <a:pt x="2539" y="14300"/>
                </a:lnTo>
                <a:cubicBezTo>
                  <a:pt x="2539" y="9533"/>
                  <a:pt x="2539" y="4767"/>
                  <a:pt x="2539" y="0"/>
                </a:cubicBezTo>
                <a:lnTo>
                  <a:pt x="0" y="0"/>
                </a:lnTo>
                <a:cubicBezTo>
                  <a:pt x="0" y="247"/>
                  <a:pt x="150" y="459"/>
                  <a:pt x="363" y="551"/>
                </a:cubicBezTo>
                <a:cubicBezTo>
                  <a:pt x="150" y="642"/>
                  <a:pt x="0" y="854"/>
                  <a:pt x="0" y="1101"/>
                </a:cubicBezTo>
                <a:cubicBezTo>
                  <a:pt x="0" y="1348"/>
                  <a:pt x="150" y="1560"/>
                  <a:pt x="363" y="1651"/>
                </a:cubicBezTo>
                <a:cubicBezTo>
                  <a:pt x="150" y="1743"/>
                  <a:pt x="0" y="1955"/>
                  <a:pt x="0" y="2202"/>
                </a:cubicBezTo>
                <a:cubicBezTo>
                  <a:pt x="0" y="2449"/>
                  <a:pt x="150" y="2661"/>
                  <a:pt x="363" y="2752"/>
                </a:cubicBezTo>
                <a:cubicBezTo>
                  <a:pt x="150" y="2844"/>
                  <a:pt x="0" y="3056"/>
                  <a:pt x="0" y="3303"/>
                </a:cubicBezTo>
                <a:cubicBezTo>
                  <a:pt x="0" y="3550"/>
                  <a:pt x="150" y="3762"/>
                  <a:pt x="363" y="3853"/>
                </a:cubicBezTo>
                <a:cubicBezTo>
                  <a:pt x="150" y="3945"/>
                  <a:pt x="0" y="4157"/>
                  <a:pt x="0" y="4404"/>
                </a:cubicBezTo>
                <a:cubicBezTo>
                  <a:pt x="0" y="4651"/>
                  <a:pt x="150" y="4863"/>
                  <a:pt x="363" y="4954"/>
                </a:cubicBezTo>
                <a:cubicBezTo>
                  <a:pt x="150" y="5046"/>
                  <a:pt x="0" y="5258"/>
                  <a:pt x="0" y="5505"/>
                </a:cubicBezTo>
                <a:cubicBezTo>
                  <a:pt x="0" y="5752"/>
                  <a:pt x="150" y="5964"/>
                  <a:pt x="363" y="6055"/>
                </a:cubicBezTo>
                <a:cubicBezTo>
                  <a:pt x="150" y="6147"/>
                  <a:pt x="0" y="6359"/>
                  <a:pt x="0" y="6606"/>
                </a:cubicBezTo>
                <a:cubicBezTo>
                  <a:pt x="0" y="6853"/>
                  <a:pt x="150" y="7065"/>
                  <a:pt x="363" y="7156"/>
                </a:cubicBezTo>
                <a:cubicBezTo>
                  <a:pt x="150" y="7247"/>
                  <a:pt x="0" y="7459"/>
                  <a:pt x="0" y="7706"/>
                </a:cubicBezTo>
                <a:cubicBezTo>
                  <a:pt x="0" y="7954"/>
                  <a:pt x="150" y="8165"/>
                  <a:pt x="363" y="8257"/>
                </a:cubicBezTo>
                <a:cubicBezTo>
                  <a:pt x="150" y="8348"/>
                  <a:pt x="0" y="8560"/>
                  <a:pt x="0" y="8807"/>
                </a:cubicBezTo>
                <a:lnTo>
                  <a:pt x="0" y="8810"/>
                </a:lnTo>
                <a:close/>
              </a:path>
            </a:pathLst>
          </a:custGeom>
          <a:solidFill>
            <a:srgbClr val="F5A4C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Yksityinen varhaiskasvatus</a:t>
            </a:r>
          </a:p>
        </p:txBody>
      </p:sp>
      <p:sp>
        <p:nvSpPr>
          <p:cNvPr id="7" name="Dian numeron paikkamerkki 5"/>
          <p:cNvSpPr>
            <a:spLocks noGrp="1"/>
          </p:cNvSpPr>
          <p:nvPr>
            <p:ph type="sldNum" sz="quarter" idx="12"/>
          </p:nvPr>
        </p:nvSpPr>
        <p:spPr/>
        <p:txBody>
          <a:bodyPr/>
          <a:lstStyle>
            <a:lvl1pPr>
              <a:defRPr/>
            </a:lvl1pPr>
          </a:lstStyle>
          <a:p>
            <a:pPr>
              <a:defRPr/>
            </a:pPr>
            <a:fld id="{9D4E09BD-EC80-4009-BC11-6D71E8762838}" type="slidenum">
              <a:rPr lang="fi-FI"/>
              <a:pPr>
                <a:defRPr/>
              </a:pPr>
              <a:t>‹#›</a:t>
            </a:fld>
            <a:endParaRPr lang="fi-FI"/>
          </a:p>
        </p:txBody>
      </p:sp>
    </p:spTree>
    <p:extLst>
      <p:ext uri="{BB962C8B-B14F-4D97-AF65-F5344CB8AC3E}">
        <p14:creationId xmlns:p14="http://schemas.microsoft.com/office/powerpoint/2010/main" xmlns="" val="1499264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Väliotsikko vaakuna">
    <p:bg>
      <p:bgPr>
        <a:solidFill>
          <a:srgbClr val="0001BE"/>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Yksityinen varhaiskasvatus</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C0EF0385-0AFF-43A0-8A61-3CFC521EAEFF}" type="slidenum">
              <a:rPr lang="fi-FI"/>
              <a:pPr>
                <a:defRPr/>
              </a:pPr>
              <a:t>‹#›</a:t>
            </a:fld>
            <a:endParaRPr lang="fi-FI"/>
          </a:p>
        </p:txBody>
      </p:sp>
    </p:spTree>
    <p:extLst>
      <p:ext uri="{BB962C8B-B14F-4D97-AF65-F5344CB8AC3E}">
        <p14:creationId xmlns:p14="http://schemas.microsoft.com/office/powerpoint/2010/main" xmlns="" val="200677883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Otsikko ja sisältö  F">
    <p:spTree>
      <p:nvGrpSpPr>
        <p:cNvPr id="1" name=""/>
        <p:cNvGrpSpPr/>
        <p:nvPr/>
      </p:nvGrpSpPr>
      <p:grpSpPr>
        <a:xfrm>
          <a:off x="0" y="0"/>
          <a:ext cx="0" cy="0"/>
          <a:chOff x="0" y="0"/>
          <a:chExt cx="0" cy="0"/>
        </a:xfrm>
      </p:grpSpPr>
      <p:sp>
        <p:nvSpPr>
          <p:cNvPr id="4" name="Freeform 5"/>
          <p:cNvSpPr>
            <a:spLocks noChangeAspect="1"/>
          </p:cNvSpPr>
          <p:nvPr/>
        </p:nvSpPr>
        <p:spPr bwMode="auto">
          <a:xfrm>
            <a:off x="10887078" y="0"/>
            <a:ext cx="1304924" cy="6858000"/>
          </a:xfrm>
          <a:custGeom>
            <a:avLst/>
            <a:gdLst>
              <a:gd name="T0" fmla="*/ 0 w 2700"/>
              <a:gd name="T1" fmla="*/ 16306 h 14300"/>
              <a:gd name="T2" fmla="*/ 212647 w 2700"/>
              <a:gd name="T3" fmla="*/ 144354 h 14300"/>
              <a:gd name="T4" fmla="*/ 212647 w 2700"/>
              <a:gd name="T5" fmla="*/ 290626 h 14300"/>
              <a:gd name="T6" fmla="*/ 0 w 2700"/>
              <a:gd name="T7" fmla="*/ 418674 h 14300"/>
              <a:gd name="T8" fmla="*/ 212647 w 2700"/>
              <a:gd name="T9" fmla="*/ 546722 h 14300"/>
              <a:gd name="T10" fmla="*/ 212647 w 2700"/>
              <a:gd name="T11" fmla="*/ 692994 h 14300"/>
              <a:gd name="T12" fmla="*/ 0 w 2700"/>
              <a:gd name="T13" fmla="*/ 820083 h 14300"/>
              <a:gd name="T14" fmla="*/ 212647 w 2700"/>
              <a:gd name="T15" fmla="*/ 948130 h 14300"/>
              <a:gd name="T16" fmla="*/ 212647 w 2700"/>
              <a:gd name="T17" fmla="*/ 1094403 h 14300"/>
              <a:gd name="T18" fmla="*/ 0 w 2700"/>
              <a:gd name="T19" fmla="*/ 1221971 h 14300"/>
              <a:gd name="T20" fmla="*/ 212647 w 2700"/>
              <a:gd name="T21" fmla="*/ 1350019 h 14300"/>
              <a:gd name="T22" fmla="*/ 212647 w 2700"/>
              <a:gd name="T23" fmla="*/ 1496291 h 14300"/>
              <a:gd name="T24" fmla="*/ 0 w 2700"/>
              <a:gd name="T25" fmla="*/ 1624339 h 14300"/>
              <a:gd name="T26" fmla="*/ 212647 w 2700"/>
              <a:gd name="T27" fmla="*/ 1752387 h 14300"/>
              <a:gd name="T28" fmla="*/ 212647 w 2700"/>
              <a:gd name="T29" fmla="*/ 1898659 h 14300"/>
              <a:gd name="T30" fmla="*/ 0 w 2700"/>
              <a:gd name="T31" fmla="*/ 2026707 h 14300"/>
              <a:gd name="T32" fmla="*/ 212647 w 2700"/>
              <a:gd name="T33" fmla="*/ 2154755 h 14300"/>
              <a:gd name="T34" fmla="*/ 212647 w 2700"/>
              <a:gd name="T35" fmla="*/ 2301027 h 14300"/>
              <a:gd name="T36" fmla="*/ 0 w 2700"/>
              <a:gd name="T37" fmla="*/ 2429554 h 14300"/>
              <a:gd name="T38" fmla="*/ 212647 w 2700"/>
              <a:gd name="T39" fmla="*/ 2557602 h 14300"/>
              <a:gd name="T40" fmla="*/ 212647 w 2700"/>
              <a:gd name="T41" fmla="*/ 2703874 h 14300"/>
              <a:gd name="T42" fmla="*/ 0 w 2700"/>
              <a:gd name="T43" fmla="*/ 2831443 h 14300"/>
              <a:gd name="T44" fmla="*/ 212647 w 2700"/>
              <a:gd name="T45" fmla="*/ 2959970 h 14300"/>
              <a:gd name="T46" fmla="*/ 212647 w 2700"/>
              <a:gd name="T47" fmla="*/ 3105763 h 14300"/>
              <a:gd name="T48" fmla="*/ 0 w 2700"/>
              <a:gd name="T49" fmla="*/ 3232852 h 14300"/>
              <a:gd name="T50" fmla="*/ 212647 w 2700"/>
              <a:gd name="T51" fmla="*/ 3360900 h 14300"/>
              <a:gd name="T52" fmla="*/ 212647 w 2700"/>
              <a:gd name="T53" fmla="*/ 3507172 h 14300"/>
              <a:gd name="T54" fmla="*/ 0 w 2700"/>
              <a:gd name="T55" fmla="*/ 3635220 h 14300"/>
              <a:gd name="T56" fmla="*/ 212647 w 2700"/>
              <a:gd name="T57" fmla="*/ 3763268 h 14300"/>
              <a:gd name="T58" fmla="*/ 212647 w 2700"/>
              <a:gd name="T59" fmla="*/ 3909540 h 14300"/>
              <a:gd name="T60" fmla="*/ 0 w 2700"/>
              <a:gd name="T61" fmla="*/ 4037588 h 14300"/>
              <a:gd name="T62" fmla="*/ 212647 w 2700"/>
              <a:gd name="T63" fmla="*/ 4165636 h 14300"/>
              <a:gd name="T64" fmla="*/ 212647 w 2700"/>
              <a:gd name="T65" fmla="*/ 4311908 h 14300"/>
              <a:gd name="T66" fmla="*/ 0 w 2700"/>
              <a:gd name="T67" fmla="*/ 4439476 h 14300"/>
              <a:gd name="T68" fmla="*/ 212647 w 2700"/>
              <a:gd name="T69" fmla="*/ 4568003 h 14300"/>
              <a:gd name="T70" fmla="*/ 262425 w 2700"/>
              <a:gd name="T71" fmla="*/ 4655287 h 14300"/>
              <a:gd name="T72" fmla="*/ 44463 w 2700"/>
              <a:gd name="T73" fmla="*/ 4785733 h 14300"/>
              <a:gd name="T74" fmla="*/ 48812 w 2700"/>
              <a:gd name="T75" fmla="*/ 4928648 h 14300"/>
              <a:gd name="T76" fmla="*/ 262425 w 2700"/>
              <a:gd name="T77" fmla="*/ 5058135 h 14300"/>
              <a:gd name="T78" fmla="*/ 46396 w 2700"/>
              <a:gd name="T79" fmla="*/ 5187621 h 14300"/>
              <a:gd name="T80" fmla="*/ 48812 w 2700"/>
              <a:gd name="T81" fmla="*/ 5331016 h 14300"/>
              <a:gd name="T82" fmla="*/ 262425 w 2700"/>
              <a:gd name="T83" fmla="*/ 5460023 h 14300"/>
              <a:gd name="T84" fmla="*/ 46396 w 2700"/>
              <a:gd name="T85" fmla="*/ 5589510 h 14300"/>
              <a:gd name="T86" fmla="*/ 48812 w 2700"/>
              <a:gd name="T87" fmla="*/ 5732425 h 14300"/>
              <a:gd name="T88" fmla="*/ 262425 w 2700"/>
              <a:gd name="T89" fmla="*/ 5861432 h 14300"/>
              <a:gd name="T90" fmla="*/ 46396 w 2700"/>
              <a:gd name="T91" fmla="*/ 5991398 h 14300"/>
              <a:gd name="T92" fmla="*/ 48812 w 2700"/>
              <a:gd name="T93" fmla="*/ 6134793 h 14300"/>
              <a:gd name="T94" fmla="*/ 262425 w 2700"/>
              <a:gd name="T95" fmla="*/ 6263800 h 14300"/>
              <a:gd name="T96" fmla="*/ 46396 w 2700"/>
              <a:gd name="T97" fmla="*/ 6393287 h 14300"/>
              <a:gd name="T98" fmla="*/ 48812 w 2700"/>
              <a:gd name="T99" fmla="*/ 6537161 h 14300"/>
              <a:gd name="T100" fmla="*/ 262425 w 2700"/>
              <a:gd name="T101" fmla="*/ 6666168 h 14300"/>
              <a:gd name="T102" fmla="*/ 46396 w 2700"/>
              <a:gd name="T103" fmla="*/ 6795655 h 14300"/>
              <a:gd name="T104" fmla="*/ 1304878 w 2700"/>
              <a:gd name="T105" fmla="*/ 6858000 h 14300"/>
              <a:gd name="T106" fmla="*/ 1450 w 2700"/>
              <a:gd name="T107" fmla="*/ 0 h 143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700" h="14300">
                <a:moveTo>
                  <a:pt x="3" y="0"/>
                </a:moveTo>
                <a:cubicBezTo>
                  <a:pt x="1" y="11"/>
                  <a:pt x="0" y="22"/>
                  <a:pt x="0" y="34"/>
                </a:cubicBezTo>
                <a:cubicBezTo>
                  <a:pt x="0" y="102"/>
                  <a:pt x="40" y="159"/>
                  <a:pt x="101" y="185"/>
                </a:cubicBezTo>
                <a:cubicBezTo>
                  <a:pt x="105" y="186"/>
                  <a:pt x="440" y="301"/>
                  <a:pt x="440" y="301"/>
                </a:cubicBezTo>
                <a:cubicBezTo>
                  <a:pt x="440" y="301"/>
                  <a:pt x="543" y="338"/>
                  <a:pt x="543" y="454"/>
                </a:cubicBezTo>
                <a:cubicBezTo>
                  <a:pt x="543" y="523"/>
                  <a:pt x="501" y="582"/>
                  <a:pt x="440" y="606"/>
                </a:cubicBezTo>
                <a:cubicBezTo>
                  <a:pt x="437" y="607"/>
                  <a:pt x="96" y="724"/>
                  <a:pt x="96" y="724"/>
                </a:cubicBezTo>
                <a:cubicBezTo>
                  <a:pt x="96" y="724"/>
                  <a:pt x="0" y="756"/>
                  <a:pt x="0" y="873"/>
                </a:cubicBezTo>
                <a:cubicBezTo>
                  <a:pt x="0" y="940"/>
                  <a:pt x="40" y="998"/>
                  <a:pt x="101" y="1023"/>
                </a:cubicBezTo>
                <a:cubicBezTo>
                  <a:pt x="105" y="1025"/>
                  <a:pt x="440" y="1140"/>
                  <a:pt x="440" y="1140"/>
                </a:cubicBezTo>
                <a:cubicBezTo>
                  <a:pt x="440" y="1140"/>
                  <a:pt x="543" y="1177"/>
                  <a:pt x="543" y="1292"/>
                </a:cubicBezTo>
                <a:cubicBezTo>
                  <a:pt x="543" y="1362"/>
                  <a:pt x="501" y="1421"/>
                  <a:pt x="440" y="1445"/>
                </a:cubicBezTo>
                <a:cubicBezTo>
                  <a:pt x="437" y="1446"/>
                  <a:pt x="96" y="1562"/>
                  <a:pt x="96" y="1562"/>
                </a:cubicBezTo>
                <a:cubicBezTo>
                  <a:pt x="96" y="1562"/>
                  <a:pt x="0" y="1602"/>
                  <a:pt x="0" y="1710"/>
                </a:cubicBezTo>
                <a:cubicBezTo>
                  <a:pt x="0" y="1777"/>
                  <a:pt x="40" y="1835"/>
                  <a:pt x="101" y="1860"/>
                </a:cubicBezTo>
                <a:cubicBezTo>
                  <a:pt x="105" y="1862"/>
                  <a:pt x="440" y="1977"/>
                  <a:pt x="440" y="1977"/>
                </a:cubicBezTo>
                <a:cubicBezTo>
                  <a:pt x="440" y="1977"/>
                  <a:pt x="543" y="2013"/>
                  <a:pt x="543" y="2129"/>
                </a:cubicBezTo>
                <a:cubicBezTo>
                  <a:pt x="543" y="2199"/>
                  <a:pt x="501" y="2258"/>
                  <a:pt x="440" y="2282"/>
                </a:cubicBezTo>
                <a:cubicBezTo>
                  <a:pt x="437" y="2283"/>
                  <a:pt x="96" y="2400"/>
                  <a:pt x="96" y="2400"/>
                </a:cubicBezTo>
                <a:cubicBezTo>
                  <a:pt x="96" y="2400"/>
                  <a:pt x="0" y="2431"/>
                  <a:pt x="0" y="2548"/>
                </a:cubicBezTo>
                <a:cubicBezTo>
                  <a:pt x="0" y="2616"/>
                  <a:pt x="40" y="2674"/>
                  <a:pt x="101" y="2699"/>
                </a:cubicBezTo>
                <a:cubicBezTo>
                  <a:pt x="105" y="2700"/>
                  <a:pt x="440" y="2815"/>
                  <a:pt x="440" y="2815"/>
                </a:cubicBezTo>
                <a:cubicBezTo>
                  <a:pt x="440" y="2815"/>
                  <a:pt x="543" y="2852"/>
                  <a:pt x="543" y="2968"/>
                </a:cubicBezTo>
                <a:cubicBezTo>
                  <a:pt x="543" y="3037"/>
                  <a:pt x="501" y="3096"/>
                  <a:pt x="440" y="3120"/>
                </a:cubicBezTo>
                <a:cubicBezTo>
                  <a:pt x="437" y="3121"/>
                  <a:pt x="96" y="3239"/>
                  <a:pt x="96" y="3239"/>
                </a:cubicBezTo>
                <a:cubicBezTo>
                  <a:pt x="96" y="3239"/>
                  <a:pt x="0" y="3278"/>
                  <a:pt x="0" y="3387"/>
                </a:cubicBezTo>
                <a:cubicBezTo>
                  <a:pt x="0" y="3455"/>
                  <a:pt x="40" y="3513"/>
                  <a:pt x="101" y="3538"/>
                </a:cubicBezTo>
                <a:cubicBezTo>
                  <a:pt x="105" y="3539"/>
                  <a:pt x="440" y="3654"/>
                  <a:pt x="440" y="3654"/>
                </a:cubicBezTo>
                <a:cubicBezTo>
                  <a:pt x="440" y="3654"/>
                  <a:pt x="543" y="3691"/>
                  <a:pt x="543" y="3807"/>
                </a:cubicBezTo>
                <a:cubicBezTo>
                  <a:pt x="543" y="3876"/>
                  <a:pt x="501" y="3935"/>
                  <a:pt x="440" y="3959"/>
                </a:cubicBezTo>
                <a:cubicBezTo>
                  <a:pt x="437" y="3960"/>
                  <a:pt x="96" y="4077"/>
                  <a:pt x="96" y="4077"/>
                </a:cubicBezTo>
                <a:cubicBezTo>
                  <a:pt x="96" y="4077"/>
                  <a:pt x="0" y="4109"/>
                  <a:pt x="0" y="4226"/>
                </a:cubicBezTo>
                <a:cubicBezTo>
                  <a:pt x="0" y="4293"/>
                  <a:pt x="40" y="4351"/>
                  <a:pt x="101" y="4377"/>
                </a:cubicBezTo>
                <a:cubicBezTo>
                  <a:pt x="105" y="4378"/>
                  <a:pt x="440" y="4493"/>
                  <a:pt x="440" y="4493"/>
                </a:cubicBezTo>
                <a:cubicBezTo>
                  <a:pt x="440" y="4493"/>
                  <a:pt x="543" y="4530"/>
                  <a:pt x="543" y="4646"/>
                </a:cubicBezTo>
                <a:cubicBezTo>
                  <a:pt x="543" y="4715"/>
                  <a:pt x="501" y="4774"/>
                  <a:pt x="440" y="4798"/>
                </a:cubicBezTo>
                <a:cubicBezTo>
                  <a:pt x="437" y="4799"/>
                  <a:pt x="92" y="4918"/>
                  <a:pt x="92" y="4918"/>
                </a:cubicBezTo>
                <a:cubicBezTo>
                  <a:pt x="92" y="4918"/>
                  <a:pt x="0" y="4949"/>
                  <a:pt x="0" y="5066"/>
                </a:cubicBezTo>
                <a:cubicBezTo>
                  <a:pt x="0" y="5133"/>
                  <a:pt x="40" y="5191"/>
                  <a:pt x="101" y="5216"/>
                </a:cubicBezTo>
                <a:cubicBezTo>
                  <a:pt x="105" y="5218"/>
                  <a:pt x="440" y="5333"/>
                  <a:pt x="440" y="5333"/>
                </a:cubicBezTo>
                <a:cubicBezTo>
                  <a:pt x="440" y="5333"/>
                  <a:pt x="543" y="5370"/>
                  <a:pt x="543" y="5485"/>
                </a:cubicBezTo>
                <a:cubicBezTo>
                  <a:pt x="543" y="5555"/>
                  <a:pt x="501" y="5614"/>
                  <a:pt x="440" y="5638"/>
                </a:cubicBezTo>
                <a:cubicBezTo>
                  <a:pt x="437" y="5639"/>
                  <a:pt x="96" y="5756"/>
                  <a:pt x="96" y="5756"/>
                </a:cubicBezTo>
                <a:cubicBezTo>
                  <a:pt x="96" y="5756"/>
                  <a:pt x="0" y="5787"/>
                  <a:pt x="0" y="5904"/>
                </a:cubicBezTo>
                <a:cubicBezTo>
                  <a:pt x="0" y="5972"/>
                  <a:pt x="40" y="6030"/>
                  <a:pt x="101" y="6055"/>
                </a:cubicBezTo>
                <a:cubicBezTo>
                  <a:pt x="105" y="6056"/>
                  <a:pt x="440" y="6172"/>
                  <a:pt x="440" y="6172"/>
                </a:cubicBezTo>
                <a:cubicBezTo>
                  <a:pt x="440" y="6172"/>
                  <a:pt x="543" y="6208"/>
                  <a:pt x="543" y="6324"/>
                </a:cubicBezTo>
                <a:cubicBezTo>
                  <a:pt x="543" y="6393"/>
                  <a:pt x="501" y="6453"/>
                  <a:pt x="440" y="6476"/>
                </a:cubicBezTo>
                <a:cubicBezTo>
                  <a:pt x="437" y="6477"/>
                  <a:pt x="96" y="6594"/>
                  <a:pt x="96" y="6594"/>
                </a:cubicBezTo>
                <a:cubicBezTo>
                  <a:pt x="96" y="6594"/>
                  <a:pt x="0" y="6634"/>
                  <a:pt x="0" y="6741"/>
                </a:cubicBezTo>
                <a:cubicBezTo>
                  <a:pt x="0" y="6809"/>
                  <a:pt x="40" y="6867"/>
                  <a:pt x="101" y="6892"/>
                </a:cubicBezTo>
                <a:cubicBezTo>
                  <a:pt x="105" y="6893"/>
                  <a:pt x="440" y="7008"/>
                  <a:pt x="440" y="7008"/>
                </a:cubicBezTo>
                <a:cubicBezTo>
                  <a:pt x="440" y="7008"/>
                  <a:pt x="543" y="7045"/>
                  <a:pt x="543" y="7161"/>
                </a:cubicBezTo>
                <a:cubicBezTo>
                  <a:pt x="543" y="7230"/>
                  <a:pt x="501" y="7289"/>
                  <a:pt x="440" y="7313"/>
                </a:cubicBezTo>
                <a:cubicBezTo>
                  <a:pt x="437" y="7314"/>
                  <a:pt x="96" y="7431"/>
                  <a:pt x="96" y="7431"/>
                </a:cubicBezTo>
                <a:cubicBezTo>
                  <a:pt x="96" y="7431"/>
                  <a:pt x="0" y="7463"/>
                  <a:pt x="0" y="7580"/>
                </a:cubicBezTo>
                <a:cubicBezTo>
                  <a:pt x="0" y="7647"/>
                  <a:pt x="40" y="7705"/>
                  <a:pt x="101" y="7731"/>
                </a:cubicBezTo>
                <a:cubicBezTo>
                  <a:pt x="105" y="7732"/>
                  <a:pt x="440" y="7847"/>
                  <a:pt x="440" y="7847"/>
                </a:cubicBezTo>
                <a:cubicBezTo>
                  <a:pt x="440" y="7847"/>
                  <a:pt x="543" y="7884"/>
                  <a:pt x="543" y="8000"/>
                </a:cubicBezTo>
                <a:cubicBezTo>
                  <a:pt x="543" y="8069"/>
                  <a:pt x="501" y="8128"/>
                  <a:pt x="440" y="8152"/>
                </a:cubicBezTo>
                <a:cubicBezTo>
                  <a:pt x="437" y="8153"/>
                  <a:pt x="96" y="8270"/>
                  <a:pt x="96" y="8270"/>
                </a:cubicBezTo>
                <a:cubicBezTo>
                  <a:pt x="96" y="8270"/>
                  <a:pt x="0" y="8310"/>
                  <a:pt x="0" y="8419"/>
                </a:cubicBezTo>
                <a:cubicBezTo>
                  <a:pt x="0" y="8486"/>
                  <a:pt x="40" y="8544"/>
                  <a:pt x="101" y="8569"/>
                </a:cubicBezTo>
                <a:cubicBezTo>
                  <a:pt x="105" y="8571"/>
                  <a:pt x="440" y="8686"/>
                  <a:pt x="440" y="8686"/>
                </a:cubicBezTo>
                <a:cubicBezTo>
                  <a:pt x="440" y="8686"/>
                  <a:pt x="543" y="8723"/>
                  <a:pt x="543" y="8839"/>
                </a:cubicBezTo>
                <a:cubicBezTo>
                  <a:pt x="543" y="8908"/>
                  <a:pt x="501" y="8967"/>
                  <a:pt x="440" y="8991"/>
                </a:cubicBezTo>
                <a:cubicBezTo>
                  <a:pt x="437" y="8992"/>
                  <a:pt x="96" y="9109"/>
                  <a:pt x="96" y="9109"/>
                </a:cubicBezTo>
                <a:cubicBezTo>
                  <a:pt x="96" y="9109"/>
                  <a:pt x="0" y="9141"/>
                  <a:pt x="0" y="9257"/>
                </a:cubicBezTo>
                <a:cubicBezTo>
                  <a:pt x="0" y="9325"/>
                  <a:pt x="40" y="9383"/>
                  <a:pt x="101" y="9408"/>
                </a:cubicBezTo>
                <a:cubicBezTo>
                  <a:pt x="105" y="9409"/>
                  <a:pt x="440" y="9525"/>
                  <a:pt x="440" y="9525"/>
                </a:cubicBezTo>
                <a:cubicBezTo>
                  <a:pt x="440" y="9525"/>
                  <a:pt x="543" y="9561"/>
                  <a:pt x="543" y="9677"/>
                </a:cubicBezTo>
                <a:lnTo>
                  <a:pt x="543" y="9707"/>
                </a:lnTo>
                <a:cubicBezTo>
                  <a:pt x="543" y="9776"/>
                  <a:pt x="501" y="9835"/>
                  <a:pt x="440" y="9859"/>
                </a:cubicBezTo>
                <a:cubicBezTo>
                  <a:pt x="437" y="9860"/>
                  <a:pt x="92" y="9979"/>
                  <a:pt x="92" y="9979"/>
                </a:cubicBezTo>
                <a:cubicBezTo>
                  <a:pt x="92" y="9979"/>
                  <a:pt x="0" y="10010"/>
                  <a:pt x="0" y="10127"/>
                </a:cubicBezTo>
                <a:cubicBezTo>
                  <a:pt x="0" y="10194"/>
                  <a:pt x="40" y="10252"/>
                  <a:pt x="101" y="10277"/>
                </a:cubicBezTo>
                <a:cubicBezTo>
                  <a:pt x="105" y="10279"/>
                  <a:pt x="440" y="10394"/>
                  <a:pt x="440" y="10394"/>
                </a:cubicBezTo>
                <a:cubicBezTo>
                  <a:pt x="440" y="10394"/>
                  <a:pt x="543" y="10431"/>
                  <a:pt x="543" y="10547"/>
                </a:cubicBezTo>
                <a:cubicBezTo>
                  <a:pt x="543" y="10616"/>
                  <a:pt x="501" y="10675"/>
                  <a:pt x="440" y="10699"/>
                </a:cubicBezTo>
                <a:cubicBezTo>
                  <a:pt x="437" y="10700"/>
                  <a:pt x="96" y="10817"/>
                  <a:pt x="96" y="10817"/>
                </a:cubicBezTo>
                <a:cubicBezTo>
                  <a:pt x="96" y="10817"/>
                  <a:pt x="0" y="10849"/>
                  <a:pt x="0" y="10965"/>
                </a:cubicBezTo>
                <a:cubicBezTo>
                  <a:pt x="0" y="11033"/>
                  <a:pt x="40" y="11091"/>
                  <a:pt x="101" y="11116"/>
                </a:cubicBezTo>
                <a:cubicBezTo>
                  <a:pt x="105" y="11117"/>
                  <a:pt x="440" y="11233"/>
                  <a:pt x="440" y="11233"/>
                </a:cubicBezTo>
                <a:cubicBezTo>
                  <a:pt x="440" y="11233"/>
                  <a:pt x="543" y="11269"/>
                  <a:pt x="543" y="11385"/>
                </a:cubicBezTo>
                <a:cubicBezTo>
                  <a:pt x="543" y="11455"/>
                  <a:pt x="501" y="11514"/>
                  <a:pt x="440" y="11538"/>
                </a:cubicBezTo>
                <a:cubicBezTo>
                  <a:pt x="437" y="11539"/>
                  <a:pt x="96" y="11655"/>
                  <a:pt x="96" y="11655"/>
                </a:cubicBezTo>
                <a:cubicBezTo>
                  <a:pt x="96" y="11655"/>
                  <a:pt x="0" y="11695"/>
                  <a:pt x="0" y="11802"/>
                </a:cubicBezTo>
                <a:cubicBezTo>
                  <a:pt x="0" y="11870"/>
                  <a:pt x="40" y="11928"/>
                  <a:pt x="101" y="11953"/>
                </a:cubicBezTo>
                <a:cubicBezTo>
                  <a:pt x="105" y="11954"/>
                  <a:pt x="440" y="12070"/>
                  <a:pt x="440" y="12070"/>
                </a:cubicBezTo>
                <a:cubicBezTo>
                  <a:pt x="440" y="12070"/>
                  <a:pt x="543" y="12106"/>
                  <a:pt x="543" y="12222"/>
                </a:cubicBezTo>
                <a:cubicBezTo>
                  <a:pt x="543" y="12291"/>
                  <a:pt x="501" y="12351"/>
                  <a:pt x="440" y="12374"/>
                </a:cubicBezTo>
                <a:cubicBezTo>
                  <a:pt x="437" y="12376"/>
                  <a:pt x="96" y="12493"/>
                  <a:pt x="96" y="12493"/>
                </a:cubicBezTo>
                <a:cubicBezTo>
                  <a:pt x="96" y="12493"/>
                  <a:pt x="0" y="12524"/>
                  <a:pt x="0" y="12641"/>
                </a:cubicBezTo>
                <a:cubicBezTo>
                  <a:pt x="0" y="12709"/>
                  <a:pt x="40" y="12767"/>
                  <a:pt x="101" y="12792"/>
                </a:cubicBezTo>
                <a:cubicBezTo>
                  <a:pt x="105" y="12793"/>
                  <a:pt x="440" y="12908"/>
                  <a:pt x="440" y="12908"/>
                </a:cubicBezTo>
                <a:cubicBezTo>
                  <a:pt x="440" y="12908"/>
                  <a:pt x="543" y="12945"/>
                  <a:pt x="543" y="13061"/>
                </a:cubicBezTo>
                <a:cubicBezTo>
                  <a:pt x="543" y="13130"/>
                  <a:pt x="501" y="13189"/>
                  <a:pt x="440" y="13213"/>
                </a:cubicBezTo>
                <a:cubicBezTo>
                  <a:pt x="437" y="13214"/>
                  <a:pt x="96" y="13331"/>
                  <a:pt x="96" y="13331"/>
                </a:cubicBezTo>
                <a:cubicBezTo>
                  <a:pt x="96" y="13331"/>
                  <a:pt x="0" y="13371"/>
                  <a:pt x="0" y="13480"/>
                </a:cubicBezTo>
                <a:cubicBezTo>
                  <a:pt x="0" y="13548"/>
                  <a:pt x="40" y="13605"/>
                  <a:pt x="101" y="13631"/>
                </a:cubicBezTo>
                <a:cubicBezTo>
                  <a:pt x="105" y="13632"/>
                  <a:pt x="440" y="13747"/>
                  <a:pt x="440" y="13747"/>
                </a:cubicBezTo>
                <a:cubicBezTo>
                  <a:pt x="440" y="13747"/>
                  <a:pt x="543" y="13784"/>
                  <a:pt x="543" y="13900"/>
                </a:cubicBezTo>
                <a:cubicBezTo>
                  <a:pt x="543" y="13969"/>
                  <a:pt x="501" y="14028"/>
                  <a:pt x="440" y="14052"/>
                </a:cubicBezTo>
                <a:cubicBezTo>
                  <a:pt x="437" y="14053"/>
                  <a:pt x="96" y="14170"/>
                  <a:pt x="96" y="14170"/>
                </a:cubicBezTo>
                <a:cubicBezTo>
                  <a:pt x="96" y="14170"/>
                  <a:pt x="10" y="14198"/>
                  <a:pt x="1" y="14300"/>
                </a:cubicBezTo>
                <a:lnTo>
                  <a:pt x="2700" y="14300"/>
                </a:lnTo>
                <a:lnTo>
                  <a:pt x="2700" y="0"/>
                </a:lnTo>
                <a:lnTo>
                  <a:pt x="3" y="0"/>
                </a:lnTo>
                <a:close/>
              </a:path>
            </a:pathLst>
          </a:custGeom>
          <a:solidFill>
            <a:srgbClr val="9FC9E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Yksityinen varhaiskasvatus</a:t>
            </a:r>
          </a:p>
        </p:txBody>
      </p:sp>
      <p:sp>
        <p:nvSpPr>
          <p:cNvPr id="7" name="Dian numeron paikkamerkki 5"/>
          <p:cNvSpPr>
            <a:spLocks noGrp="1"/>
          </p:cNvSpPr>
          <p:nvPr>
            <p:ph type="sldNum" sz="quarter" idx="12"/>
          </p:nvPr>
        </p:nvSpPr>
        <p:spPr/>
        <p:txBody>
          <a:bodyPr/>
          <a:lstStyle>
            <a:lvl1pPr>
              <a:defRPr/>
            </a:lvl1pPr>
          </a:lstStyle>
          <a:p>
            <a:pPr>
              <a:defRPr/>
            </a:pPr>
            <a:fld id="{2171C2FC-15FC-4994-A1D4-28D69FA846F1}" type="slidenum">
              <a:rPr lang="fi-FI"/>
              <a:pPr>
                <a:defRPr/>
              </a:pPr>
              <a:t>‹#›</a:t>
            </a:fld>
            <a:endParaRPr lang="fi-FI"/>
          </a:p>
        </p:txBody>
      </p:sp>
    </p:spTree>
    <p:extLst>
      <p:ext uri="{BB962C8B-B14F-4D97-AF65-F5344CB8AC3E}">
        <p14:creationId xmlns:p14="http://schemas.microsoft.com/office/powerpoint/2010/main" xmlns="" val="17901101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Otsikko ja sisältö G">
    <p:spTree>
      <p:nvGrpSpPr>
        <p:cNvPr id="1" name=""/>
        <p:cNvGrpSpPr/>
        <p:nvPr/>
      </p:nvGrpSpPr>
      <p:grpSpPr>
        <a:xfrm>
          <a:off x="0" y="0"/>
          <a:ext cx="0" cy="0"/>
          <a:chOff x="0" y="0"/>
          <a:chExt cx="0" cy="0"/>
        </a:xfrm>
      </p:grpSpPr>
      <p:sp>
        <p:nvSpPr>
          <p:cNvPr id="4" name="Freeform 5"/>
          <p:cNvSpPr>
            <a:spLocks noChangeAspect="1"/>
          </p:cNvSpPr>
          <p:nvPr/>
        </p:nvSpPr>
        <p:spPr bwMode="auto">
          <a:xfrm>
            <a:off x="10902951" y="0"/>
            <a:ext cx="1290639" cy="6858000"/>
          </a:xfrm>
          <a:custGeom>
            <a:avLst/>
            <a:gdLst>
              <a:gd name="T0" fmla="*/ 175739 w 2658"/>
              <a:gd name="T1" fmla="*/ 0 h 14271"/>
              <a:gd name="T2" fmla="*/ 0 w 2658"/>
              <a:gd name="T3" fmla="*/ 263825 h 14271"/>
              <a:gd name="T4" fmla="*/ 175739 w 2658"/>
              <a:gd name="T5" fmla="*/ 527649 h 14271"/>
              <a:gd name="T6" fmla="*/ 0 w 2658"/>
              <a:gd name="T7" fmla="*/ 791474 h 14271"/>
              <a:gd name="T8" fmla="*/ 175739 w 2658"/>
              <a:gd name="T9" fmla="*/ 1055299 h 14271"/>
              <a:gd name="T10" fmla="*/ 0 w 2658"/>
              <a:gd name="T11" fmla="*/ 1319123 h 14271"/>
              <a:gd name="T12" fmla="*/ 175739 w 2658"/>
              <a:gd name="T13" fmla="*/ 1582468 h 14271"/>
              <a:gd name="T14" fmla="*/ 0 w 2658"/>
              <a:gd name="T15" fmla="*/ 1846292 h 14271"/>
              <a:gd name="T16" fmla="*/ 175739 w 2658"/>
              <a:gd name="T17" fmla="*/ 2110117 h 14271"/>
              <a:gd name="T18" fmla="*/ 0 w 2658"/>
              <a:gd name="T19" fmla="*/ 2373942 h 14271"/>
              <a:gd name="T20" fmla="*/ 175739 w 2658"/>
              <a:gd name="T21" fmla="*/ 2637766 h 14271"/>
              <a:gd name="T22" fmla="*/ 0 w 2658"/>
              <a:gd name="T23" fmla="*/ 2901591 h 14271"/>
              <a:gd name="T24" fmla="*/ 175739 w 2658"/>
              <a:gd name="T25" fmla="*/ 3165416 h 14271"/>
              <a:gd name="T26" fmla="*/ 0 w 2658"/>
              <a:gd name="T27" fmla="*/ 3429240 h 14271"/>
              <a:gd name="T28" fmla="*/ 175739 w 2658"/>
              <a:gd name="T29" fmla="*/ 3693065 h 14271"/>
              <a:gd name="T30" fmla="*/ 0 w 2658"/>
              <a:gd name="T31" fmla="*/ 3956890 h 14271"/>
              <a:gd name="T32" fmla="*/ 175739 w 2658"/>
              <a:gd name="T33" fmla="*/ 4220234 h 14271"/>
              <a:gd name="T34" fmla="*/ 0 w 2658"/>
              <a:gd name="T35" fmla="*/ 4484058 h 14271"/>
              <a:gd name="T36" fmla="*/ 175739 w 2658"/>
              <a:gd name="T37" fmla="*/ 4747883 h 14271"/>
              <a:gd name="T38" fmla="*/ 0 w 2658"/>
              <a:gd name="T39" fmla="*/ 5011708 h 14271"/>
              <a:gd name="T40" fmla="*/ 175739 w 2658"/>
              <a:gd name="T41" fmla="*/ 5275532 h 14271"/>
              <a:gd name="T42" fmla="*/ 0 w 2658"/>
              <a:gd name="T43" fmla="*/ 5539357 h 14271"/>
              <a:gd name="T44" fmla="*/ 175739 w 2658"/>
              <a:gd name="T45" fmla="*/ 5803182 h 14271"/>
              <a:gd name="T46" fmla="*/ 0 w 2658"/>
              <a:gd name="T47" fmla="*/ 6067007 h 14271"/>
              <a:gd name="T48" fmla="*/ 175739 w 2658"/>
              <a:gd name="T49" fmla="*/ 6330831 h 14271"/>
              <a:gd name="T50" fmla="*/ 0 w 2658"/>
              <a:gd name="T51" fmla="*/ 6594175 h 14271"/>
              <a:gd name="T52" fmla="*/ 175739 w 2658"/>
              <a:gd name="T53" fmla="*/ 6858000 h 14271"/>
              <a:gd name="T54" fmla="*/ 1290370 w 2658"/>
              <a:gd name="T55" fmla="*/ 6858000 h 14271"/>
              <a:gd name="T56" fmla="*/ 1290370 w 2658"/>
              <a:gd name="T57" fmla="*/ 481 h 14271"/>
              <a:gd name="T58" fmla="*/ 175739 w 2658"/>
              <a:gd name="T59" fmla="*/ 0 h 1427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658" h="14271">
                <a:moveTo>
                  <a:pt x="362" y="0"/>
                </a:moveTo>
                <a:cubicBezTo>
                  <a:pt x="362" y="246"/>
                  <a:pt x="213" y="458"/>
                  <a:pt x="0" y="549"/>
                </a:cubicBezTo>
                <a:cubicBezTo>
                  <a:pt x="213" y="640"/>
                  <a:pt x="362" y="852"/>
                  <a:pt x="362" y="1098"/>
                </a:cubicBezTo>
                <a:cubicBezTo>
                  <a:pt x="362" y="1344"/>
                  <a:pt x="213" y="1556"/>
                  <a:pt x="0" y="1647"/>
                </a:cubicBezTo>
                <a:cubicBezTo>
                  <a:pt x="213" y="1738"/>
                  <a:pt x="362" y="1949"/>
                  <a:pt x="362" y="2196"/>
                </a:cubicBezTo>
                <a:cubicBezTo>
                  <a:pt x="362" y="2442"/>
                  <a:pt x="213" y="2653"/>
                  <a:pt x="0" y="2745"/>
                </a:cubicBezTo>
                <a:cubicBezTo>
                  <a:pt x="213" y="2836"/>
                  <a:pt x="362" y="3047"/>
                  <a:pt x="362" y="3293"/>
                </a:cubicBezTo>
                <a:cubicBezTo>
                  <a:pt x="362" y="3540"/>
                  <a:pt x="213" y="3751"/>
                  <a:pt x="0" y="3842"/>
                </a:cubicBezTo>
                <a:cubicBezTo>
                  <a:pt x="213" y="3934"/>
                  <a:pt x="362" y="4145"/>
                  <a:pt x="362" y="4391"/>
                </a:cubicBezTo>
                <a:cubicBezTo>
                  <a:pt x="362" y="4638"/>
                  <a:pt x="213" y="4849"/>
                  <a:pt x="0" y="4940"/>
                </a:cubicBezTo>
                <a:cubicBezTo>
                  <a:pt x="213" y="5031"/>
                  <a:pt x="362" y="5243"/>
                  <a:pt x="362" y="5489"/>
                </a:cubicBezTo>
                <a:cubicBezTo>
                  <a:pt x="362" y="5735"/>
                  <a:pt x="213" y="5947"/>
                  <a:pt x="0" y="6038"/>
                </a:cubicBezTo>
                <a:cubicBezTo>
                  <a:pt x="213" y="6129"/>
                  <a:pt x="362" y="6341"/>
                  <a:pt x="362" y="6587"/>
                </a:cubicBezTo>
                <a:cubicBezTo>
                  <a:pt x="362" y="6833"/>
                  <a:pt x="213" y="7045"/>
                  <a:pt x="0" y="7136"/>
                </a:cubicBezTo>
                <a:cubicBezTo>
                  <a:pt x="213" y="7227"/>
                  <a:pt x="362" y="7438"/>
                  <a:pt x="362" y="7685"/>
                </a:cubicBezTo>
                <a:cubicBezTo>
                  <a:pt x="362" y="7931"/>
                  <a:pt x="213" y="8142"/>
                  <a:pt x="0" y="8234"/>
                </a:cubicBezTo>
                <a:cubicBezTo>
                  <a:pt x="213" y="8325"/>
                  <a:pt x="362" y="8536"/>
                  <a:pt x="362" y="8782"/>
                </a:cubicBezTo>
                <a:cubicBezTo>
                  <a:pt x="362" y="9029"/>
                  <a:pt x="213" y="9240"/>
                  <a:pt x="0" y="9331"/>
                </a:cubicBezTo>
                <a:cubicBezTo>
                  <a:pt x="213" y="9423"/>
                  <a:pt x="362" y="9634"/>
                  <a:pt x="362" y="9880"/>
                </a:cubicBezTo>
                <a:cubicBezTo>
                  <a:pt x="362" y="10127"/>
                  <a:pt x="213" y="10338"/>
                  <a:pt x="0" y="10429"/>
                </a:cubicBezTo>
                <a:cubicBezTo>
                  <a:pt x="213" y="10520"/>
                  <a:pt x="362" y="10732"/>
                  <a:pt x="362" y="10978"/>
                </a:cubicBezTo>
                <a:cubicBezTo>
                  <a:pt x="362" y="11224"/>
                  <a:pt x="213" y="11436"/>
                  <a:pt x="0" y="11527"/>
                </a:cubicBezTo>
                <a:cubicBezTo>
                  <a:pt x="213" y="11618"/>
                  <a:pt x="362" y="11829"/>
                  <a:pt x="362" y="12076"/>
                </a:cubicBezTo>
                <a:cubicBezTo>
                  <a:pt x="362" y="12322"/>
                  <a:pt x="213" y="12533"/>
                  <a:pt x="0" y="12625"/>
                </a:cubicBezTo>
                <a:cubicBezTo>
                  <a:pt x="213" y="12716"/>
                  <a:pt x="362" y="12927"/>
                  <a:pt x="362" y="13174"/>
                </a:cubicBezTo>
                <a:cubicBezTo>
                  <a:pt x="362" y="13420"/>
                  <a:pt x="213" y="13631"/>
                  <a:pt x="0" y="13722"/>
                </a:cubicBezTo>
                <a:cubicBezTo>
                  <a:pt x="213" y="13814"/>
                  <a:pt x="362" y="14025"/>
                  <a:pt x="362" y="14271"/>
                </a:cubicBezTo>
                <a:lnTo>
                  <a:pt x="2658" y="14271"/>
                </a:lnTo>
                <a:lnTo>
                  <a:pt x="2658" y="1"/>
                </a:lnTo>
                <a:lnTo>
                  <a:pt x="362" y="0"/>
                </a:lnTo>
                <a:close/>
              </a:path>
            </a:pathLst>
          </a:custGeom>
          <a:solidFill>
            <a:srgbClr val="FFD4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Yksityinen varhaiskasvatus</a:t>
            </a:r>
          </a:p>
        </p:txBody>
      </p:sp>
      <p:sp>
        <p:nvSpPr>
          <p:cNvPr id="7" name="Dian numeron paikkamerkki 5"/>
          <p:cNvSpPr>
            <a:spLocks noGrp="1"/>
          </p:cNvSpPr>
          <p:nvPr>
            <p:ph type="sldNum" sz="quarter" idx="12"/>
          </p:nvPr>
        </p:nvSpPr>
        <p:spPr/>
        <p:txBody>
          <a:bodyPr/>
          <a:lstStyle>
            <a:lvl1pPr>
              <a:defRPr/>
            </a:lvl1pPr>
          </a:lstStyle>
          <a:p>
            <a:pPr>
              <a:defRPr/>
            </a:pPr>
            <a:fld id="{6787FC5C-0FEB-42D4-B511-5DA63CC30555}" type="slidenum">
              <a:rPr lang="fi-FI"/>
              <a:pPr>
                <a:defRPr/>
              </a:pPr>
              <a:t>‹#›</a:t>
            </a:fld>
            <a:endParaRPr lang="fi-FI"/>
          </a:p>
        </p:txBody>
      </p:sp>
    </p:spTree>
    <p:extLst>
      <p:ext uri="{BB962C8B-B14F-4D97-AF65-F5344CB8AC3E}">
        <p14:creationId xmlns:p14="http://schemas.microsoft.com/office/powerpoint/2010/main" xmlns="" val="42889420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195200"/>
            <a:ext cx="5364000" cy="49824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6172201" y="1195200"/>
            <a:ext cx="5364000" cy="49824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p:cNvSpPr>
            <a:spLocks noGrp="1"/>
          </p:cNvSpPr>
          <p:nvPr>
            <p:ph type="dt" sz="half" idx="10"/>
          </p:nvPr>
        </p:nvSpPr>
        <p:spPr/>
        <p:txBody>
          <a:bodyPr/>
          <a:lstStyle>
            <a:lvl1pPr>
              <a:defRPr/>
            </a:lvl1pPr>
          </a:lstStyle>
          <a:p>
            <a:pPr>
              <a:defRPr/>
            </a:pPr>
            <a:endParaRPr lang="fi-FI" dirty="0"/>
          </a:p>
        </p:txBody>
      </p:sp>
      <p:sp>
        <p:nvSpPr>
          <p:cNvPr id="6" name="Alatunnisteen paikkamerkki 4"/>
          <p:cNvSpPr>
            <a:spLocks noGrp="1"/>
          </p:cNvSpPr>
          <p:nvPr>
            <p:ph type="ftr" sz="quarter" idx="11"/>
          </p:nvPr>
        </p:nvSpPr>
        <p:spPr/>
        <p:txBody>
          <a:bodyPr/>
          <a:lstStyle>
            <a:lvl1pPr>
              <a:defRPr/>
            </a:lvl1pPr>
          </a:lstStyle>
          <a:p>
            <a:pPr>
              <a:defRPr/>
            </a:pPr>
            <a:r>
              <a:rPr lang="fi-FI"/>
              <a:t>Yksityinen varhaiskasvatus</a:t>
            </a:r>
            <a:endParaRPr lang="fi-FI" dirty="0"/>
          </a:p>
        </p:txBody>
      </p:sp>
      <p:sp>
        <p:nvSpPr>
          <p:cNvPr id="7" name="Dian numeron paikkamerkki 5"/>
          <p:cNvSpPr>
            <a:spLocks noGrp="1"/>
          </p:cNvSpPr>
          <p:nvPr>
            <p:ph type="sldNum" sz="quarter" idx="12"/>
          </p:nvPr>
        </p:nvSpPr>
        <p:spPr/>
        <p:txBody>
          <a:bodyPr/>
          <a:lstStyle>
            <a:lvl1pPr>
              <a:defRPr/>
            </a:lvl1pPr>
          </a:lstStyle>
          <a:p>
            <a:pPr>
              <a:defRPr/>
            </a:pPr>
            <a:fld id="{BB6974AD-3832-439D-9787-59AAF363D279}" type="slidenum">
              <a:rPr lang="fi-FI"/>
              <a:pPr>
                <a:defRPr/>
              </a:pPr>
              <a:t>‹#›</a:t>
            </a:fld>
            <a:endParaRPr lang="fi-FI" dirty="0"/>
          </a:p>
        </p:txBody>
      </p:sp>
    </p:spTree>
    <p:extLst>
      <p:ext uri="{BB962C8B-B14F-4D97-AF65-F5344CB8AC3E}">
        <p14:creationId xmlns:p14="http://schemas.microsoft.com/office/powerpoint/2010/main" xmlns="" val="179989182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935809"/>
            <a:ext cx="5364000" cy="424179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6172201" y="1935809"/>
            <a:ext cx="5364000" cy="424179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Tekstin paikkamerkki 9"/>
          <p:cNvSpPr>
            <a:spLocks noGrp="1"/>
          </p:cNvSpPr>
          <p:nvPr>
            <p:ph type="body" sz="quarter" idx="13"/>
          </p:nvPr>
        </p:nvSpPr>
        <p:spPr>
          <a:xfrm>
            <a:off x="457202" y="1555786"/>
            <a:ext cx="5364164" cy="409203"/>
          </a:xfrm>
        </p:spPr>
        <p:txBody>
          <a:bodyPr/>
          <a:lstStyle>
            <a:lvl1pPr marL="0" indent="0">
              <a:buNone/>
              <a:defRPr>
                <a:latin typeface="Arial Black" panose="020B0A04020102020204" pitchFamily="34" charset="0"/>
              </a:defRPr>
            </a:lvl1pPr>
          </a:lstStyle>
          <a:p>
            <a:pPr lvl="0"/>
            <a:r>
              <a:rPr lang="fi-FI"/>
              <a:t>Muokkaa tekstin perustyylejä napsauttamalla</a:t>
            </a:r>
          </a:p>
        </p:txBody>
      </p:sp>
      <p:sp>
        <p:nvSpPr>
          <p:cNvPr id="11" name="Tekstin paikkamerkki 9"/>
          <p:cNvSpPr>
            <a:spLocks noGrp="1"/>
          </p:cNvSpPr>
          <p:nvPr>
            <p:ph type="body" sz="quarter" idx="14"/>
          </p:nvPr>
        </p:nvSpPr>
        <p:spPr>
          <a:xfrm>
            <a:off x="6174002" y="1555786"/>
            <a:ext cx="5364164" cy="409203"/>
          </a:xfrm>
        </p:spPr>
        <p:txBody>
          <a:bodyPr/>
          <a:lstStyle>
            <a:lvl1pPr marL="0" indent="0">
              <a:buNone/>
              <a:defRPr>
                <a:latin typeface="Arial Black" panose="020B0A04020102020204" pitchFamily="34" charset="0"/>
              </a:defRPr>
            </a:lvl1pPr>
          </a:lstStyle>
          <a:p>
            <a:pPr lvl="0"/>
            <a:r>
              <a:rPr lang="fi-FI"/>
              <a:t>Muokkaa tekstin perustyylejä napsauttamalla</a:t>
            </a:r>
          </a:p>
        </p:txBody>
      </p:sp>
      <p:sp>
        <p:nvSpPr>
          <p:cNvPr id="7" name="Päivämäärän paikkamerkki 3"/>
          <p:cNvSpPr>
            <a:spLocks noGrp="1"/>
          </p:cNvSpPr>
          <p:nvPr>
            <p:ph type="dt" sz="half" idx="15"/>
          </p:nvPr>
        </p:nvSpPr>
        <p:spPr/>
        <p:txBody>
          <a:bodyPr/>
          <a:lstStyle>
            <a:lvl1pPr>
              <a:defRPr/>
            </a:lvl1pPr>
          </a:lstStyle>
          <a:p>
            <a:pPr>
              <a:defRPr/>
            </a:pPr>
            <a:endParaRPr lang="fi-FI" dirty="0"/>
          </a:p>
        </p:txBody>
      </p:sp>
      <p:sp>
        <p:nvSpPr>
          <p:cNvPr id="8" name="Alatunnisteen paikkamerkki 4"/>
          <p:cNvSpPr>
            <a:spLocks noGrp="1"/>
          </p:cNvSpPr>
          <p:nvPr>
            <p:ph type="ftr" sz="quarter" idx="16"/>
          </p:nvPr>
        </p:nvSpPr>
        <p:spPr/>
        <p:txBody>
          <a:bodyPr/>
          <a:lstStyle>
            <a:lvl1pPr>
              <a:defRPr/>
            </a:lvl1pPr>
          </a:lstStyle>
          <a:p>
            <a:pPr>
              <a:defRPr/>
            </a:pPr>
            <a:r>
              <a:rPr lang="fi-FI"/>
              <a:t>Yksityinen varhaiskasvatus</a:t>
            </a:r>
            <a:endParaRPr lang="fi-FI" dirty="0"/>
          </a:p>
        </p:txBody>
      </p:sp>
      <p:sp>
        <p:nvSpPr>
          <p:cNvPr id="9" name="Dian numeron paikkamerkki 5"/>
          <p:cNvSpPr>
            <a:spLocks noGrp="1"/>
          </p:cNvSpPr>
          <p:nvPr>
            <p:ph type="sldNum" sz="quarter" idx="17"/>
          </p:nvPr>
        </p:nvSpPr>
        <p:spPr/>
        <p:txBody>
          <a:bodyPr/>
          <a:lstStyle>
            <a:lvl1pPr>
              <a:defRPr/>
            </a:lvl1pPr>
          </a:lstStyle>
          <a:p>
            <a:pPr>
              <a:defRPr/>
            </a:pPr>
            <a:fld id="{05C8BC95-F465-4EFD-8262-A8C31D662C7D}" type="slidenum">
              <a:rPr lang="fi-FI"/>
              <a:pPr>
                <a:defRPr/>
              </a:pPr>
              <a:t>‹#›</a:t>
            </a:fld>
            <a:endParaRPr lang="fi-FI" dirty="0"/>
          </a:p>
        </p:txBody>
      </p:sp>
    </p:spTree>
    <p:extLst>
      <p:ext uri="{BB962C8B-B14F-4D97-AF65-F5344CB8AC3E}">
        <p14:creationId xmlns:p14="http://schemas.microsoft.com/office/powerpoint/2010/main" xmlns="" val="16460859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1" y="408567"/>
            <a:ext cx="6371619" cy="787615"/>
          </a:xfrm>
        </p:spPr>
        <p:txBody>
          <a:bodyPr/>
          <a:lstStyle/>
          <a:p>
            <a:r>
              <a:rPr lang="fi-FI"/>
              <a:t>Muokkaa perustyyl. napsautt.</a:t>
            </a:r>
            <a:endParaRPr lang="fi-FI" dirty="0"/>
          </a:p>
        </p:txBody>
      </p:sp>
      <p:sp>
        <p:nvSpPr>
          <p:cNvPr id="3" name="Sisällön paikkamerkki 2"/>
          <p:cNvSpPr>
            <a:spLocks noGrp="1"/>
          </p:cNvSpPr>
          <p:nvPr>
            <p:ph sz="half" idx="1"/>
          </p:nvPr>
        </p:nvSpPr>
        <p:spPr>
          <a:xfrm>
            <a:off x="457201" y="1195200"/>
            <a:ext cx="6371619" cy="49824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Kuvan paikkamerkki 9"/>
          <p:cNvSpPr>
            <a:spLocks noGrp="1"/>
          </p:cNvSpPr>
          <p:nvPr>
            <p:ph type="pic" sz="quarter" idx="13"/>
          </p:nvPr>
        </p:nvSpPr>
        <p:spPr>
          <a:xfrm>
            <a:off x="7131052" y="0"/>
            <a:ext cx="5060949" cy="6858000"/>
          </a:xfrm>
          <a:solidFill>
            <a:schemeClr val="bg1">
              <a:lumMod val="85000"/>
            </a:schemeClr>
          </a:solidFill>
        </p:spPr>
        <p:txBody>
          <a:bodyPr rtlCol="0">
            <a:noAutofit/>
          </a:bodyPr>
          <a:lstStyle>
            <a:lvl1pPr marL="0" indent="0" algn="r">
              <a:buNone/>
              <a:defRPr/>
            </a:lvl1pPr>
          </a:lstStyle>
          <a:p>
            <a:pPr lvl="0"/>
            <a:r>
              <a:rPr lang="fi-FI" noProof="0"/>
              <a:t>Lisää kuva napsauttamalla kuvaketta</a:t>
            </a:r>
          </a:p>
        </p:txBody>
      </p:sp>
      <p:sp>
        <p:nvSpPr>
          <p:cNvPr id="5" name="Päivämäärän paikkamerkki 3"/>
          <p:cNvSpPr>
            <a:spLocks noGrp="1"/>
          </p:cNvSpPr>
          <p:nvPr>
            <p:ph type="dt" sz="half" idx="14"/>
          </p:nvPr>
        </p:nvSpPr>
        <p:spPr/>
        <p:txBody>
          <a:bodyPr/>
          <a:lstStyle>
            <a:lvl1pPr>
              <a:defRPr/>
            </a:lvl1pPr>
          </a:lstStyle>
          <a:p>
            <a:pPr>
              <a:defRPr/>
            </a:pPr>
            <a:endParaRPr lang="fi-FI" dirty="0"/>
          </a:p>
        </p:txBody>
      </p:sp>
      <p:sp>
        <p:nvSpPr>
          <p:cNvPr id="6" name="Alatunnisteen paikkamerkki 4"/>
          <p:cNvSpPr>
            <a:spLocks noGrp="1"/>
          </p:cNvSpPr>
          <p:nvPr>
            <p:ph type="ftr" sz="quarter" idx="15"/>
          </p:nvPr>
        </p:nvSpPr>
        <p:spPr/>
        <p:txBody>
          <a:bodyPr/>
          <a:lstStyle>
            <a:lvl1pPr>
              <a:defRPr/>
            </a:lvl1pPr>
          </a:lstStyle>
          <a:p>
            <a:pPr>
              <a:defRPr/>
            </a:pPr>
            <a:r>
              <a:rPr lang="fi-FI"/>
              <a:t>Yksityinen varhaiskasvatus</a:t>
            </a:r>
            <a:endParaRPr lang="fi-FI" dirty="0"/>
          </a:p>
        </p:txBody>
      </p:sp>
      <p:sp>
        <p:nvSpPr>
          <p:cNvPr id="7" name="Dian numeron paikkamerkki 5"/>
          <p:cNvSpPr>
            <a:spLocks noGrp="1"/>
          </p:cNvSpPr>
          <p:nvPr>
            <p:ph type="sldNum" sz="quarter" idx="16"/>
          </p:nvPr>
        </p:nvSpPr>
        <p:spPr/>
        <p:txBody>
          <a:bodyPr/>
          <a:lstStyle>
            <a:lvl1pPr>
              <a:defRPr/>
            </a:lvl1pPr>
          </a:lstStyle>
          <a:p>
            <a:pPr>
              <a:defRPr/>
            </a:pPr>
            <a:fld id="{9DFDB61B-7CAB-4FAF-8ABB-8517E013E869}" type="slidenum">
              <a:rPr lang="fi-FI"/>
              <a:pPr>
                <a:defRPr/>
              </a:pPr>
              <a:t>‹#›</a:t>
            </a:fld>
            <a:endParaRPr lang="fi-FI" dirty="0"/>
          </a:p>
        </p:txBody>
      </p:sp>
    </p:spTree>
    <p:extLst>
      <p:ext uri="{BB962C8B-B14F-4D97-AF65-F5344CB8AC3E}">
        <p14:creationId xmlns:p14="http://schemas.microsoft.com/office/powerpoint/2010/main" xmlns="" val="269888474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Iso kuv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12192000" cy="5428642"/>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457203" y="5486400"/>
            <a:ext cx="11235447" cy="670884"/>
          </a:xfrm>
        </p:spPr>
        <p:txBody>
          <a:bodyPr anchor="ctr"/>
          <a:lstStyle>
            <a:lvl1pPr algn="ctr">
              <a:defRPr sz="2601" b="0">
                <a:latin typeface="+mn-lt"/>
              </a:defRPr>
            </a:lvl1pPr>
          </a:lstStyle>
          <a:p>
            <a:r>
              <a:rPr lang="fi-FI"/>
              <a:t>Muokkaa perustyyl. napsautt.</a:t>
            </a:r>
            <a:endParaRPr lang="fi-FI" dirty="0"/>
          </a:p>
        </p:txBody>
      </p:sp>
      <p:sp>
        <p:nvSpPr>
          <p:cNvPr id="4" name="Päivämäärän paikkamerkki 3"/>
          <p:cNvSpPr>
            <a:spLocks noGrp="1"/>
          </p:cNvSpPr>
          <p:nvPr>
            <p:ph type="dt" sz="half" idx="14"/>
          </p:nvPr>
        </p:nvSpPr>
        <p:spPr/>
        <p:txBody>
          <a:bodyPr/>
          <a:lstStyle>
            <a:lvl1pPr>
              <a:defRPr/>
            </a:lvl1pPr>
          </a:lstStyle>
          <a:p>
            <a:pPr>
              <a:defRPr/>
            </a:pPr>
            <a:endParaRPr lang="fi-FI" dirty="0"/>
          </a:p>
        </p:txBody>
      </p:sp>
      <p:sp>
        <p:nvSpPr>
          <p:cNvPr id="5" name="Alatunnisteen paikkamerkki 4"/>
          <p:cNvSpPr>
            <a:spLocks noGrp="1"/>
          </p:cNvSpPr>
          <p:nvPr>
            <p:ph type="ftr" sz="quarter" idx="15"/>
          </p:nvPr>
        </p:nvSpPr>
        <p:spPr/>
        <p:txBody>
          <a:bodyPr/>
          <a:lstStyle>
            <a:lvl1pPr>
              <a:defRPr/>
            </a:lvl1pPr>
          </a:lstStyle>
          <a:p>
            <a:pPr>
              <a:defRPr/>
            </a:pPr>
            <a:r>
              <a:rPr lang="fi-FI"/>
              <a:t>Yksityinen varhaiskasvatus</a:t>
            </a:r>
            <a:endParaRPr lang="fi-FI" dirty="0"/>
          </a:p>
        </p:txBody>
      </p:sp>
      <p:sp>
        <p:nvSpPr>
          <p:cNvPr id="6" name="Dian numeron paikkamerkki 5"/>
          <p:cNvSpPr>
            <a:spLocks noGrp="1"/>
          </p:cNvSpPr>
          <p:nvPr>
            <p:ph type="sldNum" sz="quarter" idx="16"/>
          </p:nvPr>
        </p:nvSpPr>
        <p:spPr/>
        <p:txBody>
          <a:bodyPr/>
          <a:lstStyle>
            <a:lvl1pPr>
              <a:defRPr/>
            </a:lvl1pPr>
          </a:lstStyle>
          <a:p>
            <a:pPr>
              <a:defRPr/>
            </a:pPr>
            <a:fld id="{2C9D6ED8-11A5-41D7-B76F-F80A871BCA43}" type="slidenum">
              <a:rPr lang="fi-FI"/>
              <a:pPr>
                <a:defRPr/>
              </a:pPr>
              <a:t>‹#›</a:t>
            </a:fld>
            <a:endParaRPr lang="fi-FI" dirty="0"/>
          </a:p>
        </p:txBody>
      </p:sp>
    </p:spTree>
    <p:extLst>
      <p:ext uri="{BB962C8B-B14F-4D97-AF65-F5344CB8AC3E}">
        <p14:creationId xmlns:p14="http://schemas.microsoft.com/office/powerpoint/2010/main" xmlns="" val="24882439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Kolme kuvaa 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54002" y="431800"/>
            <a:ext cx="3683001" cy="4943084"/>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457203" y="5486400"/>
            <a:ext cx="11235447" cy="670884"/>
          </a:xfrm>
        </p:spPr>
        <p:txBody>
          <a:bodyPr anchor="ctr"/>
          <a:lstStyle>
            <a:lvl1pPr algn="ctr">
              <a:defRPr sz="2601" b="0">
                <a:latin typeface="+mn-lt"/>
              </a:defRPr>
            </a:lvl1pPr>
          </a:lstStyle>
          <a:p>
            <a:r>
              <a:rPr lang="fi-FI"/>
              <a:t>Muokkaa perustyyl. napsautt.</a:t>
            </a:r>
            <a:endParaRPr lang="fi-FI" dirty="0"/>
          </a:p>
        </p:txBody>
      </p:sp>
      <p:sp>
        <p:nvSpPr>
          <p:cNvPr id="10" name="Picture Placeholder 7"/>
          <p:cNvSpPr>
            <a:spLocks noGrp="1"/>
          </p:cNvSpPr>
          <p:nvPr>
            <p:ph type="pic" sz="quarter" idx="14"/>
          </p:nvPr>
        </p:nvSpPr>
        <p:spPr>
          <a:xfrm>
            <a:off x="4258734" y="431800"/>
            <a:ext cx="3683001" cy="4943084"/>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2" name="Picture Placeholder 7"/>
          <p:cNvSpPr>
            <a:spLocks noGrp="1"/>
          </p:cNvSpPr>
          <p:nvPr>
            <p:ph type="pic" sz="quarter" idx="15"/>
          </p:nvPr>
        </p:nvSpPr>
        <p:spPr>
          <a:xfrm>
            <a:off x="8271934" y="431800"/>
            <a:ext cx="3683001" cy="4943084"/>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6" name="Päivämäärän paikkamerkki 3"/>
          <p:cNvSpPr>
            <a:spLocks noGrp="1"/>
          </p:cNvSpPr>
          <p:nvPr>
            <p:ph type="dt" sz="half" idx="16"/>
          </p:nvPr>
        </p:nvSpPr>
        <p:spPr/>
        <p:txBody>
          <a:bodyPr/>
          <a:lstStyle>
            <a:lvl1pPr>
              <a:defRPr/>
            </a:lvl1pPr>
          </a:lstStyle>
          <a:p>
            <a:pPr>
              <a:defRPr/>
            </a:pPr>
            <a:endParaRPr lang="fi-FI" dirty="0"/>
          </a:p>
        </p:txBody>
      </p:sp>
      <p:sp>
        <p:nvSpPr>
          <p:cNvPr id="7" name="Alatunnisteen paikkamerkki 4"/>
          <p:cNvSpPr>
            <a:spLocks noGrp="1"/>
          </p:cNvSpPr>
          <p:nvPr>
            <p:ph type="ftr" sz="quarter" idx="17"/>
          </p:nvPr>
        </p:nvSpPr>
        <p:spPr/>
        <p:txBody>
          <a:bodyPr/>
          <a:lstStyle>
            <a:lvl1pPr>
              <a:defRPr/>
            </a:lvl1pPr>
          </a:lstStyle>
          <a:p>
            <a:pPr>
              <a:defRPr/>
            </a:pPr>
            <a:r>
              <a:rPr lang="fi-FI"/>
              <a:t>Yksityinen varhaiskasvatus</a:t>
            </a:r>
            <a:endParaRPr lang="fi-FI" dirty="0"/>
          </a:p>
        </p:txBody>
      </p:sp>
      <p:sp>
        <p:nvSpPr>
          <p:cNvPr id="9" name="Dian numeron paikkamerkki 5"/>
          <p:cNvSpPr>
            <a:spLocks noGrp="1"/>
          </p:cNvSpPr>
          <p:nvPr>
            <p:ph type="sldNum" sz="quarter" idx="18"/>
          </p:nvPr>
        </p:nvSpPr>
        <p:spPr/>
        <p:txBody>
          <a:bodyPr/>
          <a:lstStyle>
            <a:lvl1pPr>
              <a:defRPr/>
            </a:lvl1pPr>
          </a:lstStyle>
          <a:p>
            <a:pPr>
              <a:defRPr/>
            </a:pPr>
            <a:fld id="{808EBD7B-8F85-4E26-9471-E5CCBB864301}" type="slidenum">
              <a:rPr lang="fi-FI"/>
              <a:pPr>
                <a:defRPr/>
              </a:pPr>
              <a:t>‹#›</a:t>
            </a:fld>
            <a:endParaRPr lang="fi-FI" dirty="0"/>
          </a:p>
        </p:txBody>
      </p:sp>
    </p:spTree>
    <p:extLst>
      <p:ext uri="{BB962C8B-B14F-4D97-AF65-F5344CB8AC3E}">
        <p14:creationId xmlns:p14="http://schemas.microsoft.com/office/powerpoint/2010/main" xmlns="" val="104850802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Kolme kuvaa B">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 y="0"/>
            <a:ext cx="4046539" cy="5428642"/>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dirty="0"/>
          </a:p>
        </p:txBody>
      </p:sp>
      <p:sp>
        <p:nvSpPr>
          <p:cNvPr id="9" name="Picture Placeholder 7"/>
          <p:cNvSpPr>
            <a:spLocks noGrp="1"/>
          </p:cNvSpPr>
          <p:nvPr>
            <p:ph type="pic" sz="quarter" idx="14"/>
          </p:nvPr>
        </p:nvSpPr>
        <p:spPr>
          <a:xfrm>
            <a:off x="8132326" y="0"/>
            <a:ext cx="4059676" cy="5428642"/>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1" name="Picture Placeholder 10"/>
          <p:cNvSpPr>
            <a:spLocks noGrp="1"/>
          </p:cNvSpPr>
          <p:nvPr>
            <p:ph type="pic" sz="quarter" idx="15"/>
          </p:nvPr>
        </p:nvSpPr>
        <p:spPr>
          <a:xfrm>
            <a:off x="4046540" y="0"/>
            <a:ext cx="4085785" cy="5428642"/>
          </a:xfrm>
          <a:solidFill>
            <a:schemeClr val="bg1">
              <a:lumMod val="85000"/>
            </a:schemeClr>
          </a:solidFill>
        </p:spPr>
        <p:txBody>
          <a:bodyPr rtlCol="0">
            <a:noAutofit/>
          </a:bodyPr>
          <a:lstStyle>
            <a:lvl1pPr marL="0" indent="0">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457203" y="5486400"/>
            <a:ext cx="11235447" cy="670884"/>
          </a:xfrm>
        </p:spPr>
        <p:txBody>
          <a:bodyPr anchor="ctr"/>
          <a:lstStyle>
            <a:lvl1pPr algn="ctr">
              <a:defRPr sz="2601" b="0">
                <a:latin typeface="+mn-lt"/>
              </a:defRPr>
            </a:lvl1pPr>
          </a:lstStyle>
          <a:p>
            <a:r>
              <a:rPr lang="fi-FI"/>
              <a:t>Muokkaa perustyyl. napsautt.</a:t>
            </a:r>
            <a:endParaRPr lang="fi-FI" dirty="0"/>
          </a:p>
        </p:txBody>
      </p:sp>
      <p:sp>
        <p:nvSpPr>
          <p:cNvPr id="6" name="Päivämäärän paikkamerkki 3"/>
          <p:cNvSpPr>
            <a:spLocks noGrp="1"/>
          </p:cNvSpPr>
          <p:nvPr>
            <p:ph type="dt" sz="half" idx="16"/>
          </p:nvPr>
        </p:nvSpPr>
        <p:spPr/>
        <p:txBody>
          <a:bodyPr/>
          <a:lstStyle>
            <a:lvl1pPr>
              <a:defRPr/>
            </a:lvl1pPr>
          </a:lstStyle>
          <a:p>
            <a:pPr>
              <a:defRPr/>
            </a:pPr>
            <a:endParaRPr lang="fi-FI" dirty="0"/>
          </a:p>
        </p:txBody>
      </p:sp>
      <p:sp>
        <p:nvSpPr>
          <p:cNvPr id="7" name="Alatunnisteen paikkamerkki 4"/>
          <p:cNvSpPr>
            <a:spLocks noGrp="1"/>
          </p:cNvSpPr>
          <p:nvPr>
            <p:ph type="ftr" sz="quarter" idx="17"/>
          </p:nvPr>
        </p:nvSpPr>
        <p:spPr/>
        <p:txBody>
          <a:bodyPr/>
          <a:lstStyle>
            <a:lvl1pPr>
              <a:defRPr/>
            </a:lvl1pPr>
          </a:lstStyle>
          <a:p>
            <a:pPr>
              <a:defRPr/>
            </a:pPr>
            <a:r>
              <a:rPr lang="fi-FI"/>
              <a:t>Yksityinen varhaiskasvatus</a:t>
            </a:r>
            <a:endParaRPr lang="fi-FI" dirty="0"/>
          </a:p>
        </p:txBody>
      </p:sp>
      <p:sp>
        <p:nvSpPr>
          <p:cNvPr id="10" name="Dian numeron paikkamerkki 5"/>
          <p:cNvSpPr>
            <a:spLocks noGrp="1"/>
          </p:cNvSpPr>
          <p:nvPr>
            <p:ph type="sldNum" sz="quarter" idx="18"/>
          </p:nvPr>
        </p:nvSpPr>
        <p:spPr/>
        <p:txBody>
          <a:bodyPr/>
          <a:lstStyle>
            <a:lvl1pPr>
              <a:defRPr/>
            </a:lvl1pPr>
          </a:lstStyle>
          <a:p>
            <a:pPr>
              <a:defRPr/>
            </a:pPr>
            <a:fld id="{8A5DCFF9-79AA-4A00-BDB8-AF63925DB99F}" type="slidenum">
              <a:rPr lang="fi-FI"/>
              <a:pPr>
                <a:defRPr/>
              </a:pPr>
              <a:t>‹#›</a:t>
            </a:fld>
            <a:endParaRPr lang="fi-FI" dirty="0"/>
          </a:p>
        </p:txBody>
      </p:sp>
    </p:spTree>
    <p:extLst>
      <p:ext uri="{BB962C8B-B14F-4D97-AF65-F5344CB8AC3E}">
        <p14:creationId xmlns:p14="http://schemas.microsoft.com/office/powerpoint/2010/main" xmlns="" val="125259912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Kuusi kuva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 y="5"/>
            <a:ext cx="4046539" cy="2714625"/>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9" name="Picture Placeholder 7"/>
          <p:cNvSpPr>
            <a:spLocks noGrp="1"/>
          </p:cNvSpPr>
          <p:nvPr>
            <p:ph type="pic" sz="quarter" idx="14"/>
          </p:nvPr>
        </p:nvSpPr>
        <p:spPr>
          <a:xfrm>
            <a:off x="8132326" y="5"/>
            <a:ext cx="4059676" cy="2714625"/>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1" name="Picture Placeholder 10"/>
          <p:cNvSpPr>
            <a:spLocks noGrp="1"/>
          </p:cNvSpPr>
          <p:nvPr>
            <p:ph type="pic" sz="quarter" idx="15"/>
          </p:nvPr>
        </p:nvSpPr>
        <p:spPr>
          <a:xfrm>
            <a:off x="4046540" y="5"/>
            <a:ext cx="4085785" cy="2714625"/>
          </a:xfrm>
          <a:solidFill>
            <a:schemeClr val="bg1">
              <a:lumMod val="85000"/>
            </a:schemeClr>
          </a:solidFill>
        </p:spPr>
        <p:txBody>
          <a:bodyPr rtlCol="0">
            <a:noAutofit/>
          </a:bodyPr>
          <a:lstStyle>
            <a:lvl1pPr marL="0" indent="0">
              <a:buNone/>
              <a:defRPr/>
            </a:lvl1pPr>
          </a:lstStyle>
          <a:p>
            <a:pPr lvl="0"/>
            <a:r>
              <a:rPr lang="fi-FI" noProof="0"/>
              <a:t>Lisää kuva napsauttamalla kuvaketta</a:t>
            </a:r>
            <a:endParaRPr lang="en-GB" noProof="0"/>
          </a:p>
        </p:txBody>
      </p:sp>
      <p:sp>
        <p:nvSpPr>
          <p:cNvPr id="12" name="Picture Placeholder 7"/>
          <p:cNvSpPr>
            <a:spLocks noGrp="1"/>
          </p:cNvSpPr>
          <p:nvPr>
            <p:ph type="pic" sz="quarter" idx="16"/>
          </p:nvPr>
        </p:nvSpPr>
        <p:spPr>
          <a:xfrm>
            <a:off x="1" y="2714018"/>
            <a:ext cx="4046539" cy="2714625"/>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3" name="Picture Placeholder 7"/>
          <p:cNvSpPr>
            <a:spLocks noGrp="1"/>
          </p:cNvSpPr>
          <p:nvPr>
            <p:ph type="pic" sz="quarter" idx="17"/>
          </p:nvPr>
        </p:nvSpPr>
        <p:spPr>
          <a:xfrm>
            <a:off x="8132326" y="2714018"/>
            <a:ext cx="4059676" cy="2714625"/>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14" name="Picture Placeholder 10"/>
          <p:cNvSpPr>
            <a:spLocks noGrp="1"/>
          </p:cNvSpPr>
          <p:nvPr>
            <p:ph type="pic" sz="quarter" idx="18"/>
          </p:nvPr>
        </p:nvSpPr>
        <p:spPr>
          <a:xfrm>
            <a:off x="4046540" y="2714018"/>
            <a:ext cx="4085785" cy="2714625"/>
          </a:xfrm>
          <a:solidFill>
            <a:schemeClr val="bg1">
              <a:lumMod val="85000"/>
            </a:schemeClr>
          </a:solidFill>
        </p:spPr>
        <p:txBody>
          <a:bodyPr rtlCol="0">
            <a:noAutofit/>
          </a:bodyPr>
          <a:lstStyle>
            <a:lvl1pPr marL="0" indent="0">
              <a:buNone/>
              <a:defRPr/>
            </a:lvl1pPr>
          </a:lstStyle>
          <a:p>
            <a:pPr lvl="0"/>
            <a:r>
              <a:rPr lang="fi-FI" noProof="0"/>
              <a:t>Lisää kuva napsauttamalla kuvaketta</a:t>
            </a:r>
            <a:endParaRPr lang="en-GB" noProof="0"/>
          </a:p>
        </p:txBody>
      </p:sp>
      <p:sp>
        <p:nvSpPr>
          <p:cNvPr id="2" name="Otsikko 1"/>
          <p:cNvSpPr>
            <a:spLocks noGrp="1"/>
          </p:cNvSpPr>
          <p:nvPr>
            <p:ph type="title"/>
          </p:nvPr>
        </p:nvSpPr>
        <p:spPr>
          <a:xfrm>
            <a:off x="457203" y="5486400"/>
            <a:ext cx="11235447" cy="670884"/>
          </a:xfrm>
        </p:spPr>
        <p:txBody>
          <a:bodyPr anchor="ctr"/>
          <a:lstStyle>
            <a:lvl1pPr algn="ctr">
              <a:defRPr sz="2601" b="0">
                <a:latin typeface="+mn-lt"/>
              </a:defRPr>
            </a:lvl1pPr>
          </a:lstStyle>
          <a:p>
            <a:r>
              <a:rPr lang="fi-FI"/>
              <a:t>Muokkaa perustyyl. napsautt.</a:t>
            </a:r>
            <a:endParaRPr lang="fi-FI" dirty="0"/>
          </a:p>
        </p:txBody>
      </p:sp>
      <p:sp>
        <p:nvSpPr>
          <p:cNvPr id="10" name="Päivämäärän paikkamerkki 3"/>
          <p:cNvSpPr>
            <a:spLocks noGrp="1"/>
          </p:cNvSpPr>
          <p:nvPr>
            <p:ph type="dt" sz="half" idx="19"/>
          </p:nvPr>
        </p:nvSpPr>
        <p:spPr/>
        <p:txBody>
          <a:bodyPr/>
          <a:lstStyle>
            <a:lvl1pPr>
              <a:defRPr/>
            </a:lvl1pPr>
          </a:lstStyle>
          <a:p>
            <a:pPr>
              <a:defRPr/>
            </a:pPr>
            <a:endParaRPr lang="fi-FI" dirty="0"/>
          </a:p>
        </p:txBody>
      </p:sp>
      <p:sp>
        <p:nvSpPr>
          <p:cNvPr id="15" name="Alatunnisteen paikkamerkki 4"/>
          <p:cNvSpPr>
            <a:spLocks noGrp="1"/>
          </p:cNvSpPr>
          <p:nvPr>
            <p:ph type="ftr" sz="quarter" idx="20"/>
          </p:nvPr>
        </p:nvSpPr>
        <p:spPr/>
        <p:txBody>
          <a:bodyPr/>
          <a:lstStyle>
            <a:lvl1pPr>
              <a:defRPr/>
            </a:lvl1pPr>
          </a:lstStyle>
          <a:p>
            <a:pPr>
              <a:defRPr/>
            </a:pPr>
            <a:r>
              <a:rPr lang="fi-FI"/>
              <a:t>Yksityinen varhaiskasvatus</a:t>
            </a:r>
            <a:endParaRPr lang="fi-FI" dirty="0"/>
          </a:p>
        </p:txBody>
      </p:sp>
      <p:sp>
        <p:nvSpPr>
          <p:cNvPr id="16" name="Dian numeron paikkamerkki 5"/>
          <p:cNvSpPr>
            <a:spLocks noGrp="1"/>
          </p:cNvSpPr>
          <p:nvPr>
            <p:ph type="sldNum" sz="quarter" idx="21"/>
          </p:nvPr>
        </p:nvSpPr>
        <p:spPr/>
        <p:txBody>
          <a:bodyPr/>
          <a:lstStyle>
            <a:lvl1pPr>
              <a:defRPr/>
            </a:lvl1pPr>
          </a:lstStyle>
          <a:p>
            <a:pPr>
              <a:defRPr/>
            </a:pPr>
            <a:fld id="{730A422E-2559-4C9F-9CA1-17995DC76A04}" type="slidenum">
              <a:rPr lang="fi-FI"/>
              <a:pPr>
                <a:defRPr/>
              </a:pPr>
              <a:t>‹#›</a:t>
            </a:fld>
            <a:endParaRPr lang="fi-FI" dirty="0"/>
          </a:p>
        </p:txBody>
      </p:sp>
    </p:spTree>
    <p:extLst>
      <p:ext uri="{BB962C8B-B14F-4D97-AF65-F5344CB8AC3E}">
        <p14:creationId xmlns:p14="http://schemas.microsoft.com/office/powerpoint/2010/main" xmlns="" val="97015212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Kuva aaltokuviolla">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3" y="5199067"/>
            <a:ext cx="12193588" cy="1646237"/>
          </a:xfrm>
          <a:custGeom>
            <a:avLst/>
            <a:gdLst>
              <a:gd name="T0" fmla="*/ 12193200 w 25400"/>
              <a:gd name="T1" fmla="*/ 87335 h 3411"/>
              <a:gd name="T2" fmla="*/ 11746276 w 25400"/>
              <a:gd name="T3" fmla="*/ 217131 h 3411"/>
              <a:gd name="T4" fmla="*/ 11704992 w 25400"/>
              <a:gd name="T5" fmla="*/ 217131 h 3411"/>
              <a:gd name="T6" fmla="*/ 10892272 w 25400"/>
              <a:gd name="T7" fmla="*/ 0 h 3411"/>
              <a:gd name="T8" fmla="*/ 10079552 w 25400"/>
              <a:gd name="T9" fmla="*/ 217131 h 3411"/>
              <a:gd name="T10" fmla="*/ 9266832 w 25400"/>
              <a:gd name="T11" fmla="*/ 0 h 3411"/>
              <a:gd name="T12" fmla="*/ 8454112 w 25400"/>
              <a:gd name="T13" fmla="*/ 217131 h 3411"/>
              <a:gd name="T14" fmla="*/ 7641872 w 25400"/>
              <a:gd name="T15" fmla="*/ 0 h 3411"/>
              <a:gd name="T16" fmla="*/ 6829152 w 25400"/>
              <a:gd name="T17" fmla="*/ 217131 h 3411"/>
              <a:gd name="T18" fmla="*/ 6016432 w 25400"/>
              <a:gd name="T19" fmla="*/ 0 h 3411"/>
              <a:gd name="T20" fmla="*/ 5203712 w 25400"/>
              <a:gd name="T21" fmla="*/ 217131 h 3411"/>
              <a:gd name="T22" fmla="*/ 4390992 w 25400"/>
              <a:gd name="T23" fmla="*/ 0 h 3411"/>
              <a:gd name="T24" fmla="*/ 3578272 w 25400"/>
              <a:gd name="T25" fmla="*/ 217131 h 3411"/>
              <a:gd name="T26" fmla="*/ 2765552 w 25400"/>
              <a:gd name="T27" fmla="*/ 0 h 3411"/>
              <a:gd name="T28" fmla="*/ 1952832 w 25400"/>
              <a:gd name="T29" fmla="*/ 217131 h 3411"/>
              <a:gd name="T30" fmla="*/ 1140592 w 25400"/>
              <a:gd name="T31" fmla="*/ 0 h 3411"/>
              <a:gd name="T32" fmla="*/ 327872 w 25400"/>
              <a:gd name="T33" fmla="*/ 217131 h 3411"/>
              <a:gd name="T34" fmla="*/ 0 w 25400"/>
              <a:gd name="T35" fmla="*/ 148614 h 3411"/>
              <a:gd name="T36" fmla="*/ 0 w 25400"/>
              <a:gd name="T37" fmla="*/ 1645854 h 3411"/>
              <a:gd name="T38" fmla="*/ 12193200 w 25400"/>
              <a:gd name="T39" fmla="*/ 1645854 h 3411"/>
              <a:gd name="T40" fmla="*/ 12193200 w 25400"/>
              <a:gd name="T41" fmla="*/ 87335 h 34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5400" h="3411">
                <a:moveTo>
                  <a:pt x="25400" y="181"/>
                </a:moveTo>
                <a:cubicBezTo>
                  <a:pt x="25156" y="306"/>
                  <a:pt x="24948" y="450"/>
                  <a:pt x="24469" y="450"/>
                </a:cubicBezTo>
                <a:lnTo>
                  <a:pt x="24383" y="450"/>
                </a:lnTo>
                <a:cubicBezTo>
                  <a:pt x="23537" y="450"/>
                  <a:pt x="23537" y="0"/>
                  <a:pt x="22690" y="0"/>
                </a:cubicBezTo>
                <a:cubicBezTo>
                  <a:pt x="21844" y="0"/>
                  <a:pt x="21844" y="450"/>
                  <a:pt x="20997" y="450"/>
                </a:cubicBezTo>
                <a:cubicBezTo>
                  <a:pt x="20151" y="450"/>
                  <a:pt x="20151" y="0"/>
                  <a:pt x="19304" y="0"/>
                </a:cubicBezTo>
                <a:cubicBezTo>
                  <a:pt x="18458" y="0"/>
                  <a:pt x="18458" y="450"/>
                  <a:pt x="17611" y="450"/>
                </a:cubicBezTo>
                <a:cubicBezTo>
                  <a:pt x="16765" y="450"/>
                  <a:pt x="16765" y="0"/>
                  <a:pt x="15919" y="0"/>
                </a:cubicBezTo>
                <a:cubicBezTo>
                  <a:pt x="15072" y="0"/>
                  <a:pt x="15072" y="450"/>
                  <a:pt x="14226" y="450"/>
                </a:cubicBezTo>
                <a:cubicBezTo>
                  <a:pt x="13379" y="450"/>
                  <a:pt x="13379" y="0"/>
                  <a:pt x="12533" y="0"/>
                </a:cubicBezTo>
                <a:cubicBezTo>
                  <a:pt x="11686" y="0"/>
                  <a:pt x="11686" y="450"/>
                  <a:pt x="10840" y="450"/>
                </a:cubicBezTo>
                <a:cubicBezTo>
                  <a:pt x="9993" y="450"/>
                  <a:pt x="9993" y="0"/>
                  <a:pt x="9147" y="0"/>
                </a:cubicBezTo>
                <a:cubicBezTo>
                  <a:pt x="8300" y="0"/>
                  <a:pt x="8300" y="450"/>
                  <a:pt x="7454" y="450"/>
                </a:cubicBezTo>
                <a:cubicBezTo>
                  <a:pt x="6607" y="450"/>
                  <a:pt x="6607" y="0"/>
                  <a:pt x="5761" y="0"/>
                </a:cubicBezTo>
                <a:cubicBezTo>
                  <a:pt x="4914" y="0"/>
                  <a:pt x="4914" y="450"/>
                  <a:pt x="4068" y="450"/>
                </a:cubicBezTo>
                <a:cubicBezTo>
                  <a:pt x="3223" y="450"/>
                  <a:pt x="3223" y="0"/>
                  <a:pt x="2376" y="0"/>
                </a:cubicBezTo>
                <a:cubicBezTo>
                  <a:pt x="1530" y="0"/>
                  <a:pt x="1530" y="450"/>
                  <a:pt x="683" y="450"/>
                </a:cubicBezTo>
                <a:cubicBezTo>
                  <a:pt x="367" y="450"/>
                  <a:pt x="168" y="387"/>
                  <a:pt x="0" y="308"/>
                </a:cubicBezTo>
                <a:lnTo>
                  <a:pt x="0" y="3411"/>
                </a:lnTo>
                <a:lnTo>
                  <a:pt x="25400" y="3411"/>
                </a:lnTo>
                <a:lnTo>
                  <a:pt x="25400" y="18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4" name="Ryhmä 8"/>
          <p:cNvGrpSpPr>
            <a:grpSpLocks/>
          </p:cNvGrpSpPr>
          <p:nvPr/>
        </p:nvGrpSpPr>
        <p:grpSpPr bwMode="auto">
          <a:xfrm>
            <a:off x="465141" y="6221413"/>
            <a:ext cx="804863" cy="374650"/>
            <a:chOff x="228601" y="704851"/>
            <a:chExt cx="11734800" cy="5449888"/>
          </a:xfrm>
        </p:grpSpPr>
        <p:sp>
          <p:nvSpPr>
            <p:cNvPr id="5"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6"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7" name="Rectangle 7"/>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fi-FI" altLang="fi-FI">
                <a:solidFill>
                  <a:prstClr val="black"/>
                </a:solidFill>
              </a:endParaRPr>
            </a:p>
          </p:txBody>
        </p:sp>
        <p:sp>
          <p:nvSpPr>
            <p:cNvPr id="8"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9"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0"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1" name="Rectangle 11"/>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fi-FI" altLang="fi-FI">
                <a:solidFill>
                  <a:prstClr val="black"/>
                </a:solidFill>
              </a:endParaRPr>
            </a:p>
          </p:txBody>
        </p:sp>
        <p:sp>
          <p:nvSpPr>
            <p:cNvPr id="12"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3"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4"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5"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grpSp>
      <p:sp>
        <p:nvSpPr>
          <p:cNvPr id="2" name="Otsikko 1"/>
          <p:cNvSpPr>
            <a:spLocks noGrp="1"/>
          </p:cNvSpPr>
          <p:nvPr>
            <p:ph type="title"/>
          </p:nvPr>
        </p:nvSpPr>
        <p:spPr>
          <a:xfrm>
            <a:off x="457203" y="5486400"/>
            <a:ext cx="11235447" cy="670884"/>
          </a:xfrm>
        </p:spPr>
        <p:txBody>
          <a:bodyPr anchor="ctr"/>
          <a:lstStyle>
            <a:lvl1pPr algn="ctr">
              <a:defRPr sz="2601" b="0">
                <a:latin typeface="+mn-lt"/>
              </a:defRPr>
            </a:lvl1pPr>
          </a:lstStyle>
          <a:p>
            <a:r>
              <a:rPr lang="fi-FI"/>
              <a:t>Muokkaa perustyyl. napsautt.</a:t>
            </a:r>
            <a:endParaRPr lang="fi-FI" dirty="0"/>
          </a:p>
        </p:txBody>
      </p:sp>
      <p:sp>
        <p:nvSpPr>
          <p:cNvPr id="16" name="Päivämäärän paikkamerkki 2"/>
          <p:cNvSpPr>
            <a:spLocks noGrp="1"/>
          </p:cNvSpPr>
          <p:nvPr>
            <p:ph type="dt" sz="half" idx="10"/>
          </p:nvPr>
        </p:nvSpPr>
        <p:spPr/>
        <p:txBody>
          <a:bodyPr/>
          <a:lstStyle>
            <a:lvl1pPr>
              <a:defRPr/>
            </a:lvl1pPr>
          </a:lstStyle>
          <a:p>
            <a:pPr>
              <a:defRPr/>
            </a:pPr>
            <a:endParaRPr lang="fi-FI"/>
          </a:p>
        </p:txBody>
      </p:sp>
      <p:sp>
        <p:nvSpPr>
          <p:cNvPr id="17" name="Alatunnisteen paikkamerkki 3"/>
          <p:cNvSpPr>
            <a:spLocks noGrp="1"/>
          </p:cNvSpPr>
          <p:nvPr>
            <p:ph type="ftr" sz="quarter" idx="11"/>
          </p:nvPr>
        </p:nvSpPr>
        <p:spPr/>
        <p:txBody>
          <a:bodyPr/>
          <a:lstStyle>
            <a:lvl1pPr>
              <a:defRPr/>
            </a:lvl1pPr>
          </a:lstStyle>
          <a:p>
            <a:pPr>
              <a:defRPr/>
            </a:pPr>
            <a:r>
              <a:rPr lang="fi-FI"/>
              <a:t>Yksityinen varhaiskasvatus</a:t>
            </a:r>
          </a:p>
        </p:txBody>
      </p:sp>
      <p:sp>
        <p:nvSpPr>
          <p:cNvPr id="18" name="Dian numeron paikkamerkki 4"/>
          <p:cNvSpPr>
            <a:spLocks noGrp="1"/>
          </p:cNvSpPr>
          <p:nvPr>
            <p:ph type="sldNum" sz="quarter" idx="12"/>
          </p:nvPr>
        </p:nvSpPr>
        <p:spPr/>
        <p:txBody>
          <a:bodyPr/>
          <a:lstStyle>
            <a:lvl1pPr>
              <a:defRPr/>
            </a:lvl1pPr>
          </a:lstStyle>
          <a:p>
            <a:pPr>
              <a:defRPr/>
            </a:pPr>
            <a:fld id="{7A60D5E8-E8AC-4E6B-AAD6-7CB237D6974B}" type="slidenum">
              <a:rPr lang="fi-FI"/>
              <a:pPr>
                <a:defRPr/>
              </a:pPr>
              <a:t>‹#›</a:t>
            </a:fld>
            <a:endParaRPr lang="fi-FI"/>
          </a:p>
        </p:txBody>
      </p:sp>
    </p:spTree>
    <p:extLst>
      <p:ext uri="{BB962C8B-B14F-4D97-AF65-F5344CB8AC3E}">
        <p14:creationId xmlns:p14="http://schemas.microsoft.com/office/powerpoint/2010/main" xmlns="" val="3818847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Väliotsikko tiili">
    <p:bg>
      <p:bgPr>
        <a:solidFill>
          <a:srgbClr val="DB2719"/>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Yksityinen varhaiskasvatus</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19DEAD2E-05F1-4995-83A4-E7B6F6F7DF32}" type="slidenum">
              <a:rPr lang="fi-FI"/>
              <a:pPr>
                <a:defRPr/>
              </a:pPr>
              <a:t>‹#›</a:t>
            </a:fld>
            <a:endParaRPr lang="fi-FI"/>
          </a:p>
        </p:txBody>
      </p:sp>
    </p:spTree>
    <p:extLst>
      <p:ext uri="{BB962C8B-B14F-4D97-AF65-F5344CB8AC3E}">
        <p14:creationId xmlns:p14="http://schemas.microsoft.com/office/powerpoint/2010/main" xmlns="" val="331274196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Kuva aaltokuviolla B">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8715375" y="3384550"/>
            <a:ext cx="3460751" cy="3475038"/>
          </a:xfrm>
          <a:custGeom>
            <a:avLst/>
            <a:gdLst>
              <a:gd name="T0" fmla="*/ 0 w 7208"/>
              <a:gd name="T1" fmla="*/ 3474385 h 7249"/>
              <a:gd name="T2" fmla="*/ 3459636 w 7208"/>
              <a:gd name="T3" fmla="*/ 3474385 h 7249"/>
              <a:gd name="T4" fmla="*/ 3459636 w 7208"/>
              <a:gd name="T5" fmla="*/ 0 h 7249"/>
              <a:gd name="T6" fmla="*/ 3210051 w 7208"/>
              <a:gd name="T7" fmla="*/ 476895 h 7249"/>
              <a:gd name="T8" fmla="*/ 3210051 w 7208"/>
              <a:gd name="T9" fmla="*/ 476895 h 7249"/>
              <a:gd name="T10" fmla="*/ 2482414 w 7208"/>
              <a:gd name="T11" fmla="*/ 898193 h 7249"/>
              <a:gd name="T12" fmla="*/ 2482414 w 7208"/>
              <a:gd name="T13" fmla="*/ 898193 h 7249"/>
              <a:gd name="T14" fmla="*/ 2060519 w 7208"/>
              <a:gd name="T15" fmla="*/ 1624319 h 7249"/>
              <a:gd name="T16" fmla="*/ 2060519 w 7208"/>
              <a:gd name="T17" fmla="*/ 1624319 h 7249"/>
              <a:gd name="T18" fmla="*/ 1333361 w 7208"/>
              <a:gd name="T19" fmla="*/ 2045617 h 7249"/>
              <a:gd name="T20" fmla="*/ 1333361 w 7208"/>
              <a:gd name="T21" fmla="*/ 2045617 h 7249"/>
              <a:gd name="T22" fmla="*/ 911466 w 7208"/>
              <a:gd name="T23" fmla="*/ 2771743 h 7249"/>
              <a:gd name="T24" fmla="*/ 911466 w 7208"/>
              <a:gd name="T25" fmla="*/ 2771743 h 7249"/>
              <a:gd name="T26" fmla="*/ 184309 w 7208"/>
              <a:gd name="T27" fmla="*/ 3193041 h 7249"/>
              <a:gd name="T28" fmla="*/ 184309 w 7208"/>
              <a:gd name="T29" fmla="*/ 3193041 h 7249"/>
              <a:gd name="T30" fmla="*/ 0 w 7208"/>
              <a:gd name="T31" fmla="*/ 3474385 h 724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208" h="7249">
                <a:moveTo>
                  <a:pt x="0" y="7249"/>
                </a:moveTo>
                <a:lnTo>
                  <a:pt x="7208" y="7249"/>
                </a:lnTo>
                <a:lnTo>
                  <a:pt x="7208" y="0"/>
                </a:lnTo>
                <a:cubicBezTo>
                  <a:pt x="7078" y="318"/>
                  <a:pt x="7089" y="594"/>
                  <a:pt x="6688" y="995"/>
                </a:cubicBezTo>
                <a:cubicBezTo>
                  <a:pt x="6089" y="1593"/>
                  <a:pt x="5771" y="1275"/>
                  <a:pt x="5172" y="1874"/>
                </a:cubicBezTo>
                <a:cubicBezTo>
                  <a:pt x="4574" y="2472"/>
                  <a:pt x="4892" y="2790"/>
                  <a:pt x="4293" y="3389"/>
                </a:cubicBezTo>
                <a:cubicBezTo>
                  <a:pt x="3695" y="3988"/>
                  <a:pt x="3377" y="3669"/>
                  <a:pt x="2778" y="4268"/>
                </a:cubicBezTo>
                <a:cubicBezTo>
                  <a:pt x="2180" y="4867"/>
                  <a:pt x="2498" y="5185"/>
                  <a:pt x="1899" y="5783"/>
                </a:cubicBezTo>
                <a:cubicBezTo>
                  <a:pt x="1301" y="6382"/>
                  <a:pt x="983" y="6064"/>
                  <a:pt x="384" y="6662"/>
                </a:cubicBezTo>
                <a:cubicBezTo>
                  <a:pt x="159" y="6887"/>
                  <a:pt x="63" y="7073"/>
                  <a:pt x="0" y="7249"/>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4" name="Ryhmä 36"/>
          <p:cNvGrpSpPr/>
          <p:nvPr/>
        </p:nvGrpSpPr>
        <p:grpSpPr bwMode="black">
          <a:xfrm>
            <a:off x="472155" y="6228516"/>
            <a:ext cx="804332" cy="373549"/>
            <a:chOff x="228601" y="704851"/>
            <a:chExt cx="11734800" cy="5449888"/>
          </a:xfrm>
          <a:solidFill>
            <a:schemeClr val="bg1"/>
          </a:solidFill>
        </p:grpSpPr>
        <p:sp>
          <p:nvSpPr>
            <p:cNvPr id="5"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8"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2"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title"/>
          </p:nvPr>
        </p:nvSpPr>
        <p:spPr>
          <a:xfrm>
            <a:off x="10408602" y="5457217"/>
            <a:ext cx="1420236" cy="670884"/>
          </a:xfrm>
        </p:spPr>
        <p:txBody>
          <a:bodyPr anchor="ctr"/>
          <a:lstStyle>
            <a:lvl1pPr algn="ctr">
              <a:defRPr sz="1401" b="0">
                <a:latin typeface="+mn-lt"/>
              </a:defRPr>
            </a:lvl1pPr>
          </a:lstStyle>
          <a:p>
            <a:r>
              <a:rPr lang="fi-FI"/>
              <a:t>Muokkaa perustyyl. napsautt.</a:t>
            </a:r>
            <a:endParaRPr lang="fi-FI" dirty="0"/>
          </a:p>
        </p:txBody>
      </p:sp>
    </p:spTree>
    <p:extLst>
      <p:ext uri="{BB962C8B-B14F-4D97-AF65-F5344CB8AC3E}">
        <p14:creationId xmlns:p14="http://schemas.microsoft.com/office/powerpoint/2010/main" xmlns="" val="278301206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Kuva">
    <p:spTree>
      <p:nvGrpSpPr>
        <p:cNvPr id="1" name=""/>
        <p:cNvGrpSpPr/>
        <p:nvPr/>
      </p:nvGrpSpPr>
      <p:grpSpPr>
        <a:xfrm>
          <a:off x="0" y="0"/>
          <a:ext cx="0" cy="0"/>
          <a:chOff x="0" y="0"/>
          <a:chExt cx="0" cy="0"/>
        </a:xfrm>
      </p:grpSpPr>
      <p:sp>
        <p:nvSpPr>
          <p:cNvPr id="6" name="Picture Placeholder 7"/>
          <p:cNvSpPr>
            <a:spLocks noGrp="1"/>
          </p:cNvSpPr>
          <p:nvPr>
            <p:ph type="pic" sz="quarter" idx="13"/>
          </p:nvPr>
        </p:nvSpPr>
        <p:spPr>
          <a:xfrm>
            <a:off x="0" y="0"/>
            <a:ext cx="12192000" cy="6858000"/>
          </a:xfrm>
          <a:solidFill>
            <a:schemeClr val="bg1">
              <a:lumMod val="85000"/>
            </a:schemeClr>
          </a:solidFill>
        </p:spPr>
        <p:txBody>
          <a:bodyPr rtlCol="0">
            <a:noAutofit/>
          </a:bodyPr>
          <a:lstStyle>
            <a:lvl1pPr marL="0" indent="0">
              <a:buFontTx/>
              <a:buNone/>
              <a:defRPr/>
            </a:lvl1pPr>
          </a:lstStyle>
          <a:p>
            <a:pPr lvl="0"/>
            <a:r>
              <a:rPr lang="fi-FI" noProof="0"/>
              <a:t>Lisää kuva napsauttamalla kuvaketta</a:t>
            </a:r>
            <a:endParaRPr lang="en-GB" noProof="0"/>
          </a:p>
        </p:txBody>
      </p:sp>
      <p:sp>
        <p:nvSpPr>
          <p:cNvPr id="2" name="Otsikko 1"/>
          <p:cNvSpPr>
            <a:spLocks noGrp="1"/>
          </p:cNvSpPr>
          <p:nvPr>
            <p:ph type="title"/>
          </p:nvPr>
        </p:nvSpPr>
        <p:spPr/>
        <p:txBody>
          <a:bodyPr/>
          <a:lstStyle/>
          <a:p>
            <a:r>
              <a:rPr lang="fi-FI"/>
              <a:t>Muokkaa perustyyl. napsautt.</a:t>
            </a:r>
          </a:p>
        </p:txBody>
      </p:sp>
    </p:spTree>
    <p:extLst>
      <p:ext uri="{BB962C8B-B14F-4D97-AF65-F5344CB8AC3E}">
        <p14:creationId xmlns:p14="http://schemas.microsoft.com/office/powerpoint/2010/main" xmlns="" val="259290009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3"/>
          <p:cNvSpPr>
            <a:spLocks noGrp="1"/>
          </p:cNvSpPr>
          <p:nvPr>
            <p:ph type="dt" sz="half" idx="10"/>
          </p:nvPr>
        </p:nvSpPr>
        <p:spPr/>
        <p:txBody>
          <a:bodyPr/>
          <a:lstStyle>
            <a:lvl1pPr>
              <a:defRPr/>
            </a:lvl1pPr>
          </a:lstStyle>
          <a:p>
            <a:pPr>
              <a:defRPr/>
            </a:pPr>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Yksityinen varhaiskasvatus</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76785664-EDBC-4358-8E6E-1516046E196A}" type="slidenum">
              <a:rPr lang="fi-FI"/>
              <a:pPr>
                <a:defRPr/>
              </a:pPr>
              <a:t>‹#›</a:t>
            </a:fld>
            <a:endParaRPr lang="fi-FI" dirty="0"/>
          </a:p>
        </p:txBody>
      </p:sp>
    </p:spTree>
    <p:extLst>
      <p:ext uri="{BB962C8B-B14F-4D97-AF65-F5344CB8AC3E}">
        <p14:creationId xmlns:p14="http://schemas.microsoft.com/office/powerpoint/2010/main" xmlns="" val="410168189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endParaRPr lang="fi-FI" dirty="0"/>
          </a:p>
        </p:txBody>
      </p:sp>
      <p:sp>
        <p:nvSpPr>
          <p:cNvPr id="3" name="Alatunnisteen paikkamerkki 4"/>
          <p:cNvSpPr>
            <a:spLocks noGrp="1"/>
          </p:cNvSpPr>
          <p:nvPr>
            <p:ph type="ftr" sz="quarter" idx="11"/>
          </p:nvPr>
        </p:nvSpPr>
        <p:spPr/>
        <p:txBody>
          <a:bodyPr/>
          <a:lstStyle>
            <a:lvl1pPr>
              <a:defRPr/>
            </a:lvl1pPr>
          </a:lstStyle>
          <a:p>
            <a:pPr>
              <a:defRPr/>
            </a:pPr>
            <a:r>
              <a:rPr lang="fi-FI"/>
              <a:t>Yksityinen varhaiskasvatus</a:t>
            </a:r>
            <a:endParaRPr lang="fi-FI" dirty="0"/>
          </a:p>
        </p:txBody>
      </p:sp>
      <p:sp>
        <p:nvSpPr>
          <p:cNvPr id="4" name="Dian numeron paikkamerkki 5"/>
          <p:cNvSpPr>
            <a:spLocks noGrp="1"/>
          </p:cNvSpPr>
          <p:nvPr>
            <p:ph type="sldNum" sz="quarter" idx="12"/>
          </p:nvPr>
        </p:nvSpPr>
        <p:spPr/>
        <p:txBody>
          <a:bodyPr/>
          <a:lstStyle>
            <a:lvl1pPr>
              <a:defRPr/>
            </a:lvl1pPr>
          </a:lstStyle>
          <a:p>
            <a:pPr>
              <a:defRPr/>
            </a:pPr>
            <a:fld id="{1F5F9953-475D-4B66-9C97-B567B1D3C0DA}" type="slidenum">
              <a:rPr lang="fi-FI"/>
              <a:pPr>
                <a:defRPr/>
              </a:pPr>
              <a:t>‹#›</a:t>
            </a:fld>
            <a:endParaRPr lang="fi-FI" dirty="0"/>
          </a:p>
        </p:txBody>
      </p:sp>
    </p:spTree>
    <p:extLst>
      <p:ext uri="{BB962C8B-B14F-4D97-AF65-F5344CB8AC3E}">
        <p14:creationId xmlns:p14="http://schemas.microsoft.com/office/powerpoint/2010/main" xmlns="" val="223578391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0001B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393237"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D7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xmlns="" val="156934229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0001BE"/>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xmlns="" val="57581029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D7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xmlns="" val="253004908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3" y="5"/>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D7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xmlns="" val="45293355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1"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9FC9E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xmlns="" val="211055033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FFC61E"/>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3"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9FC9E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xmlns="" val="3483370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Väliotsikko sumu">
    <p:bg>
      <p:bgPr>
        <a:solidFill>
          <a:srgbClr val="9FC9EB"/>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Yksityinen varhaiskasvatus</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F4EA1258-D374-43BA-B76D-75A7531899B1}" type="slidenum">
              <a:rPr lang="fi-FI"/>
              <a:pPr>
                <a:defRPr/>
              </a:pPr>
              <a:t>‹#›</a:t>
            </a:fld>
            <a:endParaRPr lang="fi-FI"/>
          </a:p>
        </p:txBody>
      </p:sp>
    </p:spTree>
    <p:extLst>
      <p:ext uri="{BB962C8B-B14F-4D97-AF65-F5344CB8AC3E}">
        <p14:creationId xmlns:p14="http://schemas.microsoft.com/office/powerpoint/2010/main" xmlns="" val="255267942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2"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F5A3C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xmlns="" val="5388985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00D7A7"/>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3"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5A3C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xmlns="" val="8262444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9FC9EB"/>
        </a:solidFill>
        <a:effectLst/>
      </p:bgPr>
    </p:bg>
    <p:spTree>
      <p:nvGrpSpPr>
        <p:cNvPr id="1" name=""/>
        <p:cNvGrpSpPr/>
        <p:nvPr/>
      </p:nvGrpSpPr>
      <p:grpSpPr>
        <a:xfrm>
          <a:off x="0" y="0"/>
          <a:ext cx="0" cy="0"/>
          <a:chOff x="0" y="0"/>
          <a:chExt cx="0" cy="0"/>
        </a:xfrm>
      </p:grpSpPr>
      <p:sp>
        <p:nvSpPr>
          <p:cNvPr id="4" name="Freeform 18"/>
          <p:cNvSpPr>
            <a:spLocks noChangeAspect="1"/>
          </p:cNvSpPr>
          <p:nvPr/>
        </p:nvSpPr>
        <p:spPr bwMode="auto">
          <a:xfrm>
            <a:off x="-17463" y="-17462"/>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DB27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xmlns="" val="302543433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3"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DB27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a:t>Muokkaa tekstin perustyylejä napsauttamalla</a:t>
            </a:r>
          </a:p>
        </p:txBody>
      </p:sp>
    </p:spTree>
    <p:extLst>
      <p:ext uri="{BB962C8B-B14F-4D97-AF65-F5344CB8AC3E}">
        <p14:creationId xmlns:p14="http://schemas.microsoft.com/office/powerpoint/2010/main" xmlns="" val="1764284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Väliotsikko metro">
    <p:bg>
      <p:bgPr>
        <a:solidFill>
          <a:schemeClr val="accent2"/>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Yksityinen varhaiskasvatus</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FA2B4993-B6D7-4A89-B77E-277104705F40}" type="slidenum">
              <a:rPr lang="fi-FI"/>
              <a:pPr>
                <a:defRPr/>
              </a:pPr>
              <a:t>‹#›</a:t>
            </a:fld>
            <a:endParaRPr lang="fi-FI"/>
          </a:p>
        </p:txBody>
      </p:sp>
    </p:spTree>
    <p:extLst>
      <p:ext uri="{BB962C8B-B14F-4D97-AF65-F5344CB8AC3E}">
        <p14:creationId xmlns:p14="http://schemas.microsoft.com/office/powerpoint/2010/main" xmlns="" val="3742830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lvl1pPr>
              <a:defRPr/>
            </a:lvl1pPr>
          </a:lstStyle>
          <a:p>
            <a:pPr>
              <a:defRPr/>
            </a:pPr>
            <a:endParaRPr lang="fi-FI" dirty="0"/>
          </a:p>
        </p:txBody>
      </p:sp>
      <p:sp>
        <p:nvSpPr>
          <p:cNvPr id="5" name="Alatunnisteen paikkamerkki 4"/>
          <p:cNvSpPr>
            <a:spLocks noGrp="1"/>
          </p:cNvSpPr>
          <p:nvPr>
            <p:ph type="ftr" sz="quarter" idx="11"/>
          </p:nvPr>
        </p:nvSpPr>
        <p:spPr/>
        <p:txBody>
          <a:bodyPr/>
          <a:lstStyle>
            <a:lvl1pPr>
              <a:defRPr/>
            </a:lvl1pPr>
          </a:lstStyle>
          <a:p>
            <a:pPr>
              <a:defRPr/>
            </a:pPr>
            <a:r>
              <a:rPr lang="fi-FI"/>
              <a:t>Yksityinen varhaiskasvatus</a:t>
            </a:r>
            <a:endParaRPr lang="fi-FI" dirty="0"/>
          </a:p>
        </p:txBody>
      </p:sp>
      <p:sp>
        <p:nvSpPr>
          <p:cNvPr id="6" name="Dian numeron paikkamerkki 5"/>
          <p:cNvSpPr>
            <a:spLocks noGrp="1"/>
          </p:cNvSpPr>
          <p:nvPr>
            <p:ph type="sldNum" sz="quarter" idx="12"/>
          </p:nvPr>
        </p:nvSpPr>
        <p:spPr/>
        <p:txBody>
          <a:bodyPr/>
          <a:lstStyle>
            <a:lvl1pPr>
              <a:defRPr/>
            </a:lvl1pPr>
          </a:lstStyle>
          <a:p>
            <a:pPr>
              <a:defRPr/>
            </a:pPr>
            <a:fld id="{24D0403C-1A98-4E54-9957-0558F93FF1CE}" type="slidenum">
              <a:rPr lang="fi-FI"/>
              <a:pPr>
                <a:defRPr/>
              </a:pPr>
              <a:t>‹#›</a:t>
            </a:fld>
            <a:endParaRPr lang="fi-FI" dirty="0"/>
          </a:p>
        </p:txBody>
      </p:sp>
    </p:spTree>
    <p:extLst>
      <p:ext uri="{BB962C8B-B14F-4D97-AF65-F5344CB8AC3E}">
        <p14:creationId xmlns:p14="http://schemas.microsoft.com/office/powerpoint/2010/main" xmlns="" val="888729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18" Type="http://schemas.openxmlformats.org/officeDocument/2006/relationships/slideLayout" Target="../slideLayouts/slideLayout55.xml"/><Relationship Id="rId26" Type="http://schemas.openxmlformats.org/officeDocument/2006/relationships/slideLayout" Target="../slideLayouts/slideLayout63.xml"/><Relationship Id="rId3" Type="http://schemas.openxmlformats.org/officeDocument/2006/relationships/slideLayout" Target="../slideLayouts/slideLayout40.xml"/><Relationship Id="rId21" Type="http://schemas.openxmlformats.org/officeDocument/2006/relationships/slideLayout" Target="../slideLayouts/slideLayout58.xml"/><Relationship Id="rId34" Type="http://schemas.openxmlformats.org/officeDocument/2006/relationships/slideLayout" Target="../slideLayouts/slideLayout71.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slideLayout" Target="../slideLayouts/slideLayout54.xml"/><Relationship Id="rId25" Type="http://schemas.openxmlformats.org/officeDocument/2006/relationships/slideLayout" Target="../slideLayouts/slideLayout62.xml"/><Relationship Id="rId33" Type="http://schemas.openxmlformats.org/officeDocument/2006/relationships/slideLayout" Target="../slideLayouts/slideLayout70.xml"/><Relationship Id="rId2" Type="http://schemas.openxmlformats.org/officeDocument/2006/relationships/slideLayout" Target="../slideLayouts/slideLayout39.xml"/><Relationship Id="rId16" Type="http://schemas.openxmlformats.org/officeDocument/2006/relationships/slideLayout" Target="../slideLayouts/slideLayout53.xml"/><Relationship Id="rId20" Type="http://schemas.openxmlformats.org/officeDocument/2006/relationships/slideLayout" Target="../slideLayouts/slideLayout57.xml"/><Relationship Id="rId29" Type="http://schemas.openxmlformats.org/officeDocument/2006/relationships/slideLayout" Target="../slideLayouts/slideLayout66.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24" Type="http://schemas.openxmlformats.org/officeDocument/2006/relationships/slideLayout" Target="../slideLayouts/slideLayout61.xml"/><Relationship Id="rId32" Type="http://schemas.openxmlformats.org/officeDocument/2006/relationships/slideLayout" Target="../slideLayouts/slideLayout69.xml"/><Relationship Id="rId37" Type="http://schemas.openxmlformats.org/officeDocument/2006/relationships/theme" Target="../theme/theme2.xml"/><Relationship Id="rId5" Type="http://schemas.openxmlformats.org/officeDocument/2006/relationships/slideLayout" Target="../slideLayouts/slideLayout42.xml"/><Relationship Id="rId15" Type="http://schemas.openxmlformats.org/officeDocument/2006/relationships/slideLayout" Target="../slideLayouts/slideLayout52.xml"/><Relationship Id="rId23" Type="http://schemas.openxmlformats.org/officeDocument/2006/relationships/slideLayout" Target="../slideLayouts/slideLayout60.xml"/><Relationship Id="rId28" Type="http://schemas.openxmlformats.org/officeDocument/2006/relationships/slideLayout" Target="../slideLayouts/slideLayout65.xml"/><Relationship Id="rId36" Type="http://schemas.openxmlformats.org/officeDocument/2006/relationships/slideLayout" Target="../slideLayouts/slideLayout73.xml"/><Relationship Id="rId10" Type="http://schemas.openxmlformats.org/officeDocument/2006/relationships/slideLayout" Target="../slideLayouts/slideLayout47.xml"/><Relationship Id="rId19" Type="http://schemas.openxmlformats.org/officeDocument/2006/relationships/slideLayout" Target="../slideLayouts/slideLayout56.xml"/><Relationship Id="rId31" Type="http://schemas.openxmlformats.org/officeDocument/2006/relationships/slideLayout" Target="../slideLayouts/slideLayout68.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 Id="rId22" Type="http://schemas.openxmlformats.org/officeDocument/2006/relationships/slideLayout" Target="../slideLayouts/slideLayout59.xml"/><Relationship Id="rId27" Type="http://schemas.openxmlformats.org/officeDocument/2006/relationships/slideLayout" Target="../slideLayouts/slideLayout64.xml"/><Relationship Id="rId30" Type="http://schemas.openxmlformats.org/officeDocument/2006/relationships/slideLayout" Target="../slideLayouts/slideLayout67.xml"/><Relationship Id="rId35" Type="http://schemas.openxmlformats.org/officeDocument/2006/relationships/slideLayout" Target="../slideLayouts/slideLayout7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Otsikon paikkamerkki 1"/>
          <p:cNvSpPr>
            <a:spLocks noGrp="1"/>
          </p:cNvSpPr>
          <p:nvPr>
            <p:ph type="title"/>
          </p:nvPr>
        </p:nvSpPr>
        <p:spPr bwMode="auto">
          <a:xfrm>
            <a:off x="457200" y="407988"/>
            <a:ext cx="11234738" cy="787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perustyyl. napsautt.</a:t>
            </a:r>
          </a:p>
        </p:txBody>
      </p:sp>
      <p:sp>
        <p:nvSpPr>
          <p:cNvPr id="3075" name="Tekstin paikkamerkki 2"/>
          <p:cNvSpPr>
            <a:spLocks noGrp="1"/>
          </p:cNvSpPr>
          <p:nvPr>
            <p:ph type="body" idx="1"/>
          </p:nvPr>
        </p:nvSpPr>
        <p:spPr bwMode="auto">
          <a:xfrm>
            <a:off x="457200" y="1196975"/>
            <a:ext cx="11234738" cy="4979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0000"/>
                </a:solidFill>
                <a:latin typeface="+mn-lt"/>
              </a:defRPr>
            </a:lvl1pPr>
          </a:lstStyle>
          <a:p>
            <a:pPr>
              <a:defRPr/>
            </a:pPr>
            <a:endParaRPr lang="fi-FI" dirty="0"/>
          </a:p>
        </p:txBody>
      </p:sp>
      <p:sp>
        <p:nvSpPr>
          <p:cNvPr id="5" name="Alatunnisteen paikkamerkki 4"/>
          <p:cNvSpPr>
            <a:spLocks noGrp="1"/>
          </p:cNvSpPr>
          <p:nvPr>
            <p:ph type="ftr" sz="quarter" idx="3"/>
          </p:nvPr>
        </p:nvSpPr>
        <p:spPr>
          <a:xfrm>
            <a:off x="3201988" y="6269038"/>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0000"/>
                </a:solidFill>
                <a:latin typeface="+mn-lt"/>
              </a:defRPr>
            </a:lvl1pPr>
          </a:lstStyle>
          <a:p>
            <a:pPr>
              <a:defRPr/>
            </a:pPr>
            <a:r>
              <a:rPr lang="fi-FI"/>
              <a:t>Yksityinen varhaiskasvatus</a:t>
            </a:r>
            <a:endParaRPr lang="fi-FI" dirty="0"/>
          </a:p>
        </p:txBody>
      </p:sp>
      <p:sp>
        <p:nvSpPr>
          <p:cNvPr id="6" name="Dian numeron paikkamerkki 5"/>
          <p:cNvSpPr>
            <a:spLocks noGrp="1"/>
          </p:cNvSpPr>
          <p:nvPr>
            <p:ph type="sldNum" sz="quarter" idx="4"/>
          </p:nvPr>
        </p:nvSpPr>
        <p:spPr>
          <a:xfrm>
            <a:off x="10437813" y="6269038"/>
            <a:ext cx="1236662"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0000"/>
                </a:solidFill>
                <a:latin typeface="+mn-lt"/>
              </a:defRPr>
            </a:lvl1pPr>
          </a:lstStyle>
          <a:p>
            <a:pPr>
              <a:defRPr/>
            </a:pPr>
            <a:fld id="{FF82BEF9-06BD-4A08-81F7-C36A0F2C4869}" type="slidenum">
              <a:rPr lang="fi-FI"/>
              <a:pPr>
                <a:defRPr/>
              </a:pPr>
              <a:t>‹#›</a:t>
            </a:fld>
            <a:endParaRPr lang="fi-FI" dirty="0"/>
          </a:p>
        </p:txBody>
      </p:sp>
      <p:grpSp>
        <p:nvGrpSpPr>
          <p:cNvPr id="3079" name="Ryhmä 6"/>
          <p:cNvGrpSpPr>
            <a:grpSpLocks/>
          </p:cNvGrpSpPr>
          <p:nvPr/>
        </p:nvGrpSpPr>
        <p:grpSpPr bwMode="auto">
          <a:xfrm>
            <a:off x="465138" y="6221413"/>
            <a:ext cx="804862" cy="374650"/>
            <a:chOff x="228601" y="704851"/>
            <a:chExt cx="11734800" cy="5449888"/>
          </a:xfrm>
        </p:grpSpPr>
        <p:sp>
          <p:nvSpPr>
            <p:cNvPr id="3080"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1"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2" name="Rectangle 7"/>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fi-FI" altLang="fi-FI">
                <a:solidFill>
                  <a:prstClr val="black"/>
                </a:solidFill>
              </a:endParaRPr>
            </a:p>
          </p:txBody>
        </p:sp>
        <p:sp>
          <p:nvSpPr>
            <p:cNvPr id="3083"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4"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5"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6" name="Rectangle 11"/>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fi-FI" altLang="fi-FI">
                <a:solidFill>
                  <a:prstClr val="black"/>
                </a:solidFill>
              </a:endParaRPr>
            </a:p>
          </p:txBody>
        </p:sp>
        <p:sp>
          <p:nvSpPr>
            <p:cNvPr id="3087"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8"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9"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90"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grpSp>
    </p:spTree>
    <p:extLst>
      <p:ext uri="{BB962C8B-B14F-4D97-AF65-F5344CB8AC3E}">
        <p14:creationId xmlns:p14="http://schemas.microsoft.com/office/powerpoint/2010/main" xmlns="" val="262300191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 id="2147483714" r:id="rId28"/>
    <p:sldLayoutId id="2147483715" r:id="rId29"/>
    <p:sldLayoutId id="2147483716" r:id="rId30"/>
    <p:sldLayoutId id="2147483717" r:id="rId31"/>
    <p:sldLayoutId id="2147483718" r:id="rId32"/>
    <p:sldLayoutId id="2147483719" r:id="rId33"/>
    <p:sldLayoutId id="2147483720" r:id="rId34"/>
    <p:sldLayoutId id="2147483721" r:id="rId35"/>
    <p:sldLayoutId id="2147483722" r:id="rId36"/>
    <p:sldLayoutId id="2147483723" r:id="rId37"/>
  </p:sldLayoutIdLst>
  <p:hf hdr="0" dt="0"/>
  <p:txStyles>
    <p:titleStyle>
      <a:lvl1pPr algn="l" rtl="0" eaLnBrk="1" fontAlgn="base" hangingPunct="1">
        <a:lnSpc>
          <a:spcPct val="90000"/>
        </a:lnSpc>
        <a:spcBef>
          <a:spcPct val="0"/>
        </a:spcBef>
        <a:spcAft>
          <a:spcPct val="0"/>
        </a:spcAft>
        <a:defRPr sz="4200" b="1" kern="1200">
          <a:solidFill>
            <a:schemeClr val="tx1"/>
          </a:solidFill>
          <a:latin typeface="Arial Black" panose="020B0A04020102020204" pitchFamily="34" charset="0"/>
          <a:ea typeface="+mj-ea"/>
          <a:cs typeface="+mj-cs"/>
        </a:defRPr>
      </a:lvl1pPr>
      <a:lvl2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2pPr>
      <a:lvl3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3pPr>
      <a:lvl4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4pPr>
      <a:lvl5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5pPr>
      <a:lvl6pPr marL="4572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6pPr>
      <a:lvl7pPr marL="9144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7pPr>
      <a:lvl8pPr marL="13716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8pPr>
      <a:lvl9pPr marL="18288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9pPr>
    </p:titleStyle>
    <p:bodyStyle>
      <a:lvl1pPr marL="228600" indent="-228600" algn="l" rtl="0" eaLnBrk="1" fontAlgn="base" hangingPunct="1">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800" indent="-228600" algn="l" rtl="0" eaLnBrk="1" fontAlgn="base" hangingPunct="1">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Otsikon paikkamerkki 1"/>
          <p:cNvSpPr>
            <a:spLocks noGrp="1"/>
          </p:cNvSpPr>
          <p:nvPr>
            <p:ph type="title"/>
          </p:nvPr>
        </p:nvSpPr>
        <p:spPr bwMode="auto">
          <a:xfrm>
            <a:off x="457201" y="407988"/>
            <a:ext cx="11234739" cy="787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perustyyl. napsautt.</a:t>
            </a:r>
          </a:p>
        </p:txBody>
      </p:sp>
      <p:sp>
        <p:nvSpPr>
          <p:cNvPr id="3075" name="Tekstin paikkamerkki 2"/>
          <p:cNvSpPr>
            <a:spLocks noGrp="1"/>
          </p:cNvSpPr>
          <p:nvPr>
            <p:ph type="body" idx="1"/>
          </p:nvPr>
        </p:nvSpPr>
        <p:spPr bwMode="auto">
          <a:xfrm>
            <a:off x="457201" y="1196975"/>
            <a:ext cx="11234739" cy="4979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p:cNvSpPr>
            <a:spLocks noGrp="1"/>
          </p:cNvSpPr>
          <p:nvPr>
            <p:ph type="dt" sz="half" idx="2"/>
          </p:nvPr>
        </p:nvSpPr>
        <p:spPr>
          <a:xfrm>
            <a:off x="1663703" y="6269039"/>
            <a:ext cx="1304924"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0000"/>
                </a:solidFill>
                <a:latin typeface="+mn-lt"/>
              </a:defRPr>
            </a:lvl1pPr>
          </a:lstStyle>
          <a:p>
            <a:pPr>
              <a:defRPr/>
            </a:pPr>
            <a:endParaRPr lang="fi-FI" dirty="0"/>
          </a:p>
        </p:txBody>
      </p:sp>
      <p:sp>
        <p:nvSpPr>
          <p:cNvPr id="5" name="Alatunnisteen paikkamerkki 4"/>
          <p:cNvSpPr>
            <a:spLocks noGrp="1"/>
          </p:cNvSpPr>
          <p:nvPr>
            <p:ph type="ftr" sz="quarter" idx="3"/>
          </p:nvPr>
        </p:nvSpPr>
        <p:spPr>
          <a:xfrm>
            <a:off x="3201988" y="6269039"/>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0000"/>
                </a:solidFill>
                <a:latin typeface="+mn-lt"/>
              </a:defRPr>
            </a:lvl1pPr>
          </a:lstStyle>
          <a:p>
            <a:pPr>
              <a:defRPr/>
            </a:pPr>
            <a:r>
              <a:rPr lang="fi-FI"/>
              <a:t>Yksityinen varhaiskasvatus</a:t>
            </a:r>
            <a:endParaRPr lang="fi-FI" dirty="0"/>
          </a:p>
        </p:txBody>
      </p:sp>
      <p:sp>
        <p:nvSpPr>
          <p:cNvPr id="6" name="Dian numeron paikkamerkki 5"/>
          <p:cNvSpPr>
            <a:spLocks noGrp="1"/>
          </p:cNvSpPr>
          <p:nvPr>
            <p:ph type="sldNum" sz="quarter" idx="4"/>
          </p:nvPr>
        </p:nvSpPr>
        <p:spPr>
          <a:xfrm>
            <a:off x="10437816" y="6269039"/>
            <a:ext cx="1236661"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0000"/>
                </a:solidFill>
                <a:latin typeface="+mn-lt"/>
              </a:defRPr>
            </a:lvl1pPr>
          </a:lstStyle>
          <a:p>
            <a:pPr>
              <a:defRPr/>
            </a:pPr>
            <a:fld id="{A6AF0FB1-EA8D-4EFA-95BD-006043CE0C87}" type="slidenum">
              <a:rPr lang="fi-FI"/>
              <a:pPr>
                <a:defRPr/>
              </a:pPr>
              <a:t>‹#›</a:t>
            </a:fld>
            <a:endParaRPr lang="fi-FI" dirty="0"/>
          </a:p>
        </p:txBody>
      </p:sp>
      <p:grpSp>
        <p:nvGrpSpPr>
          <p:cNvPr id="3079" name="Ryhmä 6"/>
          <p:cNvGrpSpPr>
            <a:grpSpLocks/>
          </p:cNvGrpSpPr>
          <p:nvPr/>
        </p:nvGrpSpPr>
        <p:grpSpPr bwMode="auto">
          <a:xfrm>
            <a:off x="465141" y="6221413"/>
            <a:ext cx="804863" cy="374650"/>
            <a:chOff x="228601" y="704851"/>
            <a:chExt cx="11734800" cy="5449888"/>
          </a:xfrm>
        </p:grpSpPr>
        <p:sp>
          <p:nvSpPr>
            <p:cNvPr id="3080"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1"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2" name="Rectangle 7"/>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fi-FI" altLang="fi-FI">
                <a:solidFill>
                  <a:prstClr val="black"/>
                </a:solidFill>
              </a:endParaRPr>
            </a:p>
          </p:txBody>
        </p:sp>
        <p:sp>
          <p:nvSpPr>
            <p:cNvPr id="3083"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4"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5"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6" name="Rectangle 11"/>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fi-FI" altLang="fi-FI">
                <a:solidFill>
                  <a:prstClr val="black"/>
                </a:solidFill>
              </a:endParaRPr>
            </a:p>
          </p:txBody>
        </p:sp>
        <p:sp>
          <p:nvSpPr>
            <p:cNvPr id="3087"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8"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9"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90"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grpSp>
    </p:spTree>
    <p:extLst>
      <p:ext uri="{BB962C8B-B14F-4D97-AF65-F5344CB8AC3E}">
        <p14:creationId xmlns:p14="http://schemas.microsoft.com/office/powerpoint/2010/main" xmlns="" val="3702393771"/>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 id="2147483741" r:id="rId17"/>
    <p:sldLayoutId id="2147483742" r:id="rId18"/>
    <p:sldLayoutId id="2147483743" r:id="rId19"/>
    <p:sldLayoutId id="2147483744" r:id="rId20"/>
    <p:sldLayoutId id="2147483745" r:id="rId21"/>
    <p:sldLayoutId id="2147483746" r:id="rId22"/>
    <p:sldLayoutId id="2147483747" r:id="rId23"/>
    <p:sldLayoutId id="2147483748" r:id="rId24"/>
    <p:sldLayoutId id="2147483749" r:id="rId25"/>
    <p:sldLayoutId id="2147483750" r:id="rId26"/>
    <p:sldLayoutId id="2147483751" r:id="rId27"/>
    <p:sldLayoutId id="2147483752" r:id="rId28"/>
    <p:sldLayoutId id="2147483753" r:id="rId29"/>
    <p:sldLayoutId id="2147483754" r:id="rId30"/>
    <p:sldLayoutId id="2147483755" r:id="rId31"/>
    <p:sldLayoutId id="2147483756" r:id="rId32"/>
    <p:sldLayoutId id="2147483757" r:id="rId33"/>
    <p:sldLayoutId id="2147483758" r:id="rId34"/>
    <p:sldLayoutId id="2147483759" r:id="rId35"/>
    <p:sldLayoutId id="2147483760" r:id="rId36"/>
  </p:sldLayoutIdLst>
  <p:hf hdr="0" dt="0"/>
  <p:txStyles>
    <p:titleStyle>
      <a:lvl1pPr algn="l" rtl="0" eaLnBrk="1" fontAlgn="base" hangingPunct="1">
        <a:lnSpc>
          <a:spcPct val="90000"/>
        </a:lnSpc>
        <a:spcBef>
          <a:spcPct val="0"/>
        </a:spcBef>
        <a:spcAft>
          <a:spcPct val="0"/>
        </a:spcAft>
        <a:defRPr sz="4201" b="1" kern="1200">
          <a:solidFill>
            <a:schemeClr val="tx1"/>
          </a:solidFill>
          <a:latin typeface="Arial Black" panose="020B0A04020102020204" pitchFamily="34" charset="0"/>
          <a:ea typeface="+mj-ea"/>
          <a:cs typeface="+mj-cs"/>
        </a:defRPr>
      </a:lvl1pPr>
      <a:lvl2pPr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2pPr>
      <a:lvl3pPr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3pPr>
      <a:lvl4pPr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4pPr>
      <a:lvl5pPr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5pPr>
      <a:lvl6pPr marL="457195"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6pPr>
      <a:lvl7pPr marL="914388"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7pPr>
      <a:lvl8pPr marL="1371583"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8pPr>
      <a:lvl9pPr marL="1828777"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9pPr>
    </p:titleStyle>
    <p:bodyStyle>
      <a:lvl1pPr marL="228598" indent="-228598" algn="l" rtl="0" eaLnBrk="1" fontAlgn="base" hangingPunct="1">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792" indent="-228598" algn="l" rtl="0" eaLnBrk="1" fontAlgn="base" hangingPunct="1">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2986" indent="-228598" algn="l" rtl="0" eaLnBrk="1" fontAlgn="base" hangingPunct="1">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181" indent="-228598"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375" indent="-228598"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569"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764"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958"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152"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fi-FI"/>
      </a:defPPr>
      <a:lvl1pPr marL="0" algn="l" defTabSz="914388" rtl="0" eaLnBrk="1" latinLnBrk="0" hangingPunct="1">
        <a:defRPr sz="1801" kern="1200">
          <a:solidFill>
            <a:schemeClr val="tx1"/>
          </a:solidFill>
          <a:latin typeface="+mn-lt"/>
          <a:ea typeface="+mn-ea"/>
          <a:cs typeface="+mn-cs"/>
        </a:defRPr>
      </a:lvl1pPr>
      <a:lvl2pPr marL="457195" algn="l" defTabSz="914388" rtl="0" eaLnBrk="1" latinLnBrk="0" hangingPunct="1">
        <a:defRPr sz="1801" kern="1200">
          <a:solidFill>
            <a:schemeClr val="tx1"/>
          </a:solidFill>
          <a:latin typeface="+mn-lt"/>
          <a:ea typeface="+mn-ea"/>
          <a:cs typeface="+mn-cs"/>
        </a:defRPr>
      </a:lvl2pPr>
      <a:lvl3pPr marL="914388" algn="l" defTabSz="914388" rtl="0" eaLnBrk="1" latinLnBrk="0" hangingPunct="1">
        <a:defRPr sz="1801" kern="1200">
          <a:solidFill>
            <a:schemeClr val="tx1"/>
          </a:solidFill>
          <a:latin typeface="+mn-lt"/>
          <a:ea typeface="+mn-ea"/>
          <a:cs typeface="+mn-cs"/>
        </a:defRPr>
      </a:lvl3pPr>
      <a:lvl4pPr marL="1371583" algn="l" defTabSz="914388" rtl="0" eaLnBrk="1" latinLnBrk="0" hangingPunct="1">
        <a:defRPr sz="1801" kern="1200">
          <a:solidFill>
            <a:schemeClr val="tx1"/>
          </a:solidFill>
          <a:latin typeface="+mn-lt"/>
          <a:ea typeface="+mn-ea"/>
          <a:cs typeface="+mn-cs"/>
        </a:defRPr>
      </a:lvl4pPr>
      <a:lvl5pPr marL="1828777" algn="l" defTabSz="914388" rtl="0" eaLnBrk="1" latinLnBrk="0" hangingPunct="1">
        <a:defRPr sz="1801" kern="1200">
          <a:solidFill>
            <a:schemeClr val="tx1"/>
          </a:solidFill>
          <a:latin typeface="+mn-lt"/>
          <a:ea typeface="+mn-ea"/>
          <a:cs typeface="+mn-cs"/>
        </a:defRPr>
      </a:lvl5pPr>
      <a:lvl6pPr marL="2285972" algn="l" defTabSz="914388" rtl="0" eaLnBrk="1" latinLnBrk="0" hangingPunct="1">
        <a:defRPr sz="1801" kern="1200">
          <a:solidFill>
            <a:schemeClr val="tx1"/>
          </a:solidFill>
          <a:latin typeface="+mn-lt"/>
          <a:ea typeface="+mn-ea"/>
          <a:cs typeface="+mn-cs"/>
        </a:defRPr>
      </a:lvl6pPr>
      <a:lvl7pPr marL="2743166" algn="l" defTabSz="914388" rtl="0" eaLnBrk="1" latinLnBrk="0" hangingPunct="1">
        <a:defRPr sz="1801" kern="1200">
          <a:solidFill>
            <a:schemeClr val="tx1"/>
          </a:solidFill>
          <a:latin typeface="+mn-lt"/>
          <a:ea typeface="+mn-ea"/>
          <a:cs typeface="+mn-cs"/>
        </a:defRPr>
      </a:lvl7pPr>
      <a:lvl8pPr marL="3200360" algn="l" defTabSz="914388" rtl="0" eaLnBrk="1" latinLnBrk="0" hangingPunct="1">
        <a:defRPr sz="1801" kern="1200">
          <a:solidFill>
            <a:schemeClr val="tx1"/>
          </a:solidFill>
          <a:latin typeface="+mn-lt"/>
          <a:ea typeface="+mn-ea"/>
          <a:cs typeface="+mn-cs"/>
        </a:defRPr>
      </a:lvl8pPr>
      <a:lvl9pPr marL="3657555" algn="l" defTabSz="914388"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408566" y="409580"/>
            <a:ext cx="10739337" cy="2071991"/>
          </a:xfrm>
        </p:spPr>
        <p:txBody>
          <a:bodyPr/>
          <a:lstStyle/>
          <a:p>
            <a:pPr algn="ctr"/>
            <a:r>
              <a:rPr lang="fi-FI" sz="7000" dirty="0"/>
              <a:t>Yksityisen päiväkodin toimintasuunnitelma</a:t>
            </a:r>
          </a:p>
        </p:txBody>
      </p:sp>
      <p:sp>
        <p:nvSpPr>
          <p:cNvPr id="3" name="Tekstin paikkamerkki 2"/>
          <p:cNvSpPr>
            <a:spLocks noGrp="1"/>
          </p:cNvSpPr>
          <p:nvPr>
            <p:ph type="body" sz="quarter" idx="13"/>
          </p:nvPr>
        </p:nvSpPr>
        <p:spPr>
          <a:xfrm>
            <a:off x="447475" y="2266950"/>
            <a:ext cx="10709477" cy="2841078"/>
          </a:xfrm>
        </p:spPr>
        <p:txBody>
          <a:bodyPr/>
          <a:lstStyle/>
          <a:p>
            <a:pPr algn="ctr"/>
            <a:r>
              <a:rPr lang="fi-FI" sz="2300" dirty="0"/>
              <a:t>Oulunkylän englanninkielinen </a:t>
            </a:r>
            <a:r>
              <a:rPr lang="fi-FI" sz="2300" dirty="0" smtClean="0"/>
              <a:t>päiväkoti</a:t>
            </a:r>
          </a:p>
          <a:p>
            <a:pPr algn="ctr"/>
            <a:r>
              <a:rPr lang="fi-FI" sz="2300" dirty="0" smtClean="0"/>
              <a:t>2017-2018</a:t>
            </a:r>
            <a:endParaRPr lang="fi-FI" sz="2300" dirty="0"/>
          </a:p>
          <a:p>
            <a:endParaRPr lang="fi-FI" dirty="0"/>
          </a:p>
          <a:p>
            <a:endParaRPr lang="fi-FI" dirty="0"/>
          </a:p>
          <a:p>
            <a:endParaRPr lang="fi-FI" dirty="0"/>
          </a:p>
          <a:p>
            <a:endParaRPr lang="fi-FI" dirty="0"/>
          </a:p>
          <a:p>
            <a:endParaRPr lang="fi-FI" dirty="0"/>
          </a:p>
        </p:txBody>
      </p:sp>
      <p:pic>
        <p:nvPicPr>
          <p:cNvPr id="5" name="Kuva 4" descr="linkedinbackground.png"/>
          <p:cNvPicPr>
            <a:picLocks noChangeAspect="1"/>
          </p:cNvPicPr>
          <p:nvPr/>
        </p:nvPicPr>
        <p:blipFill>
          <a:blip r:embed="rId3" cstate="print"/>
          <a:stretch>
            <a:fillRect/>
          </a:stretch>
        </p:blipFill>
        <p:spPr>
          <a:xfrm>
            <a:off x="1355835" y="3817133"/>
            <a:ext cx="9385738" cy="2849242"/>
          </a:xfrm>
          <a:prstGeom prst="rect">
            <a:avLst/>
          </a:prstGeom>
        </p:spPr>
      </p:pic>
    </p:spTree>
    <p:extLst>
      <p:ext uri="{BB962C8B-B14F-4D97-AF65-F5344CB8AC3E}">
        <p14:creationId xmlns:p14="http://schemas.microsoft.com/office/powerpoint/2010/main" xmlns="" val="2080055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408566" y="457205"/>
            <a:ext cx="11097634" cy="2071991"/>
          </a:xfrm>
        </p:spPr>
        <p:txBody>
          <a:bodyPr/>
          <a:lstStyle/>
          <a:p>
            <a:pPr algn="ctr"/>
            <a:r>
              <a:rPr lang="fi-FI" dirty="0"/>
              <a:t>Laaja-alainen osaaminen</a:t>
            </a:r>
          </a:p>
        </p:txBody>
      </p:sp>
      <p:sp>
        <p:nvSpPr>
          <p:cNvPr id="3" name="Tekstin paikkamerkki 2"/>
          <p:cNvSpPr>
            <a:spLocks noGrp="1"/>
          </p:cNvSpPr>
          <p:nvPr>
            <p:ph type="body" sz="quarter" idx="13"/>
          </p:nvPr>
        </p:nvSpPr>
        <p:spPr>
          <a:xfrm>
            <a:off x="447475" y="4057650"/>
            <a:ext cx="11192075" cy="1619249"/>
          </a:xfrm>
        </p:spPr>
        <p:txBody>
          <a:bodyPr/>
          <a:lstStyle/>
          <a:p>
            <a:pPr algn="just"/>
            <a:r>
              <a:rPr lang="fi-FI" sz="2300" b="0" dirty="0"/>
              <a:t>Varhaiskasvatuksessa luodaan pohjaa lasten laaja-alaiselle osaamiselle. Laaja-alainen osaaminen muodostuu tietojen, taitojen, arvojen, asenteiden ja tahdon kokonaisuudesta. Osaaminen tarkoittaa myös kykyä käyttää tietoja ja taitoja sekä toimia tilanteen edellyttämällä tavalla. </a:t>
            </a:r>
            <a:endParaRPr lang="fi-FI" sz="2300" dirty="0"/>
          </a:p>
        </p:txBody>
      </p:sp>
    </p:spTree>
    <p:extLst>
      <p:ext uri="{BB962C8B-B14F-4D97-AF65-F5344CB8AC3E}">
        <p14:creationId xmlns:p14="http://schemas.microsoft.com/office/powerpoint/2010/main" xmlns="" val="2137775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 Ajattelu ja oppiminen</a:t>
            </a:r>
            <a:br>
              <a:rPr lang="fi-FI" dirty="0"/>
            </a:br>
            <a:r>
              <a:rPr lang="fi-FI" dirty="0"/>
              <a:t/>
            </a:r>
            <a:br>
              <a:rPr lang="fi-FI" dirty="0"/>
            </a:br>
            <a:endParaRPr lang="fi-FI" dirty="0"/>
          </a:p>
        </p:txBody>
      </p:sp>
      <p:sp>
        <p:nvSpPr>
          <p:cNvPr id="3" name="Sisällön paikkamerkki 2"/>
          <p:cNvSpPr>
            <a:spLocks noGrp="1"/>
          </p:cNvSpPr>
          <p:nvPr>
            <p:ph idx="1"/>
          </p:nvPr>
        </p:nvSpPr>
        <p:spPr/>
        <p:txBody>
          <a:bodyPr/>
          <a:lstStyle/>
          <a:p>
            <a:pPr marL="0" indent="0" algn="just">
              <a:buNone/>
            </a:pPr>
            <a:endParaRPr lang="fi-FI" sz="1200" dirty="0" smtClean="0"/>
          </a:p>
          <a:p>
            <a:pPr marL="0" indent="0" algn="just">
              <a:buNone/>
            </a:pPr>
            <a:r>
              <a:rPr lang="fi-FI" sz="1200" dirty="0" smtClean="0"/>
              <a:t>”</a:t>
            </a:r>
            <a:r>
              <a:rPr lang="fi-FI" sz="1200" dirty="0"/>
              <a:t>Ajattelun ja oppimisen taidot kehittyvät vuorovaikutuksessa muiden ihmisten ja ympäristön kanssa ja muodostavat perustan muun osaamisen kehittymiselle ja elinikäiselle oppimiselle. Tiedon hankinta, jäsentäminen ja uuden luominen edellyttävät luovaa ja kriittistä ajattelua, jonka perustaa luodaan varhaiskasvatuksessa. Varhaiskasvatuksen tehtävä on tukea lasten ajattelun ja oppimisen taitoja.” </a:t>
            </a:r>
          </a:p>
          <a:p>
            <a:pPr marL="0" indent="0" algn="just">
              <a:buNone/>
            </a:pPr>
            <a:endParaRPr lang="fi-FI" sz="1200" dirty="0"/>
          </a:p>
          <a:p>
            <a:pPr marL="0" indent="0" algn="just">
              <a:buNone/>
            </a:pPr>
            <a:r>
              <a:rPr lang="fi-FI" sz="1200" b="1" dirty="0">
                <a:solidFill>
                  <a:schemeClr val="accent1"/>
                </a:solidFill>
              </a:rPr>
              <a:t>Näin meidän </a:t>
            </a:r>
            <a:r>
              <a:rPr lang="fi-FI" sz="1200" b="1" dirty="0" smtClean="0">
                <a:solidFill>
                  <a:schemeClr val="accent1"/>
                </a:solidFill>
              </a:rPr>
              <a:t>yksikössä:</a:t>
            </a:r>
            <a:endParaRPr lang="fi-FI" sz="1200" dirty="0" smtClean="0"/>
          </a:p>
          <a:p>
            <a:pPr marL="0" indent="0" algn="just">
              <a:buNone/>
            </a:pPr>
            <a:endParaRPr lang="fi-FI" sz="1200" dirty="0"/>
          </a:p>
          <a:p>
            <a:pPr algn="just">
              <a:buNone/>
            </a:pPr>
            <a:r>
              <a:rPr lang="fi-FI" sz="1200" dirty="0" smtClean="0"/>
              <a:t>Lasten kanssa tutkitaan, ihmetellään, kokeillaan ideoita ja oivalletaan asioita tutkimalla lapsia kiinnostavia asioita ja ilmiöitä. Kannustamme lapsia itse miettimään </a:t>
            </a:r>
            <a:r>
              <a:rPr lang="fi-FI" sz="1200" dirty="0" smtClean="0"/>
              <a:t>ja luomaan </a:t>
            </a:r>
            <a:r>
              <a:rPr lang="fi-FI" sz="1200" dirty="0" smtClean="0"/>
              <a:t>ratkaisuja erilaisiin arjen tilanteisiin. Usein esille nousevia kysymyksiä pohditaan ryhmän kesken. Lapsia rohkaistaan myös kysymään ja kyseenalaistamaan. Lapsia kannustetaan sinnikkyyteen ja olemaan lannistumatta epäonnistumisista. Aikuinen pyrkii auttamaan lasta vain sen verran, että lapsi saa tehtävän tai toiminnan suoritettua onnistuneesti. Epäonnistumisia salliva ja yrittämiseen kannustava ilmapiiri on erityisen tärkeä päiväkodissamme, jossa lapset ovat jatkuvasti tekemisessä vieraan kielen kanssa. Lapsia kannustetaan kokeilemaan sanojen ja lauseiden muodostamista, ja tärkeämpää kuin kielioppi on viestin saaminen perille. Päiväkodissamme lapset oppivat kääntämään sanoja kielestä toiseen ja vaihtamaan automaattisesti käyttämäänsä kieltä suomesta englantiin tai englannista suomeen riippuen siitä, kenen kanssa puhuu. Kaksikielisyys haastaa lapsia kokeilemaan, tuottamaan uutta, muistamaan ja soveltamaan.</a:t>
            </a:r>
          </a:p>
          <a:p>
            <a:pPr algn="just">
              <a:buNone/>
            </a:pPr>
            <a:endParaRPr lang="fi-FI" sz="1200" dirty="0" smtClean="0"/>
          </a:p>
          <a:p>
            <a:pPr algn="just">
              <a:buNone/>
            </a:pPr>
            <a:r>
              <a:rPr lang="fi-FI" sz="1200" dirty="0" smtClean="0"/>
              <a:t>Toiminnan pedagoginen dokumentointi ja yhteinen pohdinta auttavat lapsia havaitsemaan ja tunnistamaan vahvuuksiaan. Otamme paljon valokuvia lapsista ja katselemme niitä yhdessä tietokoneelta tai lasten omista Kasvun kansioista, jonne niitä tulostetaan. Autamme myös lapsia huomaamaan ja kiinnittämään huomiota omiin vahvuuksiinsa erilaisissa arjen tilanteissa. Tämä vahvistaa lapsen uskoa omiin kykyihinsä. </a:t>
            </a:r>
          </a:p>
          <a:p>
            <a:pPr algn="just">
              <a:buNone/>
            </a:pPr>
            <a:endParaRPr lang="fi-FI" sz="1200" dirty="0" smtClean="0"/>
          </a:p>
          <a:p>
            <a:pPr algn="just">
              <a:buNone/>
            </a:pPr>
            <a:r>
              <a:rPr lang="fi-FI" sz="1200" dirty="0" smtClean="0"/>
              <a:t>Lasten kanssa iloitaan onnistumisista ja harjoitellaan kannustamaan toisia. Lasten itse tekemiä esityksiä mennään suurella joukolla katsomaan saliin. Esitysten valmisteluja kunnioitetaan ja opettaja osallistuu niihin lasten tarpeiden mukaan. Päiväkodin syntymäpäiväpiirissä opettaja lukee kaikille lapsille sankarin vanhempien kirjoittaman tekstin, jossa he kuvaavat lapsen taitoja ja vahvuuksia ja sitä, mitä lapsi on viimeisimmän vuoden aikana oppinut. Näin lapset oppivat toistensa taitoja ja päivänsankari saa kokemuksen siitä, että häntä kehutaan kaikkien edessä. Erilaisia saavutuksia juhlistetaan päiväkodissamme yhdessä: esimerkiksi uimakoulun suorittanut ryhmä saa kaikkien ryhmien kannustaessa uimakoulutodistukset muiden edessä.</a:t>
            </a:r>
          </a:p>
          <a:p>
            <a:pPr algn="just">
              <a:buNone/>
            </a:pPr>
            <a:endParaRPr lang="fi-FI" sz="1200" dirty="0"/>
          </a:p>
        </p:txBody>
      </p:sp>
      <p:sp>
        <p:nvSpPr>
          <p:cNvPr id="4" name="Alatunnisteen paikkamerkki 3"/>
          <p:cNvSpPr>
            <a:spLocks noGrp="1"/>
          </p:cNvSpPr>
          <p:nvPr>
            <p:ph type="ftr" sz="quarter" idx="11"/>
          </p:nvPr>
        </p:nvSpPr>
        <p:spPr/>
        <p:txBody>
          <a:bodyPr/>
          <a:lstStyle/>
          <a:p>
            <a:pPr>
              <a:defRPr/>
            </a:pPr>
            <a:r>
              <a:rPr lang="fi-FI"/>
              <a:t>Yksityinen varhaiskasvatus</a:t>
            </a:r>
          </a:p>
        </p:txBody>
      </p:sp>
      <p:sp>
        <p:nvSpPr>
          <p:cNvPr id="5" name="Dian numeron paikkamerkki 4"/>
          <p:cNvSpPr>
            <a:spLocks noGrp="1"/>
          </p:cNvSpPr>
          <p:nvPr>
            <p:ph type="sldNum" sz="quarter" idx="12"/>
          </p:nvPr>
        </p:nvSpPr>
        <p:spPr/>
        <p:txBody>
          <a:bodyPr/>
          <a:lstStyle/>
          <a:p>
            <a:pPr>
              <a:defRPr/>
            </a:pPr>
            <a:fld id="{2171C2FC-15FC-4994-A1D4-28D69FA846F1}" type="slidenum">
              <a:rPr lang="fi-FI" smtClean="0"/>
              <a:pPr>
                <a:defRPr/>
              </a:pPr>
              <a:t>11</a:t>
            </a:fld>
            <a:endParaRPr lang="fi-FI"/>
          </a:p>
        </p:txBody>
      </p:sp>
    </p:spTree>
    <p:extLst>
      <p:ext uri="{BB962C8B-B14F-4D97-AF65-F5344CB8AC3E}">
        <p14:creationId xmlns:p14="http://schemas.microsoft.com/office/powerpoint/2010/main" xmlns="" val="2956338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Kulttuurinen osaaminen, vuorovaikutus ja ilmaisu</a:t>
            </a:r>
            <a:br>
              <a:rPr lang="fi-FI" dirty="0"/>
            </a:br>
            <a:endParaRPr lang="fi-FI" dirty="0"/>
          </a:p>
        </p:txBody>
      </p:sp>
      <p:sp>
        <p:nvSpPr>
          <p:cNvPr id="3" name="Sisällön paikkamerkki 2"/>
          <p:cNvSpPr>
            <a:spLocks noGrp="1"/>
          </p:cNvSpPr>
          <p:nvPr>
            <p:ph idx="1"/>
          </p:nvPr>
        </p:nvSpPr>
        <p:spPr/>
        <p:txBody>
          <a:bodyPr/>
          <a:lstStyle/>
          <a:p>
            <a:pPr marL="0" indent="0" algn="just">
              <a:buNone/>
            </a:pPr>
            <a:endParaRPr lang="fi-FI" sz="1801" dirty="0"/>
          </a:p>
          <a:p>
            <a:pPr marL="0" indent="0" algn="just">
              <a:buNone/>
            </a:pPr>
            <a:endParaRPr lang="fi-FI" sz="1801" dirty="0"/>
          </a:p>
          <a:p>
            <a:pPr marL="0" indent="0" algn="just">
              <a:buNone/>
            </a:pPr>
            <a:r>
              <a:rPr lang="fi-FI" sz="1200" dirty="0"/>
              <a:t>”Lapset kasvavat kulttuurisesti, kielellisesti ja katsomuksellisesti moninaisessa maailmassa. Tämä korostaa sosiaalisten ja vuorovaikutustaitojen sekä kulttuurisen osaamisen merkitystä. Osaamiseen kuuluu taito kuunnella, tunnistaa ja ymmärtää eri näkemyksiä sekä kyky reflektoida omia arvoja ja asenteita. ”</a:t>
            </a:r>
          </a:p>
          <a:p>
            <a:pPr marL="0" indent="0" algn="just">
              <a:buNone/>
            </a:pPr>
            <a:endParaRPr lang="fi-FI" sz="1200" b="1" dirty="0">
              <a:solidFill>
                <a:schemeClr val="accent1"/>
              </a:solidFill>
            </a:endParaRPr>
          </a:p>
          <a:p>
            <a:pPr marL="0" indent="0" algn="just">
              <a:buNone/>
            </a:pPr>
            <a:r>
              <a:rPr lang="fi-FI" sz="1200" b="1" dirty="0">
                <a:solidFill>
                  <a:schemeClr val="accent1"/>
                </a:solidFill>
              </a:rPr>
              <a:t>Näin meidän </a:t>
            </a:r>
            <a:r>
              <a:rPr lang="fi-FI" sz="1200" b="1" dirty="0" smtClean="0">
                <a:solidFill>
                  <a:schemeClr val="accent1"/>
                </a:solidFill>
              </a:rPr>
              <a:t>yksikössä:</a:t>
            </a:r>
          </a:p>
          <a:p>
            <a:pPr marL="0" indent="0" algn="just">
              <a:buNone/>
            </a:pPr>
            <a:endParaRPr lang="fi-FI" sz="1200" b="1" dirty="0" smtClean="0">
              <a:solidFill>
                <a:schemeClr val="accent1"/>
              </a:solidFill>
            </a:endParaRPr>
          </a:p>
          <a:p>
            <a:pPr algn="just">
              <a:buNone/>
            </a:pPr>
            <a:r>
              <a:rPr lang="fi-FI" sz="1200" dirty="0" smtClean="0"/>
              <a:t>Päiväkodissamme </a:t>
            </a:r>
            <a:r>
              <a:rPr lang="fi-FI" sz="1200" dirty="0" smtClean="0">
                <a:solidFill>
                  <a:srgbClr val="FF0000"/>
                </a:solidFill>
              </a:rPr>
              <a:t>vuorovaikutustaitoja ja yhteistyötaitoja </a:t>
            </a:r>
            <a:r>
              <a:rPr lang="fi-FI" sz="1200" dirty="0" smtClean="0"/>
              <a:t>harjoitellaan päivittäin erilaisten leikkien ja yhteistyöhön perustuvan toiminnan kautta. Toiminnassa lapsia kannustetaan tekemään yhteistyötä, auttamaan toisiaan ja pyytämään toisiltaan apua. Lapsia kannustetaan tuomaan oma mielipiteensä esille ja heidän kanssaan opetellaan tunnistamaan ja kuuntelemaan eri näkemyksiä. Lapsia autetaan huomaamaan se, että kaikilla on erilaisia vahvuuksia. Lapsia autetaan ratkaisemaan ristiriitatilanteet rakentavasti. Aikuisen avulla lapset harjoittelevat sen pohtimista, miltä toisesta osapuolesta tuntuu ja miksi hän mahdollisesti käyttäytyy tietyllä tavalla. Lasten kanssa pohditaan, miten vastaavassa tilanteessa voisi ensi kerralla toimia, jotta pahalta mieleltä vältyttäisiin.</a:t>
            </a:r>
          </a:p>
          <a:p>
            <a:pPr>
              <a:buNone/>
            </a:pPr>
            <a:r>
              <a:rPr lang="fi-FI" sz="1200" dirty="0" smtClean="0"/>
              <a:t> </a:t>
            </a:r>
          </a:p>
          <a:p>
            <a:pPr algn="just">
              <a:buNone/>
            </a:pPr>
            <a:r>
              <a:rPr lang="fi-FI" sz="1200" dirty="0" smtClean="0"/>
              <a:t>Lasten </a:t>
            </a:r>
            <a:r>
              <a:rPr lang="fi-FI" sz="1200" dirty="0" smtClean="0">
                <a:solidFill>
                  <a:srgbClr val="FF0000"/>
                </a:solidFill>
              </a:rPr>
              <a:t>kulttuuri-identiteetin kehitystä </a:t>
            </a:r>
            <a:r>
              <a:rPr lang="fi-FI" sz="1200" dirty="0" smtClean="0"/>
              <a:t>tuetaan tutustumalla monipuolisesti suomalaiseen kulttuuriin (teemoina erityisesti luonto, ruoka, itsenäisyys, kieli, musiikki ja uskonto, juhlat). Lasten kanssa keskustellaan myös muista kulttuureista ja uskonnoista siten, kun ne tulevat luonnollisesti esille lasten arjessa esimerkiksi mieleen heräävinä kysymyksinä tai lasten tai vanhempien ulkomaanmatkojen yhteydessä. Eri kulttuureista peräisin olevat sadut, tarinat, leikit ja ruoat kiinnostavat lapsia ja niihin tutustutaan aina silloin tällöin. Myös englantilainen ja amerikkalainen kulttuuri ovat vahvasti läsnä arjessa mm. puhutun englanninkielen, laulujen ja juhlien kautta. Monikulttuurinen työntekijä- ja opiskelijaporukka tuovat kulttuurista rikkautta lasten arkeen.</a:t>
            </a:r>
          </a:p>
          <a:p>
            <a:pPr algn="just">
              <a:buNone/>
            </a:pPr>
            <a:endParaRPr lang="fi-FI" sz="1200" dirty="0" smtClean="0"/>
          </a:p>
          <a:p>
            <a:pPr algn="just">
              <a:buNone/>
            </a:pPr>
            <a:r>
              <a:rPr lang="fi-FI" sz="1200" dirty="0" smtClean="0"/>
              <a:t>Päiväkodissamme on tärkeää, että kaikkia kohdellaan kunnioittavasti ja arvostavasti. Kannustamme aktiivisesti lapsia kohteliaaseen kielenkäyttöön ja käytökseen. Harjoittelemme toisen kohtaamista, kättelyä, silmiin katsomista ja puheen kohdistamista sille, ketä puhutellaan. ’Kiitos’ ja ’ole hyvä’ sekä muut kohteliaat fraasit ovat tärkeä osa vuorovaikutustaitoja ja niitä harjoitellaan päivittäin. Kannustamme lapsia </a:t>
            </a:r>
            <a:r>
              <a:rPr lang="fi-FI" sz="1200" dirty="0" smtClean="0">
                <a:solidFill>
                  <a:srgbClr val="FF0000"/>
                </a:solidFill>
              </a:rPr>
              <a:t>ilmaisemaan</a:t>
            </a:r>
            <a:r>
              <a:rPr lang="fi-FI" sz="1200" dirty="0" smtClean="0"/>
              <a:t> erilaisia tunteita, niin iloa, surua kuin kiukkuakin. Tunteiden ilmaiseminen, tunnistaminen ja käsittely on meistä tärkeää ja annamme lapsille tilaa tuntea ja ilmaista kaikki tunteet. Varmistamme, että lohdutusta aikuiselta saa tarvittaessa ja autamme lapsia kiukun käsittelyssä ja epäonnistumisien sietämisessä.</a:t>
            </a:r>
          </a:p>
          <a:p>
            <a:pPr marL="0" indent="0">
              <a:buNone/>
            </a:pPr>
            <a:endParaRPr lang="fi-FI" sz="1200" dirty="0" smtClean="0"/>
          </a:p>
          <a:p>
            <a:pPr marL="0" indent="0">
              <a:buNone/>
            </a:pPr>
            <a:endParaRPr lang="fi-FI" sz="1200" b="1" dirty="0" smtClean="0">
              <a:solidFill>
                <a:schemeClr val="accent1"/>
              </a:solidFill>
            </a:endParaRPr>
          </a:p>
          <a:p>
            <a:pPr marL="0" indent="0">
              <a:buNone/>
            </a:pPr>
            <a:endParaRPr lang="fi-FI" sz="1200" dirty="0"/>
          </a:p>
        </p:txBody>
      </p:sp>
      <p:sp>
        <p:nvSpPr>
          <p:cNvPr id="4" name="Alatunnisteen paikkamerkki 3"/>
          <p:cNvSpPr>
            <a:spLocks noGrp="1"/>
          </p:cNvSpPr>
          <p:nvPr>
            <p:ph type="ftr" sz="quarter" idx="11"/>
          </p:nvPr>
        </p:nvSpPr>
        <p:spPr/>
        <p:txBody>
          <a:bodyPr/>
          <a:lstStyle/>
          <a:p>
            <a:pPr>
              <a:defRPr/>
            </a:pPr>
            <a:r>
              <a:rPr lang="fi-FI"/>
              <a:t>Yksityinen varhaiskasvatus</a:t>
            </a:r>
          </a:p>
        </p:txBody>
      </p:sp>
      <p:sp>
        <p:nvSpPr>
          <p:cNvPr id="5" name="Dian numeron paikkamerkki 4"/>
          <p:cNvSpPr>
            <a:spLocks noGrp="1"/>
          </p:cNvSpPr>
          <p:nvPr>
            <p:ph type="sldNum" sz="quarter" idx="12"/>
          </p:nvPr>
        </p:nvSpPr>
        <p:spPr/>
        <p:txBody>
          <a:bodyPr/>
          <a:lstStyle/>
          <a:p>
            <a:pPr>
              <a:defRPr/>
            </a:pPr>
            <a:fld id="{2171C2FC-15FC-4994-A1D4-28D69FA846F1}" type="slidenum">
              <a:rPr lang="fi-FI" smtClean="0"/>
              <a:pPr>
                <a:defRPr/>
              </a:pPr>
              <a:t>12</a:t>
            </a:fld>
            <a:endParaRPr lang="fi-FI"/>
          </a:p>
        </p:txBody>
      </p:sp>
    </p:spTree>
    <p:extLst>
      <p:ext uri="{BB962C8B-B14F-4D97-AF65-F5344CB8AC3E}">
        <p14:creationId xmlns:p14="http://schemas.microsoft.com/office/powerpoint/2010/main" xmlns="" val="4040175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Itsestä huolehtiminen ja arjen taidot</a:t>
            </a:r>
            <a:br>
              <a:rPr lang="fi-FI" dirty="0"/>
            </a:br>
            <a:endParaRPr lang="fi-FI" dirty="0"/>
          </a:p>
        </p:txBody>
      </p:sp>
      <p:sp>
        <p:nvSpPr>
          <p:cNvPr id="3" name="Sisällön paikkamerkki 2"/>
          <p:cNvSpPr>
            <a:spLocks noGrp="1"/>
          </p:cNvSpPr>
          <p:nvPr>
            <p:ph idx="1"/>
          </p:nvPr>
        </p:nvSpPr>
        <p:spPr/>
        <p:txBody>
          <a:bodyPr/>
          <a:lstStyle/>
          <a:p>
            <a:pPr marL="0" indent="0" algn="just">
              <a:buNone/>
            </a:pPr>
            <a:endParaRPr lang="fi-FI" sz="1200" dirty="0" smtClean="0"/>
          </a:p>
          <a:p>
            <a:pPr marL="0" indent="0" algn="just">
              <a:buNone/>
            </a:pPr>
            <a:r>
              <a:rPr lang="fi-FI" sz="1200" dirty="0" smtClean="0"/>
              <a:t>”</a:t>
            </a:r>
            <a:r>
              <a:rPr lang="fi-FI" sz="1200" dirty="0"/>
              <a:t>Itsestä huolehtimiseen, terveyteen ja turvallisuuteen liittyvät taidot ovat kaikille tärkeitä. Varhaiskasvatuksen tehtävä on vahvistaa lasten hyvinvointiin ja turvallisuuteen liittyviä taitoja sekä ohjata heitä tekemään kestävän elämäntavan mukaisia valintoja. Varhaiskasvatuksessa tuetaan lasten myönteistä suhtautumista tulevaisuuteen”</a:t>
            </a:r>
          </a:p>
          <a:p>
            <a:pPr marL="0" indent="0" algn="just">
              <a:buNone/>
            </a:pPr>
            <a:endParaRPr lang="fi-FI" sz="1200" b="1" dirty="0" smtClean="0">
              <a:solidFill>
                <a:schemeClr val="accent1"/>
              </a:solidFill>
            </a:endParaRPr>
          </a:p>
          <a:p>
            <a:pPr marL="0" indent="0" algn="just">
              <a:buNone/>
            </a:pPr>
            <a:endParaRPr lang="fi-FI" sz="1200" b="1" dirty="0">
              <a:solidFill>
                <a:schemeClr val="accent1"/>
              </a:solidFill>
            </a:endParaRPr>
          </a:p>
          <a:p>
            <a:pPr marL="0" indent="0" algn="just">
              <a:buNone/>
            </a:pPr>
            <a:r>
              <a:rPr lang="fi-FI" sz="1200" b="1" dirty="0">
                <a:solidFill>
                  <a:schemeClr val="accent1"/>
                </a:solidFill>
              </a:rPr>
              <a:t>Näin meidän </a:t>
            </a:r>
            <a:r>
              <a:rPr lang="fi-FI" sz="1200" b="1" dirty="0" smtClean="0">
                <a:solidFill>
                  <a:schemeClr val="accent1"/>
                </a:solidFill>
              </a:rPr>
              <a:t>yksikössä:</a:t>
            </a:r>
            <a:endParaRPr lang="fi-FI" sz="1200" b="1" dirty="0">
              <a:solidFill>
                <a:schemeClr val="accent1"/>
              </a:solidFill>
            </a:endParaRPr>
          </a:p>
          <a:p>
            <a:pPr marL="0" indent="0" algn="just">
              <a:buNone/>
            </a:pPr>
            <a:endParaRPr lang="fi-FI" sz="1200" dirty="0" smtClean="0"/>
          </a:p>
          <a:p>
            <a:pPr marL="0" indent="0" algn="just">
              <a:buNone/>
            </a:pPr>
            <a:r>
              <a:rPr lang="fi-FI" sz="1200" dirty="0" smtClean="0"/>
              <a:t>Lasten itsenäisyyden asteittaista lisääntymistä tuetaan. Lapsia autetaan ja heitä kannustetaan pyytämään apua sitä tarvittaessa. Lasten kanssa harjoitellaan tärkeitä arjen taitoja, kuten pukeutumista, riisuutumista, ruokailua ja omasta hygieniasta huolehtimista. Päiväkodissamme ruokahetkillä aikuinen tarjoilee ruoan, koska ruoan pyytäminen ja tilanteeseen liittyvät rutiinit ja ruokasanasto on oivallinen tapa käyttää englantia. Ruokaa pyytäessään lapset harjoittelevat tunnistamaan ja miettimään, haluavatko paljon vai vähän ruokaa. Tarjoamme lapsille terveellistä ruokaa ja rohkaisemme heitä maistamaan uusia makuja. Erityisesti syksyisen sadonkorjuujuhlan yhteydessä keskustelemme uusien makujen maistamisen tärkeydestä ja kokeilemme pieniä suupaloja erilaisista kauden kasviksista ja muista kotimaisista herkuista.</a:t>
            </a:r>
          </a:p>
          <a:p>
            <a:pPr marL="0" indent="0" algn="just">
              <a:buNone/>
            </a:pPr>
            <a:endParaRPr lang="fi-FI" sz="1200" dirty="0" smtClean="0"/>
          </a:p>
          <a:p>
            <a:pPr marL="0" indent="0" algn="just">
              <a:buNone/>
            </a:pPr>
            <a:r>
              <a:rPr lang="fi-FI" sz="1200" dirty="0" smtClean="0"/>
              <a:t>Omista tavaroista huolehtimista harjoitellaan pukeutumisen yhteydessä. Jokaisella lapsella on oma naulakkopaikka eteisessä sekä oma lokero taidehuoneessa. Lapset harjoittelevat omien taidetöiden ja muiden henkilökohtaisten tavaroiden säilömistä joko eteisen tai taidehuoneen lokeroon. Kerran viikossa päiväkotiin saa tuoda oman lelun ja kirjan, ja niistä huolehtiminen on hyvä viikoittainen harjoitus lapsille. </a:t>
            </a:r>
          </a:p>
          <a:p>
            <a:pPr marL="0" indent="0">
              <a:buNone/>
            </a:pPr>
            <a:endParaRPr lang="fi-FI" sz="1200" dirty="0" smtClean="0"/>
          </a:p>
          <a:p>
            <a:pPr marL="0" indent="0">
              <a:buNone/>
            </a:pPr>
            <a:endParaRPr lang="fi-FI" sz="1200" dirty="0"/>
          </a:p>
        </p:txBody>
      </p:sp>
      <p:sp>
        <p:nvSpPr>
          <p:cNvPr id="4" name="Alatunnisteen paikkamerkki 3"/>
          <p:cNvSpPr>
            <a:spLocks noGrp="1"/>
          </p:cNvSpPr>
          <p:nvPr>
            <p:ph type="ftr" sz="quarter" idx="11"/>
          </p:nvPr>
        </p:nvSpPr>
        <p:spPr/>
        <p:txBody>
          <a:bodyPr/>
          <a:lstStyle/>
          <a:p>
            <a:pPr>
              <a:defRPr/>
            </a:pPr>
            <a:r>
              <a:rPr lang="fi-FI" dirty="0"/>
              <a:t>Yksityinen varhaiskasvatus</a:t>
            </a:r>
          </a:p>
        </p:txBody>
      </p:sp>
      <p:sp>
        <p:nvSpPr>
          <p:cNvPr id="5" name="Dian numeron paikkamerkki 4"/>
          <p:cNvSpPr>
            <a:spLocks noGrp="1"/>
          </p:cNvSpPr>
          <p:nvPr>
            <p:ph type="sldNum" sz="quarter" idx="12"/>
          </p:nvPr>
        </p:nvSpPr>
        <p:spPr/>
        <p:txBody>
          <a:bodyPr/>
          <a:lstStyle/>
          <a:p>
            <a:pPr>
              <a:defRPr/>
            </a:pPr>
            <a:fld id="{2171C2FC-15FC-4994-A1D4-28D69FA846F1}" type="slidenum">
              <a:rPr lang="fi-FI" smtClean="0"/>
              <a:pPr>
                <a:defRPr/>
              </a:pPr>
              <a:t>13</a:t>
            </a:fld>
            <a:endParaRPr lang="fi-FI"/>
          </a:p>
        </p:txBody>
      </p:sp>
    </p:spTree>
    <p:extLst>
      <p:ext uri="{BB962C8B-B14F-4D97-AF65-F5344CB8AC3E}">
        <p14:creationId xmlns:p14="http://schemas.microsoft.com/office/powerpoint/2010/main" xmlns="" val="647571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Monilukutaito ja tieto- ja viestintäteknologinen osaaminen</a:t>
            </a:r>
            <a:br>
              <a:rPr lang="fi-FI" dirty="0"/>
            </a:br>
            <a:endParaRPr lang="fi-FI" dirty="0"/>
          </a:p>
        </p:txBody>
      </p:sp>
      <p:sp>
        <p:nvSpPr>
          <p:cNvPr id="3" name="Sisällön paikkamerkki 2"/>
          <p:cNvSpPr>
            <a:spLocks noGrp="1"/>
          </p:cNvSpPr>
          <p:nvPr>
            <p:ph idx="1"/>
          </p:nvPr>
        </p:nvSpPr>
        <p:spPr>
          <a:xfrm>
            <a:off x="352425" y="1196975"/>
            <a:ext cx="11339515" cy="4979988"/>
          </a:xfrm>
        </p:spPr>
        <p:txBody>
          <a:bodyPr/>
          <a:lstStyle/>
          <a:p>
            <a:pPr marL="0" indent="0">
              <a:buNone/>
            </a:pPr>
            <a:r>
              <a:rPr lang="fi-FI" sz="1801" dirty="0"/>
              <a:t>” </a:t>
            </a:r>
          </a:p>
          <a:p>
            <a:pPr marL="0" indent="0">
              <a:buNone/>
            </a:pPr>
            <a:endParaRPr lang="fi-FI" sz="1801" dirty="0"/>
          </a:p>
          <a:p>
            <a:pPr marL="0" indent="0" algn="just">
              <a:buNone/>
            </a:pPr>
            <a:r>
              <a:rPr lang="fi-FI" sz="1200" dirty="0" smtClean="0"/>
              <a:t>”</a:t>
            </a:r>
            <a:r>
              <a:rPr lang="fi-FI" sz="1200" dirty="0" smtClean="0"/>
              <a:t>Monilukutaitoa </a:t>
            </a:r>
            <a:r>
              <a:rPr lang="fi-FI" sz="1200" dirty="0"/>
              <a:t>sekä tieto- ja viestintäteknologista osaamista tarvitaan lasten ja perheiden arjessa, ihmisten välisessä vuorovaikutuksessa sekä yhteiskunnallisessa osallistumisessa. Monilukutaito sekä tieto- ja viestintäteknologinen osaaminen edistävät lasten kasvatuksellista ja koulutuksellista tasa-arvoa. Varhaiskasvatuksen tehtävänä on tukea näiden taitojen </a:t>
            </a:r>
            <a:r>
              <a:rPr lang="fi-FI" sz="1200" dirty="0" smtClean="0"/>
              <a:t>kehittymistä. Monilukutaito on kykyä tulkita ja tuottaa erilaisia viestejä (kirjoitettuja, puhuttuja, audiovisuaalisia ja digitaalisia). Monilukutaitoon sisältyy erilaisia lukutaitoja kuten kuvanlukutaito, numeerinen lukutaito, medialukutaito ja peruslukutaito. ”</a:t>
            </a:r>
            <a:endParaRPr lang="fi-FI" sz="1200" dirty="0"/>
          </a:p>
          <a:p>
            <a:pPr marL="0" indent="0">
              <a:buNone/>
            </a:pPr>
            <a:endParaRPr lang="fi-FI" sz="1200" dirty="0"/>
          </a:p>
          <a:p>
            <a:pPr marL="0" indent="0">
              <a:buNone/>
            </a:pPr>
            <a:r>
              <a:rPr lang="fi-FI" sz="1200" b="1" dirty="0" smtClean="0">
                <a:solidFill>
                  <a:schemeClr val="accent1"/>
                </a:solidFill>
              </a:rPr>
              <a:t> Näin </a:t>
            </a:r>
            <a:r>
              <a:rPr lang="fi-FI" sz="1200" b="1" dirty="0">
                <a:solidFill>
                  <a:schemeClr val="accent1"/>
                </a:solidFill>
              </a:rPr>
              <a:t>meidän yksikössä/ryhmässä </a:t>
            </a:r>
            <a:r>
              <a:rPr lang="fi-FI" sz="1200" b="1" dirty="0" smtClean="0">
                <a:solidFill>
                  <a:schemeClr val="accent1"/>
                </a:solidFill>
              </a:rPr>
              <a:t>:</a:t>
            </a:r>
          </a:p>
          <a:p>
            <a:pPr algn="just">
              <a:buNone/>
            </a:pPr>
            <a:endParaRPr lang="fi-FI" sz="1200" dirty="0" smtClean="0"/>
          </a:p>
          <a:p>
            <a:pPr algn="just">
              <a:buNone/>
            </a:pPr>
            <a:r>
              <a:rPr lang="fi-FI" sz="1200" dirty="0" smtClean="0">
                <a:solidFill>
                  <a:srgbClr val="FF0000"/>
                </a:solidFill>
              </a:rPr>
              <a:t>	Monilukutaito</a:t>
            </a:r>
            <a:r>
              <a:rPr lang="fi-FI" sz="1200" dirty="0" smtClean="0"/>
              <a:t> </a:t>
            </a:r>
            <a:r>
              <a:rPr lang="fi-FI" sz="1200" dirty="0" smtClean="0"/>
              <a:t>liittyy kiinteästi ajattelun ja oppimisen taitoihin. Päiväkodissamme lasten kanssa nimetään asioita ja esineitä sekö opetellaan erilaisia käsitteitä </a:t>
            </a:r>
            <a:r>
              <a:rPr lang="fi-FI" sz="1200" dirty="0" smtClean="0"/>
              <a:t>niin suomeksi </a:t>
            </a:r>
            <a:r>
              <a:rPr lang="fi-FI" sz="1200" dirty="0" smtClean="0"/>
              <a:t>kuin englanniksikin. Lapsia ohjataan sekä kuluttamaan ja tulkitsemaan että itse tuottamaan ja muokkaamaan erilaisia viestejä. Lapsille tarjotaan erilaisia kulttuuripalveluja, kuten elokuvia, teatteria ja musiikkia, ja heitä kannustetaan tutkimaan erilaisia viestejä, kuvia, kylttejä ja tekstejä. Lasten kanssa tuotetaan ja tallennetaan erilaista ääntä, tekstiä, kuvaa tai videota säännöllisesti.</a:t>
            </a:r>
          </a:p>
          <a:p>
            <a:pPr algn="just">
              <a:buNone/>
            </a:pPr>
            <a:endParaRPr lang="fi-FI" sz="1200" dirty="0" smtClean="0"/>
          </a:p>
          <a:p>
            <a:pPr algn="just">
              <a:buNone/>
            </a:pPr>
            <a:r>
              <a:rPr lang="fi-FI" sz="1200" dirty="0" smtClean="0"/>
              <a:t>	Lasten </a:t>
            </a:r>
            <a:r>
              <a:rPr lang="fi-FI" sz="1200" dirty="0" smtClean="0"/>
              <a:t>kanssa tutustutaan erilaisiin </a:t>
            </a:r>
            <a:r>
              <a:rPr lang="fi-FI" sz="1200" dirty="0" smtClean="0">
                <a:solidFill>
                  <a:srgbClr val="FF0000"/>
                </a:solidFill>
              </a:rPr>
              <a:t>tieto- ja viestintäteknologisiin laitteisiin</a:t>
            </a:r>
            <a:r>
              <a:rPr lang="fi-FI" sz="1200" dirty="0" smtClean="0"/>
              <a:t>, peleihin ja palveluihin. Päiväkotimme yhteisiä </a:t>
            </a:r>
            <a:r>
              <a:rPr lang="fi-FI" sz="1200" dirty="0" err="1" smtClean="0"/>
              <a:t>digivälineitä</a:t>
            </a:r>
            <a:r>
              <a:rPr lang="fi-FI" sz="1200" dirty="0" smtClean="0"/>
              <a:t>, kuten tablettia, tietokonetta </a:t>
            </a:r>
            <a:r>
              <a:rPr lang="fi-FI" sz="1200" dirty="0" smtClean="0"/>
              <a:t>ja kännykkää</a:t>
            </a:r>
            <a:r>
              <a:rPr lang="fi-FI" sz="1200" dirty="0" smtClean="0"/>
              <a:t>, käytetään erilaisissa tilanteissa osana opetusta ja vapaata leikkiä. Erityisesti päiväkodin isommat  lapset harjoittelevat kuvankäsittelyä, videoimista, kuvien ottamista, leikkikirjoittamista jne. Kaikkien lasten kanssa kokeillaan digitaalista dokumentointia ja yhdessä otettuja kuvia, videoita ja äänitteitä tutkitaan jälkikäteen. Välillä lasten ideoimaa ja tuottamaa </a:t>
            </a:r>
            <a:r>
              <a:rPr lang="fi-FI" sz="1200" dirty="0" err="1" smtClean="0"/>
              <a:t>digisisältöä</a:t>
            </a:r>
            <a:r>
              <a:rPr lang="fi-FI" sz="1200" dirty="0" smtClean="0"/>
              <a:t> jaetaan vanhemmille tai sosiaalisessa mediassa. Suosittujen kauppa- ja ravintolaleikkien yhteydessä esimerkiksi laskin, kassakone ja puhelin ovat ahkerassa käytössä.  Lasten kanssa harjoitellaan tiedonhakua ja pohditaan tiedon luotettavuuteen liittyviä tekijöitä.  Myös pelien ja elokuvien ikärajoitukset tulevat usein lasten kanssa puheeksi viikoittaisen elokuvahetkemme yhteydessä. Päiväkodissamme aikuinen toimii mallina, mutta myös opettelee yhdessä lasten kanssa erilaisten tieto- ja viestintäteknologisten laitteiden käyttöä. </a:t>
            </a:r>
          </a:p>
          <a:p>
            <a:pPr marL="0" indent="0" algn="just">
              <a:buNone/>
            </a:pPr>
            <a:endParaRPr lang="fi-FI" sz="1200" dirty="0">
              <a:solidFill>
                <a:schemeClr val="accent1"/>
              </a:solidFill>
            </a:endParaRPr>
          </a:p>
          <a:p>
            <a:pPr marL="0" indent="0">
              <a:buNone/>
            </a:pPr>
            <a:endParaRPr lang="fi-FI" sz="1801" dirty="0"/>
          </a:p>
        </p:txBody>
      </p:sp>
      <p:sp>
        <p:nvSpPr>
          <p:cNvPr id="4" name="Alatunnisteen paikkamerkki 3"/>
          <p:cNvSpPr>
            <a:spLocks noGrp="1"/>
          </p:cNvSpPr>
          <p:nvPr>
            <p:ph type="ftr" sz="quarter" idx="11"/>
          </p:nvPr>
        </p:nvSpPr>
        <p:spPr/>
        <p:txBody>
          <a:bodyPr/>
          <a:lstStyle/>
          <a:p>
            <a:pPr>
              <a:defRPr/>
            </a:pPr>
            <a:r>
              <a:rPr lang="fi-FI" dirty="0"/>
              <a:t>Yksityinen varhaiskasvatus</a:t>
            </a:r>
          </a:p>
        </p:txBody>
      </p:sp>
      <p:sp>
        <p:nvSpPr>
          <p:cNvPr id="5" name="Dian numeron paikkamerkki 4"/>
          <p:cNvSpPr>
            <a:spLocks noGrp="1"/>
          </p:cNvSpPr>
          <p:nvPr>
            <p:ph type="sldNum" sz="quarter" idx="12"/>
          </p:nvPr>
        </p:nvSpPr>
        <p:spPr/>
        <p:txBody>
          <a:bodyPr/>
          <a:lstStyle/>
          <a:p>
            <a:pPr>
              <a:defRPr/>
            </a:pPr>
            <a:fld id="{2171C2FC-15FC-4994-A1D4-28D69FA846F1}" type="slidenum">
              <a:rPr lang="fi-FI" smtClean="0"/>
              <a:pPr>
                <a:defRPr/>
              </a:pPr>
              <a:t>14</a:t>
            </a:fld>
            <a:endParaRPr lang="fi-FI"/>
          </a:p>
        </p:txBody>
      </p:sp>
    </p:spTree>
    <p:extLst>
      <p:ext uri="{BB962C8B-B14F-4D97-AF65-F5344CB8AC3E}">
        <p14:creationId xmlns:p14="http://schemas.microsoft.com/office/powerpoint/2010/main" xmlns="" val="3132557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Osallistuminen ja vaikuttaminen</a:t>
            </a:r>
            <a:br>
              <a:rPr lang="fi-FI" dirty="0"/>
            </a:br>
            <a:endParaRPr lang="fi-FI" dirty="0"/>
          </a:p>
        </p:txBody>
      </p:sp>
      <p:sp>
        <p:nvSpPr>
          <p:cNvPr id="3" name="Sisällön paikkamerkki 2"/>
          <p:cNvSpPr>
            <a:spLocks noGrp="1"/>
          </p:cNvSpPr>
          <p:nvPr>
            <p:ph idx="1"/>
          </p:nvPr>
        </p:nvSpPr>
        <p:spPr>
          <a:xfrm>
            <a:off x="476251" y="1362075"/>
            <a:ext cx="11234739" cy="4929188"/>
          </a:xfrm>
        </p:spPr>
        <p:txBody>
          <a:bodyPr/>
          <a:lstStyle/>
          <a:p>
            <a:pPr marL="0" indent="0" algn="just">
              <a:buNone/>
            </a:pPr>
            <a:r>
              <a:rPr lang="fi-FI" sz="1200" dirty="0"/>
              <a:t>”Aktiivinen ja vastuullinen osallistuminen ja vaikuttaminen luovat perustan demokraattiselle ja kestävälle tulevaisuudelle. Tämä edellyttää yksilöltä taitoa ja halua osallistua yhteisön toimintaan sekä luottamusta omiin vaikutusmahdollisuuksiinsa. Lasten oikeuksiin kuuluvat kuulluksi tuleminen ja osallisuus omaan elämään vaikuttavissa asioissa.”</a:t>
            </a:r>
          </a:p>
          <a:p>
            <a:pPr marL="0" indent="0" algn="just">
              <a:buNone/>
            </a:pPr>
            <a:endParaRPr lang="fi-FI" sz="1200" dirty="0"/>
          </a:p>
          <a:p>
            <a:pPr marL="0" indent="0" algn="just">
              <a:buNone/>
            </a:pPr>
            <a:r>
              <a:rPr lang="fi-FI" sz="1200" b="1" dirty="0">
                <a:solidFill>
                  <a:schemeClr val="accent1"/>
                </a:solidFill>
              </a:rPr>
              <a:t>Näin meidän </a:t>
            </a:r>
            <a:r>
              <a:rPr lang="fi-FI" sz="1200" b="1" dirty="0" smtClean="0">
                <a:solidFill>
                  <a:schemeClr val="accent1"/>
                </a:solidFill>
              </a:rPr>
              <a:t>yksikössä:</a:t>
            </a:r>
          </a:p>
          <a:p>
            <a:pPr marL="0" indent="0" algn="just">
              <a:buNone/>
            </a:pPr>
            <a:endParaRPr lang="fi-FI" sz="1200" dirty="0" smtClean="0"/>
          </a:p>
          <a:p>
            <a:pPr marL="0" indent="0" algn="just">
              <a:buNone/>
            </a:pPr>
            <a:r>
              <a:rPr lang="fi-FI" sz="1200" dirty="0" smtClean="0"/>
              <a:t>Päiväkodissamme lasten ideoita kuullaan paljon. He ovat tottuneet siihen, että heidän mielipiteillään ja ehdotuksillaan on väliä ja he pääsevät osallistumaan omaan elämään vaikuttavissa asioissa. Etenkin päiväkodin isommat lapset tuovatkin usein ehdotuksiaan esille arjessa. Moni asia päätetään yhdessä äänestämällä, jolloin lapset oppivat sen, että aina oma vaihtoehto ei kuitenkaan voita.</a:t>
            </a:r>
          </a:p>
          <a:p>
            <a:pPr marL="0" indent="0" algn="just">
              <a:buNone/>
            </a:pPr>
            <a:endParaRPr lang="fi-FI" sz="1200" dirty="0" smtClean="0"/>
          </a:p>
          <a:p>
            <a:pPr marL="0" indent="0" algn="just">
              <a:buNone/>
            </a:pPr>
            <a:r>
              <a:rPr lang="fi-FI" sz="1200" dirty="0" smtClean="0"/>
              <a:t>Päiväkodissamme lapset kohdataan arvostavasti ja kunnioittavasti. Lapsi saa opettajalta kahdenkeskistä huomiota ja hänen kanssaan ehditään rupatella ja pohtia mieltä askarruttavia asioita. Meille on tärkeää, että yksittäinen lapsi tulee kuulluksi ja hänen tarpeisiinsa vastataan. Kannustamme lapsia lähestymään päiväkodin aikuista oma-aloitteisesti apua tarvitessaan, mutta olemme myös herkkinä lapsen tarpeille, vaikka hän ei niitä aina suoraan ilmaisisikaan. </a:t>
            </a:r>
          </a:p>
          <a:p>
            <a:pPr marL="0" indent="0" algn="just">
              <a:buNone/>
            </a:pPr>
            <a:endParaRPr lang="fi-FI" sz="1200" dirty="0" smtClean="0"/>
          </a:p>
          <a:p>
            <a:pPr marL="0" indent="0" algn="just">
              <a:buNone/>
            </a:pPr>
            <a:r>
              <a:rPr lang="fi-FI" sz="1200" dirty="0" smtClean="0"/>
              <a:t>Opettajat huolehtivat, että jokaisella lapsella on mahdollisuus osallistua ja vaikuttaa. Päiväkodissamme englanninkielisellä opettajalla ja suomenkielisellä lapsella ei aina ole yhteistä kieltä. Jotta sekä opettaja ja varsinkin lapsi saa sanottua haluamansa ja tuotua tarpeensa esille, on englanninkielisen opettajan apuna suomea osaava toinen opettaja tai opiskelija, joka tarpeen tullen kääntää sanottua kielestä toiseen.</a:t>
            </a:r>
          </a:p>
          <a:p>
            <a:pPr marL="0" indent="0" algn="just">
              <a:buNone/>
            </a:pPr>
            <a:endParaRPr lang="fi-FI" sz="1200" dirty="0" smtClean="0"/>
          </a:p>
          <a:p>
            <a:pPr marL="0" indent="0" algn="just">
              <a:buNone/>
            </a:pPr>
            <a:r>
              <a:rPr lang="fi-FI" sz="1200" dirty="0" smtClean="0"/>
              <a:t>Järjestämme paljon juhlia ja tapahtumia päiväkodissamme ja meille on tärkeää, että lapset ovat alusta saakka mukana suunnittelemassa ja toteuttamassa niitä. </a:t>
            </a:r>
          </a:p>
        </p:txBody>
      </p:sp>
      <p:sp>
        <p:nvSpPr>
          <p:cNvPr id="4" name="Alatunnisteen paikkamerkki 3"/>
          <p:cNvSpPr>
            <a:spLocks noGrp="1"/>
          </p:cNvSpPr>
          <p:nvPr>
            <p:ph type="ftr" sz="quarter" idx="11"/>
          </p:nvPr>
        </p:nvSpPr>
        <p:spPr/>
        <p:txBody>
          <a:bodyPr/>
          <a:lstStyle/>
          <a:p>
            <a:pPr>
              <a:defRPr/>
            </a:pPr>
            <a:r>
              <a:rPr lang="fi-FI" dirty="0"/>
              <a:t>Yksityinen varhaiskasvatus</a:t>
            </a:r>
          </a:p>
        </p:txBody>
      </p:sp>
      <p:sp>
        <p:nvSpPr>
          <p:cNvPr id="5" name="Dian numeron paikkamerkki 4"/>
          <p:cNvSpPr>
            <a:spLocks noGrp="1"/>
          </p:cNvSpPr>
          <p:nvPr>
            <p:ph type="sldNum" sz="quarter" idx="12"/>
          </p:nvPr>
        </p:nvSpPr>
        <p:spPr/>
        <p:txBody>
          <a:bodyPr/>
          <a:lstStyle/>
          <a:p>
            <a:pPr>
              <a:defRPr/>
            </a:pPr>
            <a:fld id="{2171C2FC-15FC-4994-A1D4-28D69FA846F1}" type="slidenum">
              <a:rPr lang="fi-FI" smtClean="0"/>
              <a:pPr>
                <a:defRPr/>
              </a:pPr>
              <a:t>15</a:t>
            </a:fld>
            <a:endParaRPr lang="fi-FI"/>
          </a:p>
        </p:txBody>
      </p:sp>
    </p:spTree>
    <p:extLst>
      <p:ext uri="{BB962C8B-B14F-4D97-AF65-F5344CB8AC3E}">
        <p14:creationId xmlns:p14="http://schemas.microsoft.com/office/powerpoint/2010/main" xmlns="" val="3115006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408566" y="457205"/>
            <a:ext cx="11078584" cy="2071991"/>
          </a:xfrm>
        </p:spPr>
        <p:txBody>
          <a:bodyPr/>
          <a:lstStyle/>
          <a:p>
            <a:pPr algn="ctr"/>
            <a:r>
              <a:rPr lang="fi-FI" dirty="0"/>
              <a:t>Oppimisympäristö</a:t>
            </a:r>
          </a:p>
        </p:txBody>
      </p:sp>
      <p:sp>
        <p:nvSpPr>
          <p:cNvPr id="3" name="Tekstin paikkamerkki 2"/>
          <p:cNvSpPr>
            <a:spLocks noGrp="1"/>
          </p:cNvSpPr>
          <p:nvPr>
            <p:ph type="body" sz="quarter" idx="13"/>
          </p:nvPr>
        </p:nvSpPr>
        <p:spPr>
          <a:xfrm>
            <a:off x="447475" y="4019549"/>
            <a:ext cx="11134925" cy="1457326"/>
          </a:xfrm>
        </p:spPr>
        <p:txBody>
          <a:bodyPr/>
          <a:lstStyle/>
          <a:p>
            <a:pPr algn="just"/>
            <a:r>
              <a:rPr lang="fi-FI" sz="2300" b="0" dirty="0"/>
              <a:t>Varhaiskasvatuksessa tavoitteena on varmistaa kehittävä, oppimista edistävä, terveellinen ja turvallinen oppimisympäristö. Oppimisympäristöillä tarkoitetaan tiloja, paikkoja, yhteisöjä, käytäntöjä, välineitä ja tarvikkeita, jotka tukevat lasten kehitystä, oppimista ja vuorovaikutusta.</a:t>
            </a:r>
          </a:p>
          <a:p>
            <a:endParaRPr lang="fi-FI" sz="1801" dirty="0"/>
          </a:p>
        </p:txBody>
      </p:sp>
    </p:spTree>
    <p:extLst>
      <p:ext uri="{BB962C8B-B14F-4D97-AF65-F5344CB8AC3E}">
        <p14:creationId xmlns:p14="http://schemas.microsoft.com/office/powerpoint/2010/main" xmlns="" val="3358781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1" y="407988"/>
            <a:ext cx="11234739" cy="658812"/>
          </a:xfrm>
        </p:spPr>
        <p:txBody>
          <a:bodyPr/>
          <a:lstStyle/>
          <a:p>
            <a:r>
              <a:rPr lang="fi-FI" dirty="0"/>
              <a:t>Oppimisympäristö</a:t>
            </a:r>
          </a:p>
        </p:txBody>
      </p:sp>
      <p:sp>
        <p:nvSpPr>
          <p:cNvPr id="3" name="Sisällön paikkamerkki 2"/>
          <p:cNvSpPr>
            <a:spLocks noGrp="1"/>
          </p:cNvSpPr>
          <p:nvPr>
            <p:ph idx="1"/>
          </p:nvPr>
        </p:nvSpPr>
        <p:spPr>
          <a:xfrm>
            <a:off x="0" y="1196975"/>
            <a:ext cx="11691941" cy="4979988"/>
          </a:xfrm>
        </p:spPr>
        <p:txBody>
          <a:bodyPr/>
          <a:lstStyle/>
          <a:p>
            <a:pPr marL="457195" lvl="1" indent="0" algn="just">
              <a:buNone/>
            </a:pPr>
            <a:r>
              <a:rPr lang="fi-FI" sz="1200" dirty="0" smtClean="0"/>
              <a:t>”Varhaiskasvatuksessa tavoitteena on varmistaa kehittävä, oppimista edistävä, terveellinen ja turvallinen oppimisympäristö. </a:t>
            </a:r>
            <a:r>
              <a:rPr lang="fi-FI" sz="1200" dirty="0" smtClean="0"/>
              <a:t>Oppimisympäristöjä </a:t>
            </a:r>
            <a:r>
              <a:rPr lang="fi-FI" sz="1200" dirty="0" smtClean="0"/>
              <a:t>suunnitellaan ja rakennetaan yhdessä lasten kanssa. Oppimisympäristöissä toteutetaan monenlaista pedagogista toimintaa ja ympäristöt muuntuvat tarpeen mukaan.”</a:t>
            </a:r>
          </a:p>
          <a:p>
            <a:pPr marL="457195" lvl="1" indent="0" algn="just">
              <a:buNone/>
            </a:pPr>
            <a:endParaRPr lang="fi-FI" sz="1200" b="1" dirty="0" smtClean="0">
              <a:solidFill>
                <a:schemeClr val="accent1"/>
              </a:solidFill>
            </a:endParaRPr>
          </a:p>
          <a:p>
            <a:pPr marL="457195" lvl="1" indent="0" algn="just">
              <a:buNone/>
            </a:pPr>
            <a:r>
              <a:rPr lang="fi-FI" sz="1200" b="1" dirty="0" smtClean="0">
                <a:solidFill>
                  <a:schemeClr val="accent1"/>
                </a:solidFill>
              </a:rPr>
              <a:t>Käytössämme olevat tilat ja paikat, välineet ja tarvikkeet</a:t>
            </a:r>
          </a:p>
          <a:p>
            <a:pPr marL="457195" lvl="1" indent="0" algn="just">
              <a:buNone/>
            </a:pPr>
            <a:endParaRPr lang="fi-FI" sz="1200" dirty="0" smtClean="0"/>
          </a:p>
          <a:p>
            <a:pPr marL="457195" lvl="1" indent="0" algn="just">
              <a:buNone/>
            </a:pPr>
            <a:r>
              <a:rPr lang="fi-FI" sz="1200" dirty="0" smtClean="0"/>
              <a:t>Päiväkotimme tilat koostuvat  parista isosta ja useammasta pienestä huoneesta. Lepohetki ja ruokailu tapahtuvat kahdessa ryhmässä eri huoneissa, vapaan leikin aikana lapset saavat vapaasti käyttää kaikkia päiväkodin tiloja. Ohjatun toiminnan aikana jokainen ryhmä toimii omassa tilassaan. Päiväkodin sisätilojen lisäksi hyödynnämme pihaa ja lähiympäristön tarjoamia mahdollisuuksia, kuten </a:t>
            </a:r>
            <a:r>
              <a:rPr lang="fi-FI" sz="1200" dirty="0" smtClean="0"/>
              <a:t>lähipuistoja,</a:t>
            </a:r>
            <a:r>
              <a:rPr lang="fi-FI" sz="1200" dirty="0" smtClean="0"/>
              <a:t> </a:t>
            </a:r>
            <a:r>
              <a:rPr lang="fi-FI" sz="1200" dirty="0" smtClean="0"/>
              <a:t>jalkapallo- </a:t>
            </a:r>
            <a:r>
              <a:rPr lang="fi-FI" sz="1200" dirty="0" smtClean="0"/>
              <a:t>ja </a:t>
            </a:r>
            <a:r>
              <a:rPr lang="fi-FI" sz="1200" dirty="0" smtClean="0"/>
              <a:t>luistelukenttää, </a:t>
            </a:r>
            <a:r>
              <a:rPr lang="fi-FI" sz="1200" dirty="0" smtClean="0"/>
              <a:t>Oulunkylän Nuorisotalon jumppasalia, Oulunkylän kirjastoa, metsiä, lähialueen uimahalleja, lähikauppaa jne. Huolehdimme siitä, että lasten käytössä on ehjiä, ikätasoisia ja omatoimisuuteen kannustavia välineitä ja tarvikkeita. Välineet ovat lasten ulottuvilla ja niitä saa käyttää vapaasti. Kartoitamme, korjaamme ja hankimme uusia välineitä tarpeen ja lasten toiveiden mukaan. Otamme vastaan lahjoituksia, joita tulee iloksemme useita vuodessa.</a:t>
            </a:r>
          </a:p>
          <a:p>
            <a:pPr marL="457195" lvl="1" indent="0" algn="just">
              <a:buNone/>
            </a:pPr>
            <a:endParaRPr lang="fi-FI" sz="1200" dirty="0"/>
          </a:p>
          <a:p>
            <a:pPr marL="457195" lvl="1" indent="0" algn="just">
              <a:buNone/>
            </a:pPr>
            <a:r>
              <a:rPr lang="fi-FI" sz="1200" b="1" dirty="0" smtClean="0">
                <a:solidFill>
                  <a:schemeClr val="accent1"/>
                </a:solidFill>
              </a:rPr>
              <a:t>Käytännöt ja yhteisöt oppimisympäristönä </a:t>
            </a:r>
          </a:p>
          <a:p>
            <a:pPr marL="457195" lvl="1" indent="0" algn="just">
              <a:buNone/>
            </a:pPr>
            <a:endParaRPr lang="fi-FI" sz="1200" b="1" dirty="0" smtClean="0">
              <a:solidFill>
                <a:schemeClr val="accent1"/>
              </a:solidFill>
            </a:endParaRPr>
          </a:p>
          <a:p>
            <a:pPr marL="457195" lvl="1" indent="0" algn="just">
              <a:buNone/>
            </a:pPr>
            <a:r>
              <a:rPr lang="fi-FI" sz="1200" dirty="0" smtClean="0"/>
              <a:t>Pienessä ja kotoisessa 30 lapsen päiväkodissamme on yhteisöllinen tunnelma. Kohtaamme jokaisen lapsen ja vanhemman </a:t>
            </a:r>
            <a:r>
              <a:rPr lang="fi-FI" sz="1200" dirty="0" smtClean="0"/>
              <a:t>haku- </a:t>
            </a:r>
            <a:r>
              <a:rPr lang="fi-FI" sz="1200" dirty="0" smtClean="0"/>
              <a:t>ja </a:t>
            </a:r>
            <a:r>
              <a:rPr lang="fi-FI" sz="1200" dirty="0" smtClean="0"/>
              <a:t>tuontitilanteissa ja käytämme aikaa </a:t>
            </a:r>
            <a:r>
              <a:rPr lang="fi-FI" sz="1200" dirty="0" smtClean="0"/>
              <a:t>kuulumisten vaihtamiseen </a:t>
            </a:r>
            <a:r>
              <a:rPr lang="fi-FI" sz="1200" dirty="0" smtClean="0"/>
              <a:t>ja </a:t>
            </a:r>
            <a:r>
              <a:rPr lang="fi-FI" sz="1200" dirty="0" smtClean="0"/>
              <a:t>lapsen päivästä kertomiseen. Järjestämme paljon erilaisia tapahtumia ja juhlia, jotka osaltaan ylläpitävät päiväkotimme me-henkeä. Vanhempien muodostama puurojuhla kokoaa lähes kaikki päiväkotimme perheet yhteen nauttimaan yhdessäolosta. Päiväkodissamme vanhemmat tuntevat lähes kaikki lapset nimeltä ja monet lapset vierailevat toistensa luona vapaa-ajalla. Sijaiset ovat päiväkodissamme lapsille tuttuja, usein harjoittelunsa meillä suorittaneita opiskelijoita. Sijaiset ja opiskelijat otetaan ilolla vastaan osaksi yhteisöämme ja he sujahtavat nopeasti arkeemme.</a:t>
            </a:r>
          </a:p>
          <a:p>
            <a:pPr marL="457195" lvl="1" indent="0" algn="just">
              <a:buNone/>
            </a:pPr>
            <a:endParaRPr lang="fi-FI" sz="1200" b="1" dirty="0">
              <a:solidFill>
                <a:schemeClr val="accent1"/>
              </a:solidFill>
            </a:endParaRPr>
          </a:p>
          <a:p>
            <a:pPr marL="457195" lvl="1" indent="0" algn="just">
              <a:buNone/>
            </a:pPr>
            <a:r>
              <a:rPr lang="fi-FI" sz="1200" b="1" dirty="0" smtClean="0">
                <a:solidFill>
                  <a:schemeClr val="accent1"/>
                </a:solidFill>
              </a:rPr>
              <a:t>Helsinki ja pääkaupunkiseutu oppimisympäristönä</a:t>
            </a:r>
          </a:p>
          <a:p>
            <a:pPr marL="457195" lvl="1" indent="0" algn="just">
              <a:buNone/>
            </a:pPr>
            <a:endParaRPr lang="fi-FI" sz="1200" dirty="0" smtClean="0"/>
          </a:p>
          <a:p>
            <a:pPr marL="457195" lvl="1" indent="0" algn="just">
              <a:buNone/>
            </a:pPr>
            <a:r>
              <a:rPr lang="fi-FI" sz="1200" dirty="0" smtClean="0"/>
              <a:t>Hyödynnämme säännöllisesti erilaisia kulttuuri- ja liikuntamahdollisuuksia niin lähialueella kuin kauempanakin pääkaupunkiseudulla. Päiväkodissamme suosittuja vierailukohteita ovat olleet tanssiteatteri Raatikko ja muut teatterit, </a:t>
            </a:r>
            <a:r>
              <a:rPr lang="fi-FI" sz="1200" dirty="0" smtClean="0"/>
              <a:t>museot, </a:t>
            </a:r>
            <a:r>
              <a:rPr lang="fi-FI" sz="1200" dirty="0" smtClean="0"/>
              <a:t>Talvisirkus </a:t>
            </a:r>
            <a:r>
              <a:rPr lang="fi-FI" sz="1200" dirty="0" err="1" smtClean="0"/>
              <a:t>Hurjaruuth</a:t>
            </a:r>
            <a:r>
              <a:rPr lang="fi-FI" sz="1200" dirty="0" smtClean="0"/>
              <a:t> ja muut sirkukset, merenranta, torit, elokuvateatterit, liikuntapuistot jne.</a:t>
            </a:r>
          </a:p>
          <a:p>
            <a:pPr marL="457195" lvl="1" indent="0">
              <a:buNone/>
            </a:pPr>
            <a:endParaRPr lang="fi-FI" sz="1200" dirty="0"/>
          </a:p>
          <a:p>
            <a:pPr marL="0" indent="0">
              <a:buNone/>
            </a:pPr>
            <a:endParaRPr lang="fi-FI" sz="1801" dirty="0"/>
          </a:p>
        </p:txBody>
      </p:sp>
      <p:sp>
        <p:nvSpPr>
          <p:cNvPr id="4" name="Alatunnisteen paikkamerkki 3"/>
          <p:cNvSpPr>
            <a:spLocks noGrp="1"/>
          </p:cNvSpPr>
          <p:nvPr>
            <p:ph type="ftr" sz="quarter" idx="11"/>
          </p:nvPr>
        </p:nvSpPr>
        <p:spPr/>
        <p:txBody>
          <a:bodyPr/>
          <a:lstStyle/>
          <a:p>
            <a:pPr>
              <a:defRPr/>
            </a:pPr>
            <a:r>
              <a:rPr lang="fi-FI"/>
              <a:t>Yksityinen varhaiskasvatus</a:t>
            </a:r>
          </a:p>
        </p:txBody>
      </p:sp>
      <p:sp>
        <p:nvSpPr>
          <p:cNvPr id="5" name="Dian numeron paikkamerkki 4"/>
          <p:cNvSpPr>
            <a:spLocks noGrp="1"/>
          </p:cNvSpPr>
          <p:nvPr>
            <p:ph type="sldNum" sz="quarter" idx="12"/>
          </p:nvPr>
        </p:nvSpPr>
        <p:spPr/>
        <p:txBody>
          <a:bodyPr/>
          <a:lstStyle/>
          <a:p>
            <a:pPr>
              <a:defRPr/>
            </a:pPr>
            <a:fld id="{2171C2FC-15FC-4994-A1D4-28D69FA846F1}" type="slidenum">
              <a:rPr lang="fi-FI" smtClean="0"/>
              <a:pPr>
                <a:defRPr/>
              </a:pPr>
              <a:t>17</a:t>
            </a:fld>
            <a:endParaRPr lang="fi-FI"/>
          </a:p>
        </p:txBody>
      </p:sp>
    </p:spTree>
    <p:extLst>
      <p:ext uri="{BB962C8B-B14F-4D97-AF65-F5344CB8AC3E}">
        <p14:creationId xmlns:p14="http://schemas.microsoft.com/office/powerpoint/2010/main" xmlns="" val="532144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408566" y="457205"/>
            <a:ext cx="11173834" cy="2071991"/>
          </a:xfrm>
        </p:spPr>
        <p:txBody>
          <a:bodyPr/>
          <a:lstStyle/>
          <a:p>
            <a:pPr algn="ctr"/>
            <a:r>
              <a:rPr lang="fi-FI" dirty="0"/>
              <a:t>Leikki </a:t>
            </a:r>
            <a:r>
              <a:rPr lang="fi-FI" dirty="0" smtClean="0"/>
              <a:t>ja </a:t>
            </a:r>
            <a:r>
              <a:rPr lang="fi-FI" dirty="0"/>
              <a:t>monipuoliset työtavat</a:t>
            </a:r>
            <a:br>
              <a:rPr lang="fi-FI" dirty="0"/>
            </a:br>
            <a:endParaRPr lang="fi-FI" dirty="0"/>
          </a:p>
        </p:txBody>
      </p:sp>
      <p:sp>
        <p:nvSpPr>
          <p:cNvPr id="3" name="Tekstin paikkamerkki 2"/>
          <p:cNvSpPr>
            <a:spLocks noGrp="1"/>
          </p:cNvSpPr>
          <p:nvPr>
            <p:ph type="body" sz="quarter" idx="13"/>
          </p:nvPr>
        </p:nvSpPr>
        <p:spPr>
          <a:xfrm>
            <a:off x="447475" y="3971925"/>
            <a:ext cx="11144450" cy="1619250"/>
          </a:xfrm>
        </p:spPr>
        <p:txBody>
          <a:bodyPr/>
          <a:lstStyle/>
          <a:p>
            <a:pPr algn="just"/>
            <a:r>
              <a:rPr lang="fi-FI" sz="2300" b="0" dirty="0"/>
              <a:t>Leikkiin kannustavassa toimintakulttuurissa tunnustetaan leikin merkitys lapsen hyvinvoinnille ja oppimiselle. Henkilöstö tunnistaa leikkiä rajoittavia tekijöitä ja kehittää leikkiä edistäviä toimintatapoja ja oppimisympäristöjä. Lapsilla ja henkilöstöllä on mahdollisuus kokea yhdessä tekemisen ja leikin iloa. </a:t>
            </a:r>
            <a:endParaRPr lang="fi-FI" sz="2300" dirty="0"/>
          </a:p>
        </p:txBody>
      </p:sp>
    </p:spTree>
    <p:extLst>
      <p:ext uri="{BB962C8B-B14F-4D97-AF65-F5344CB8AC3E}">
        <p14:creationId xmlns:p14="http://schemas.microsoft.com/office/powerpoint/2010/main" xmlns="" val="1831301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Leikki ja sen merkitys </a:t>
            </a:r>
          </a:p>
        </p:txBody>
      </p:sp>
      <p:sp>
        <p:nvSpPr>
          <p:cNvPr id="3" name="Sisällön paikkamerkki 2"/>
          <p:cNvSpPr>
            <a:spLocks noGrp="1"/>
          </p:cNvSpPr>
          <p:nvPr>
            <p:ph idx="1"/>
          </p:nvPr>
        </p:nvSpPr>
        <p:spPr/>
        <p:txBody>
          <a:bodyPr/>
          <a:lstStyle/>
          <a:p>
            <a:pPr>
              <a:buNone/>
            </a:pPr>
            <a:endParaRPr lang="fi-FI" sz="1200" b="1" dirty="0" smtClean="0">
              <a:solidFill>
                <a:schemeClr val="accent1"/>
              </a:solidFill>
            </a:endParaRPr>
          </a:p>
          <a:p>
            <a:pPr>
              <a:buNone/>
            </a:pPr>
            <a:r>
              <a:rPr lang="fi-FI" sz="1200" b="1" dirty="0" smtClean="0">
                <a:solidFill>
                  <a:schemeClr val="accent1"/>
                </a:solidFill>
              </a:rPr>
              <a:t>	Miten </a:t>
            </a:r>
            <a:r>
              <a:rPr lang="fi-FI" sz="1200" b="1" dirty="0">
                <a:solidFill>
                  <a:schemeClr val="accent1"/>
                </a:solidFill>
              </a:rPr>
              <a:t>leikki näkyy ryhmässä, tilat, leikit, mahdolliset </a:t>
            </a:r>
            <a:r>
              <a:rPr lang="fi-FI" sz="1200" b="1" dirty="0" smtClean="0">
                <a:solidFill>
                  <a:schemeClr val="accent1"/>
                </a:solidFill>
              </a:rPr>
              <a:t>sopimukset</a:t>
            </a:r>
          </a:p>
          <a:p>
            <a:pPr>
              <a:buNone/>
            </a:pPr>
            <a:endParaRPr lang="fi-FI" sz="1200" b="1" dirty="0" smtClean="0">
              <a:solidFill>
                <a:schemeClr val="accent1"/>
              </a:solidFill>
            </a:endParaRPr>
          </a:p>
          <a:p>
            <a:pPr algn="just">
              <a:buNone/>
            </a:pPr>
            <a:r>
              <a:rPr lang="fi-FI" sz="1200" dirty="0" smtClean="0"/>
              <a:t>	Päiväkodissamme l</a:t>
            </a:r>
            <a:r>
              <a:rPr lang="fi-FI" sz="1200" dirty="0" smtClean="0"/>
              <a:t>elut ovat lasten ulottuvilla ja vapaassa käytössä. Uusia </a:t>
            </a:r>
            <a:r>
              <a:rPr lang="fi-FI" sz="1200" dirty="0" smtClean="0"/>
              <a:t>leluja ja leikkikaluja hankitaan säännöllisesti lasten mielenkiinnon kohteiden </a:t>
            </a:r>
            <a:r>
              <a:rPr lang="fi-FI" sz="1200" dirty="0" smtClean="0"/>
              <a:t>mukaan, joskin pyrimme </a:t>
            </a:r>
            <a:r>
              <a:rPr lang="fi-FI" sz="1200" dirty="0" smtClean="0"/>
              <a:t>kierrättämään ja uusiokäyttämään mahdollisimman paljon leikkikaluksi kelpaavaa tavaraa</a:t>
            </a:r>
            <a:r>
              <a:rPr lang="fi-FI" sz="1200" dirty="0" smtClean="0"/>
              <a:t>. Päiväkotimme </a:t>
            </a:r>
            <a:r>
              <a:rPr lang="fi-FI" sz="1200" dirty="0" smtClean="0"/>
              <a:t>tilat </a:t>
            </a:r>
            <a:r>
              <a:rPr lang="fi-FI" sz="1200" dirty="0" smtClean="0"/>
              <a:t>eivät ole kovin suuret</a:t>
            </a:r>
            <a:r>
              <a:rPr lang="fi-FI" sz="1200" dirty="0" smtClean="0"/>
              <a:t>, </a:t>
            </a:r>
            <a:r>
              <a:rPr lang="fi-FI" sz="1200" dirty="0" smtClean="0"/>
              <a:t>mutta erilliset pienet huoneet mahdollistavat leikin omassa rauhassa ilman keskeytyksiä. Päiväkodin iso keskitila on rauhoitettu lähinnä </a:t>
            </a:r>
            <a:r>
              <a:rPr lang="fi-FI" sz="1200" dirty="0" smtClean="0"/>
              <a:t>pöytätyöskentelyyn.</a:t>
            </a:r>
          </a:p>
          <a:p>
            <a:pPr algn="just">
              <a:buNone/>
            </a:pPr>
            <a:endParaRPr lang="fi-FI" sz="1200" dirty="0" smtClean="0"/>
          </a:p>
          <a:p>
            <a:pPr algn="just">
              <a:buNone/>
            </a:pPr>
            <a:r>
              <a:rPr lang="fi-FI" sz="1200" dirty="0" smtClean="0"/>
              <a:t>	Lapset </a:t>
            </a:r>
            <a:r>
              <a:rPr lang="fi-FI" sz="1200" dirty="0" smtClean="0"/>
              <a:t>saavat itse vapaan leikin aikana valita leikkinsä, joskin kannustamme välillä heitä kokeilemaan uusia pelejä, leikkikaluja ja tiloja, jotta lapsen leikit eivät rajautuisi vain yhdenlaiseen </a:t>
            </a:r>
            <a:r>
              <a:rPr lang="fi-FI" sz="1200" dirty="0" smtClean="0"/>
              <a:t>toimintaan. Leikkitiloja </a:t>
            </a:r>
            <a:r>
              <a:rPr lang="fi-FI" sz="1200" dirty="0" smtClean="0"/>
              <a:t>muokataan ja leikkivälineistöä vaihdetaan säännöllisesti lasten kiinnostuksen </a:t>
            </a:r>
            <a:r>
              <a:rPr lang="fi-FI" sz="1200" dirty="0" smtClean="0"/>
              <a:t>mukaan.</a:t>
            </a:r>
            <a:endParaRPr lang="fi-FI" sz="1200" dirty="0" smtClean="0"/>
          </a:p>
          <a:p>
            <a:endParaRPr lang="fi-FI" sz="1200" dirty="0" smtClean="0"/>
          </a:p>
          <a:p>
            <a:endParaRPr lang="fi-FI" sz="1200" b="1" dirty="0">
              <a:solidFill>
                <a:schemeClr val="accent1"/>
              </a:solidFill>
            </a:endParaRPr>
          </a:p>
          <a:p>
            <a:pPr>
              <a:buNone/>
            </a:pPr>
            <a:r>
              <a:rPr lang="fi-FI" sz="1200" b="1" dirty="0" smtClean="0">
                <a:solidFill>
                  <a:schemeClr val="accent1"/>
                </a:solidFill>
              </a:rPr>
              <a:t>	Aikuisen </a:t>
            </a:r>
            <a:r>
              <a:rPr lang="fi-FI" sz="1200" b="1" dirty="0">
                <a:solidFill>
                  <a:schemeClr val="accent1"/>
                </a:solidFill>
              </a:rPr>
              <a:t>rooli, havainnointi, </a:t>
            </a:r>
            <a:r>
              <a:rPr lang="fi-FI" sz="1200" b="1" dirty="0" smtClean="0">
                <a:solidFill>
                  <a:schemeClr val="accent1"/>
                </a:solidFill>
              </a:rPr>
              <a:t>dokumentointi</a:t>
            </a:r>
          </a:p>
          <a:p>
            <a:pPr>
              <a:buNone/>
            </a:pPr>
            <a:endParaRPr lang="fi-FI" sz="1200" b="1" dirty="0" smtClean="0">
              <a:solidFill>
                <a:schemeClr val="accent1"/>
              </a:solidFill>
            </a:endParaRPr>
          </a:p>
          <a:p>
            <a:pPr>
              <a:buNone/>
            </a:pPr>
            <a:r>
              <a:rPr lang="fi-FI" sz="1200" dirty="0" smtClean="0"/>
              <a:t>	</a:t>
            </a:r>
            <a:r>
              <a:rPr lang="fi-FI" sz="1200" dirty="0" smtClean="0"/>
              <a:t>Aikuiset </a:t>
            </a:r>
            <a:r>
              <a:rPr lang="fi-FI" sz="1200" dirty="0" smtClean="0"/>
              <a:t>dokumentoivat videoin ja kuvin lasten leikkejä niin sisällä kuin ulkonakin. </a:t>
            </a:r>
            <a:r>
              <a:rPr lang="fi-FI" sz="1200" dirty="0" smtClean="0"/>
              <a:t> A</a:t>
            </a:r>
            <a:r>
              <a:rPr lang="fi-FI" sz="1200" dirty="0" smtClean="0"/>
              <a:t>ikuinen seuraa lasten leikkejä välillä aktiivisesti siihen osallistuen, välillä sivusta seuraten ja havainnoiden. Suomea </a:t>
            </a:r>
            <a:r>
              <a:rPr lang="fi-FI" sz="1200" dirty="0" smtClean="0"/>
              <a:t>osaavilla opettajilla,  opiskelijoilla ja harjoittelijoilla on tärkeä rooli lasten leikkien </a:t>
            </a:r>
            <a:r>
              <a:rPr lang="fi-FI" sz="1200" dirty="0" smtClean="0"/>
              <a:t>havainnoimisessa ja </a:t>
            </a:r>
            <a:r>
              <a:rPr lang="fi-FI" sz="1200" dirty="0" smtClean="0"/>
              <a:t>lasten kanssakäymisen </a:t>
            </a:r>
            <a:r>
              <a:rPr lang="fi-FI" sz="1200" dirty="0" smtClean="0"/>
              <a:t>tarkkailussa. Nimittäin etenkin </a:t>
            </a:r>
            <a:r>
              <a:rPr lang="fi-FI" sz="1200" dirty="0" smtClean="0"/>
              <a:t>päiväkodin nuorimmat lapset tarvitsevat vielä paljon apua leikkitaitojen harjoittelussa, leikeissä neuvottelussa jne.</a:t>
            </a:r>
          </a:p>
          <a:p>
            <a:pPr>
              <a:buNone/>
            </a:pPr>
            <a:endParaRPr lang="fi-FI" dirty="0"/>
          </a:p>
          <a:p>
            <a:endParaRPr lang="fi-FI" dirty="0"/>
          </a:p>
          <a:p>
            <a:endParaRPr lang="fi-FI" dirty="0"/>
          </a:p>
        </p:txBody>
      </p:sp>
      <p:sp>
        <p:nvSpPr>
          <p:cNvPr id="4" name="Alatunnisteen paikkamerkki 3"/>
          <p:cNvSpPr>
            <a:spLocks noGrp="1"/>
          </p:cNvSpPr>
          <p:nvPr>
            <p:ph type="ftr" sz="quarter" idx="11"/>
          </p:nvPr>
        </p:nvSpPr>
        <p:spPr/>
        <p:txBody>
          <a:bodyPr/>
          <a:lstStyle/>
          <a:p>
            <a:pPr>
              <a:defRPr/>
            </a:pPr>
            <a:r>
              <a:rPr lang="fi-FI" dirty="0"/>
              <a:t>Yksityinen varhaiskasvatus</a:t>
            </a:r>
          </a:p>
        </p:txBody>
      </p:sp>
      <p:sp>
        <p:nvSpPr>
          <p:cNvPr id="5" name="Dian numeron paikkamerkki 4"/>
          <p:cNvSpPr>
            <a:spLocks noGrp="1"/>
          </p:cNvSpPr>
          <p:nvPr>
            <p:ph type="sldNum" sz="quarter" idx="12"/>
          </p:nvPr>
        </p:nvSpPr>
        <p:spPr/>
        <p:txBody>
          <a:bodyPr/>
          <a:lstStyle/>
          <a:p>
            <a:pPr>
              <a:defRPr/>
            </a:pPr>
            <a:fld id="{2171C2FC-15FC-4994-A1D4-28D69FA846F1}" type="slidenum">
              <a:rPr lang="fi-FI" smtClean="0"/>
              <a:pPr>
                <a:defRPr/>
              </a:pPr>
              <a:t>19</a:t>
            </a:fld>
            <a:endParaRPr lang="fi-FI"/>
          </a:p>
        </p:txBody>
      </p:sp>
    </p:spTree>
    <p:extLst>
      <p:ext uri="{BB962C8B-B14F-4D97-AF65-F5344CB8AC3E}">
        <p14:creationId xmlns:p14="http://schemas.microsoft.com/office/powerpoint/2010/main" xmlns="" val="4089029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b="0" dirty="0"/>
              <a:t>Varhaiskasvatuksen toimintasuunnitelman laatiminen</a:t>
            </a:r>
            <a:r>
              <a:rPr lang="fi-FI" u="sng" dirty="0"/>
              <a:t/>
            </a:r>
            <a:br>
              <a:rPr lang="fi-FI" u="sng" dirty="0"/>
            </a:br>
            <a:endParaRPr lang="fi-FI" dirty="0"/>
          </a:p>
        </p:txBody>
      </p:sp>
      <p:sp>
        <p:nvSpPr>
          <p:cNvPr id="3" name="Sisällön paikkamerkki 2"/>
          <p:cNvSpPr>
            <a:spLocks noGrp="1"/>
          </p:cNvSpPr>
          <p:nvPr>
            <p:ph idx="1"/>
          </p:nvPr>
        </p:nvSpPr>
        <p:spPr/>
        <p:txBody>
          <a:bodyPr/>
          <a:lstStyle/>
          <a:p>
            <a:r>
              <a:rPr lang="fi-FI" dirty="0"/>
              <a:t>Toimintasuunnitelmassa kuvataan, miten varhaiskasvatusta toimipisteessä tai yksikössä pedagogisesti käytännössä toteutetaan. Toimintasuunnitelma on ytimekäs käytännön varhaiskasvatustoiminnan kuvaus.</a:t>
            </a:r>
          </a:p>
          <a:p>
            <a:endParaRPr lang="fi-FI" sz="1000" dirty="0"/>
          </a:p>
          <a:p>
            <a:r>
              <a:rPr lang="fi-FI" dirty="0"/>
              <a:t>Toimintasuunnitelma perustuu varhaiskasvatussuunnitelman perusteisiin ja Helsinki-Vasuun.</a:t>
            </a:r>
          </a:p>
          <a:p>
            <a:endParaRPr lang="fi-FI" sz="1000" dirty="0"/>
          </a:p>
          <a:p>
            <a:r>
              <a:rPr lang="fi-FI" dirty="0"/>
              <a:t>Toimintasuunnitelmassa kuvataan yksikön mahdolliset kehittämiskohteet.</a:t>
            </a:r>
          </a:p>
          <a:p>
            <a:endParaRPr lang="fi-FI" sz="1000" dirty="0"/>
          </a:p>
          <a:p>
            <a:r>
              <a:rPr lang="fi-FI" dirty="0"/>
              <a:t>Asiakirjaa saa muokata tarpeen mukaan, otsikot pidetään samana.</a:t>
            </a:r>
          </a:p>
          <a:p>
            <a:endParaRPr lang="fi-FI" sz="1000" dirty="0"/>
          </a:p>
          <a:p>
            <a:r>
              <a:rPr lang="fi-FI" dirty="0"/>
              <a:t>Toiminnan suunnittelu perustuu lapsen varhaiskasvatuksen suunnitelmaprosessista saatuun tietoon, yksikön toimintasuunnitelmaan, Helsingin varhaiskasvatussuunnitelmaan sekä  Vasu perusteisiin. </a:t>
            </a:r>
          </a:p>
        </p:txBody>
      </p:sp>
      <p:sp>
        <p:nvSpPr>
          <p:cNvPr id="4" name="Alatunnisteen paikkamerkki 3"/>
          <p:cNvSpPr>
            <a:spLocks noGrp="1"/>
          </p:cNvSpPr>
          <p:nvPr>
            <p:ph type="ftr" sz="quarter" idx="11"/>
          </p:nvPr>
        </p:nvSpPr>
        <p:spPr/>
        <p:txBody>
          <a:bodyPr/>
          <a:lstStyle/>
          <a:p>
            <a:pPr>
              <a:defRPr/>
            </a:pPr>
            <a:r>
              <a:rPr lang="fi-FI"/>
              <a:t>Yksityinen varhaiskasvatus</a:t>
            </a:r>
          </a:p>
        </p:txBody>
      </p:sp>
      <p:sp>
        <p:nvSpPr>
          <p:cNvPr id="5" name="Dian numeron paikkamerkki 4"/>
          <p:cNvSpPr>
            <a:spLocks noGrp="1"/>
          </p:cNvSpPr>
          <p:nvPr>
            <p:ph type="sldNum" sz="quarter" idx="12"/>
          </p:nvPr>
        </p:nvSpPr>
        <p:spPr/>
        <p:txBody>
          <a:bodyPr/>
          <a:lstStyle/>
          <a:p>
            <a:pPr>
              <a:defRPr/>
            </a:pPr>
            <a:fld id="{2171C2FC-15FC-4994-A1D4-28D69FA846F1}" type="slidenum">
              <a:rPr lang="fi-FI" smtClean="0"/>
              <a:pPr>
                <a:defRPr/>
              </a:pPr>
              <a:t>2</a:t>
            </a:fld>
            <a:endParaRPr lang="fi-FI"/>
          </a:p>
        </p:txBody>
      </p:sp>
    </p:spTree>
    <p:extLst>
      <p:ext uri="{BB962C8B-B14F-4D97-AF65-F5344CB8AC3E}">
        <p14:creationId xmlns:p14="http://schemas.microsoft.com/office/powerpoint/2010/main" xmlns="" val="35670021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408566" y="457205"/>
            <a:ext cx="11088109" cy="2071991"/>
          </a:xfrm>
        </p:spPr>
        <p:txBody>
          <a:bodyPr/>
          <a:lstStyle/>
          <a:p>
            <a:pPr algn="ctr"/>
            <a:r>
              <a:rPr lang="fi-FI" dirty="0"/>
              <a:t>Toiminnan arviointi ja kehittäminen</a:t>
            </a:r>
          </a:p>
        </p:txBody>
      </p:sp>
      <p:sp>
        <p:nvSpPr>
          <p:cNvPr id="3" name="Tekstin paikkamerkki 2"/>
          <p:cNvSpPr>
            <a:spLocks noGrp="1"/>
          </p:cNvSpPr>
          <p:nvPr>
            <p:ph type="body" sz="quarter" idx="13"/>
          </p:nvPr>
        </p:nvSpPr>
        <p:spPr>
          <a:xfrm>
            <a:off x="447475" y="3686175"/>
            <a:ext cx="11230175" cy="2038350"/>
          </a:xfrm>
        </p:spPr>
        <p:txBody>
          <a:bodyPr/>
          <a:lstStyle/>
          <a:p>
            <a:pPr algn="just"/>
            <a:r>
              <a:rPr lang="fi-FI" sz="2300" b="0" dirty="0"/>
              <a:t>Pedagogisen toiminnan arvioinnin tarkoitus on varhaiskasvatuksen kehittäminen sekä lasten kehityksen ja oppimisen edellytysten parantaminen. Toiminnan arvioinnin on oltava systemaattista ja säännöllistä, ja sitä pitää tehdä niin toimipiste- kuin ryhmätasollakin. Arvioinnin tulee perustua dokumentoituihin tosiasioihin ja arviointia tulee tehdä suhteessa varhaiskasvatussuunnitelman tavoitteisiin sekä toimipisteen toimintasuunnitelmaan. </a:t>
            </a:r>
            <a:endParaRPr lang="fi-FI" sz="2300" dirty="0"/>
          </a:p>
        </p:txBody>
      </p:sp>
    </p:spTree>
    <p:extLst>
      <p:ext uri="{BB962C8B-B14F-4D97-AF65-F5344CB8AC3E}">
        <p14:creationId xmlns:p14="http://schemas.microsoft.com/office/powerpoint/2010/main" xmlns="" val="4024939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Toiminnan arviointi ja kehittäminen</a:t>
            </a:r>
          </a:p>
        </p:txBody>
      </p:sp>
      <p:sp>
        <p:nvSpPr>
          <p:cNvPr id="3" name="Sisällön paikkamerkki 2"/>
          <p:cNvSpPr>
            <a:spLocks noGrp="1"/>
          </p:cNvSpPr>
          <p:nvPr>
            <p:ph idx="1"/>
          </p:nvPr>
        </p:nvSpPr>
        <p:spPr>
          <a:xfrm>
            <a:off x="457201" y="1114425"/>
            <a:ext cx="11234739" cy="5062538"/>
          </a:xfrm>
        </p:spPr>
        <p:txBody>
          <a:bodyPr/>
          <a:lstStyle/>
          <a:p>
            <a:pPr marL="0" indent="0" algn="just">
              <a:buNone/>
            </a:pPr>
            <a:r>
              <a:rPr lang="fi-FI" sz="1200" b="1" dirty="0" smtClean="0">
                <a:solidFill>
                  <a:schemeClr val="accent1"/>
                </a:solidFill>
              </a:rPr>
              <a:t>Pedagoginen dokumentointi</a:t>
            </a:r>
          </a:p>
          <a:p>
            <a:pPr marL="0" indent="0" algn="just">
              <a:buNone/>
            </a:pPr>
            <a:endParaRPr lang="fi-FI" sz="1100" dirty="0" smtClean="0">
              <a:solidFill>
                <a:srgbClr val="FF0000"/>
              </a:solidFill>
            </a:endParaRPr>
          </a:p>
          <a:p>
            <a:pPr marL="0" indent="0" algn="just">
              <a:buNone/>
            </a:pPr>
            <a:r>
              <a:rPr lang="fi-FI" sz="1200" dirty="0" smtClean="0"/>
              <a:t>Pedagoginen dokumentointi on päiväkotimme tärkeä työmenetelmä. Se on säännöllistä ja suunnitelmallista todellisen tapahtuman, ilmiön tai rakenteen tallentamista. Sen tavoitteena on oppia tuntemaan yksittäistä lasta, ymmärtämään lasten välisiä suhteita sekä ryhmän henkilöstön ja lasten välisen vuorovaikutuksen suhdetta. Pedagoginen dokumentointi auttaa opettajia hahmottamaan kokonaisuuksia, näkemään kehitystä ja suunnittelemaan ja arvioimaan tavoitteita ja toimintaa. Käytämme pedagogiseen dokumentointiin muun muassa kirjattuja keskusteluja ja havaintoja, haastatteluja, valokuvia, kasvunkansioita, videoita ja äänitallenteita.</a:t>
            </a:r>
            <a:endParaRPr lang="en-GB" sz="1200" dirty="0" smtClean="0"/>
          </a:p>
          <a:p>
            <a:pPr marL="0" indent="0" algn="just">
              <a:buNone/>
            </a:pPr>
            <a:endParaRPr lang="fi-FI" sz="1200" dirty="0" smtClean="0"/>
          </a:p>
          <a:p>
            <a:pPr marL="0" lvl="0" indent="0" algn="just">
              <a:buNone/>
            </a:pPr>
            <a:r>
              <a:rPr lang="fi-FI" sz="1200" b="1" dirty="0" smtClean="0">
                <a:solidFill>
                  <a:schemeClr val="accent1"/>
                </a:solidFill>
              </a:rPr>
              <a:t>Mitä arvioimme:</a:t>
            </a:r>
          </a:p>
          <a:p>
            <a:pPr marL="0" lvl="0" indent="0" algn="just">
              <a:buNone/>
            </a:pPr>
            <a:endParaRPr lang="fi-FI" sz="1200" b="1" dirty="0" smtClean="0">
              <a:solidFill>
                <a:schemeClr val="accent1"/>
              </a:solidFill>
            </a:endParaRPr>
          </a:p>
          <a:p>
            <a:pPr marL="0" indent="0" algn="just"/>
            <a:r>
              <a:rPr lang="fi-FI" sz="1200" dirty="0" smtClean="0"/>
              <a:t> Omaa toimintaamme</a:t>
            </a:r>
          </a:p>
          <a:p>
            <a:pPr marL="0" indent="0" algn="just"/>
            <a:r>
              <a:rPr lang="fi-FI" sz="1200" dirty="0" smtClean="0"/>
              <a:t> Tiimimme toimintaa</a:t>
            </a:r>
          </a:p>
          <a:p>
            <a:pPr marL="0" indent="0" algn="just"/>
            <a:r>
              <a:rPr lang="fi-FI" sz="1200" dirty="0" smtClean="0"/>
              <a:t> Vuosittaista toimintasuunnitelmaa</a:t>
            </a:r>
          </a:p>
          <a:p>
            <a:pPr marL="0" indent="0" algn="just"/>
            <a:r>
              <a:rPr lang="fi-FI" sz="1200" dirty="0" smtClean="0">
                <a:sym typeface="Wingdings" pitchFamily="2" charset="2"/>
              </a:rPr>
              <a:t>Tukeeko ympäristö kasvua, kehitystä ja oppimista</a:t>
            </a:r>
            <a:endParaRPr lang="fi-FI" sz="1200" dirty="0" smtClean="0"/>
          </a:p>
          <a:p>
            <a:pPr marL="0" indent="0" algn="just"/>
            <a:r>
              <a:rPr lang="fi-FI" sz="1200" dirty="0" smtClean="0"/>
              <a:t>Toiminnalle asetettuja tavoitteita ja toiminnan pedagogisuutta </a:t>
            </a:r>
            <a:r>
              <a:rPr lang="fi-FI" sz="1000" dirty="0" smtClean="0">
                <a:sym typeface="Wingdings" pitchFamily="2" charset="2"/>
              </a:rPr>
              <a:t>(miten vuorovaikutus sujui lasten kanssa, miten lapset olivat vuorovaikutuksessa keskenään, millainen ilmapiiri ryhmässä vallitsi, miten pedagogiset työtavat toimivat, oliko oppimisympäristö oppimista tukeva, oliko toiminnan sisältö mielekäs/tarpeeksi laaja jne.)</a:t>
            </a:r>
          </a:p>
          <a:p>
            <a:pPr marL="0" indent="0" algn="just">
              <a:buNone/>
            </a:pPr>
            <a:endParaRPr lang="fi-FI" sz="1200" dirty="0" smtClean="0"/>
          </a:p>
          <a:p>
            <a:pPr marL="0" lvl="0" indent="0" algn="just">
              <a:buNone/>
            </a:pPr>
            <a:r>
              <a:rPr lang="fi-FI" sz="1200" b="1" dirty="0" smtClean="0">
                <a:solidFill>
                  <a:schemeClr val="accent1"/>
                </a:solidFill>
              </a:rPr>
              <a:t>Miten ja milloin arvioimme ja kehitämme toimintaa:</a:t>
            </a:r>
          </a:p>
          <a:p>
            <a:pPr marL="0" lvl="0" indent="0" algn="just">
              <a:buNone/>
            </a:pPr>
            <a:endParaRPr lang="fi-FI" sz="1200" b="1" dirty="0" smtClean="0">
              <a:solidFill>
                <a:schemeClr val="accent1"/>
              </a:solidFill>
            </a:endParaRPr>
          </a:p>
          <a:p>
            <a:pPr marL="0" indent="0" algn="just">
              <a:buNone/>
            </a:pPr>
            <a:r>
              <a:rPr lang="fi-FI" sz="1200" dirty="0" smtClean="0"/>
              <a:t>Dokumentoinnin avulla saamme tietoa ja pystymme arvioimaan pedagogista toimintaa. Arviointi auttaa meitä kehittämään toimintaamme ja suunnittelemaan pedagogista toimintaa entistä enemmän lapsen ja ryhmän tarpeita vastaavaksi. Jokaiselle ryhmän opettajalle taataan riittävästi suunnitteluaikaa työajan puitteissa, jotta dokumentteihin perehtyminen ja sen avulla toiminnan suunnitteleminen on mahdollista. </a:t>
            </a:r>
            <a:r>
              <a:rPr lang="fi-FI" sz="1200" dirty="0" smtClean="0"/>
              <a:t>Opettajat arvioivat itseään ja omaa toimintaansa jatkuvasti ja käyttävät siihen itselleen sopivia menetelmiä. </a:t>
            </a:r>
            <a:r>
              <a:rPr lang="fi-FI" sz="1200" dirty="0" smtClean="0"/>
              <a:t>E</a:t>
            </a:r>
            <a:r>
              <a:rPr lang="fi-FI" sz="1200" dirty="0" smtClean="0"/>
              <a:t>rityisesti </a:t>
            </a:r>
            <a:r>
              <a:rPr lang="fi-FI" sz="1200" dirty="0" smtClean="0"/>
              <a:t>pysähdymme </a:t>
            </a:r>
            <a:r>
              <a:rPr lang="fi-FI" sz="1200" dirty="0" smtClean="0"/>
              <a:t>arvioimaan itseämme </a:t>
            </a:r>
            <a:r>
              <a:rPr lang="fi-FI" sz="1200" dirty="0" smtClean="0"/>
              <a:t>vuosittaisissa kehityskeskusteluissa. Tiimiämme arvioimme erityisesti kahdesti vuodessa opettajien suunnittelupäivänä. Myös toimintasuunnitelmaa arvioidaan pari kertaa vuodessa suunnittelupäivän yhteydessä. </a:t>
            </a:r>
          </a:p>
          <a:p>
            <a:pPr marL="0" indent="0" algn="just">
              <a:buNone/>
            </a:pPr>
            <a:endParaRPr lang="fi-FI" sz="1200" dirty="0" smtClean="0"/>
          </a:p>
          <a:p>
            <a:pPr marL="0" indent="0" algn="just">
              <a:buNone/>
            </a:pPr>
            <a:r>
              <a:rPr lang="fi-FI" sz="1200" b="1" dirty="0" smtClean="0">
                <a:solidFill>
                  <a:schemeClr val="accent1"/>
                </a:solidFill>
              </a:rPr>
              <a:t>Ketkä arvioivat: </a:t>
            </a:r>
          </a:p>
          <a:p>
            <a:pPr marL="0" indent="0" algn="just">
              <a:buNone/>
            </a:pPr>
            <a:endParaRPr lang="fi-FI" sz="1200" b="1" dirty="0" smtClean="0"/>
          </a:p>
          <a:p>
            <a:pPr marL="0" indent="0" algn="just"/>
            <a:r>
              <a:rPr lang="fi-FI" sz="1200" dirty="0" smtClean="0"/>
              <a:t> päiväkodin henkilöstö</a:t>
            </a:r>
          </a:p>
          <a:p>
            <a:pPr marL="0" indent="0" algn="just"/>
            <a:r>
              <a:rPr lang="fi-FI" sz="1200" dirty="0" smtClean="0"/>
              <a:t>Lapset ja vanhemmat (ks. ”Yhteistyö ja viestintä”)</a:t>
            </a:r>
          </a:p>
          <a:p>
            <a:pPr marL="0" indent="0" algn="just">
              <a:buNone/>
            </a:pPr>
            <a:endParaRPr lang="fi-FI" sz="1200" dirty="0" smtClean="0"/>
          </a:p>
          <a:p>
            <a:pPr marL="0" indent="0" algn="just">
              <a:buNone/>
            </a:pPr>
            <a:endParaRPr lang="fi-FI" sz="1200" dirty="0" smtClean="0"/>
          </a:p>
          <a:p>
            <a:pPr marL="0" indent="0" algn="just">
              <a:buNone/>
            </a:pPr>
            <a:endParaRPr lang="fi-FI" sz="1200" dirty="0" smtClean="0"/>
          </a:p>
          <a:p>
            <a:pPr lvl="1">
              <a:buNone/>
            </a:pPr>
            <a:endParaRPr lang="fi-FI" sz="1100" dirty="0" smtClean="0"/>
          </a:p>
          <a:p>
            <a:pPr lvl="1">
              <a:buNone/>
            </a:pPr>
            <a:endParaRPr lang="fi-FI" sz="1100" dirty="0"/>
          </a:p>
          <a:p>
            <a:pPr lvl="1">
              <a:buNone/>
            </a:pPr>
            <a:endParaRPr lang="fi-FI" sz="1100" dirty="0" smtClean="0">
              <a:solidFill>
                <a:srgbClr val="FF0000"/>
              </a:solidFill>
            </a:endParaRPr>
          </a:p>
          <a:p>
            <a:pPr lvl="1">
              <a:buNone/>
            </a:pPr>
            <a:endParaRPr lang="fi-FI" sz="1100" dirty="0" smtClean="0"/>
          </a:p>
        </p:txBody>
      </p:sp>
      <p:sp>
        <p:nvSpPr>
          <p:cNvPr id="4" name="Alatunnisteen paikkamerkki 3"/>
          <p:cNvSpPr>
            <a:spLocks noGrp="1"/>
          </p:cNvSpPr>
          <p:nvPr>
            <p:ph type="ftr" sz="quarter" idx="11"/>
          </p:nvPr>
        </p:nvSpPr>
        <p:spPr/>
        <p:txBody>
          <a:bodyPr/>
          <a:lstStyle/>
          <a:p>
            <a:pPr>
              <a:defRPr/>
            </a:pPr>
            <a:r>
              <a:rPr lang="fi-FI" dirty="0"/>
              <a:t>Yksityinen varhaiskasvatus</a:t>
            </a:r>
          </a:p>
        </p:txBody>
      </p:sp>
      <p:sp>
        <p:nvSpPr>
          <p:cNvPr id="5" name="Dian numeron paikkamerkki 4"/>
          <p:cNvSpPr>
            <a:spLocks noGrp="1"/>
          </p:cNvSpPr>
          <p:nvPr>
            <p:ph type="sldNum" sz="quarter" idx="12"/>
          </p:nvPr>
        </p:nvSpPr>
        <p:spPr/>
        <p:txBody>
          <a:bodyPr/>
          <a:lstStyle/>
          <a:p>
            <a:pPr>
              <a:defRPr/>
            </a:pPr>
            <a:fld id="{2171C2FC-15FC-4994-A1D4-28D69FA846F1}" type="slidenum">
              <a:rPr lang="fi-FI" smtClean="0"/>
              <a:pPr>
                <a:defRPr/>
              </a:pPr>
              <a:t>21</a:t>
            </a:fld>
            <a:endParaRPr lang="fi-FI"/>
          </a:p>
        </p:txBody>
      </p:sp>
    </p:spTree>
    <p:extLst>
      <p:ext uri="{BB962C8B-B14F-4D97-AF65-F5344CB8AC3E}">
        <p14:creationId xmlns:p14="http://schemas.microsoft.com/office/powerpoint/2010/main" xmlns="" val="3293019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408566" y="457205"/>
            <a:ext cx="11040484" cy="2071991"/>
          </a:xfrm>
        </p:spPr>
        <p:txBody>
          <a:bodyPr/>
          <a:lstStyle/>
          <a:p>
            <a:pPr algn="ctr"/>
            <a:r>
              <a:rPr lang="fi-FI" dirty="0"/>
              <a:t>Ryhmän toiminnan arviointi</a:t>
            </a:r>
            <a:br>
              <a:rPr lang="fi-FI" dirty="0"/>
            </a:br>
            <a:r>
              <a:rPr lang="fi-FI" dirty="0"/>
              <a:t/>
            </a:r>
            <a:br>
              <a:rPr lang="fi-FI" dirty="0"/>
            </a:br>
            <a:endParaRPr lang="fi-FI" dirty="0"/>
          </a:p>
        </p:txBody>
      </p:sp>
      <p:sp>
        <p:nvSpPr>
          <p:cNvPr id="4" name="Tekstin paikkamerkki 3"/>
          <p:cNvSpPr>
            <a:spLocks noGrp="1"/>
          </p:cNvSpPr>
          <p:nvPr>
            <p:ph type="body" sz="quarter" idx="13"/>
          </p:nvPr>
        </p:nvSpPr>
        <p:spPr/>
        <p:txBody>
          <a:bodyPr/>
          <a:lstStyle/>
          <a:p>
            <a:endParaRPr lang="fi-FI"/>
          </a:p>
        </p:txBody>
      </p:sp>
    </p:spTree>
    <p:extLst>
      <p:ext uri="{BB962C8B-B14F-4D97-AF65-F5344CB8AC3E}">
        <p14:creationId xmlns:p14="http://schemas.microsoft.com/office/powerpoint/2010/main" xmlns="" val="2983548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Arvioimme miten onnistumme:</a:t>
            </a:r>
          </a:p>
        </p:txBody>
      </p:sp>
      <p:sp>
        <p:nvSpPr>
          <p:cNvPr id="3" name="Sisällön paikkamerkki 2"/>
          <p:cNvSpPr>
            <a:spLocks noGrp="1"/>
          </p:cNvSpPr>
          <p:nvPr>
            <p:ph idx="1"/>
          </p:nvPr>
        </p:nvSpPr>
        <p:spPr>
          <a:xfrm>
            <a:off x="1" y="1196975"/>
            <a:ext cx="11691940" cy="4979988"/>
          </a:xfrm>
        </p:spPr>
        <p:txBody>
          <a:bodyPr/>
          <a:lstStyle/>
          <a:p>
            <a:pPr marL="457195" lvl="1" indent="0">
              <a:buNone/>
            </a:pPr>
            <a:endParaRPr lang="fi-FI" sz="1200" dirty="0" smtClean="0"/>
          </a:p>
          <a:p>
            <a:pPr marL="457195" lvl="1" indent="0">
              <a:buNone/>
            </a:pPr>
            <a:r>
              <a:rPr lang="fi-FI" sz="1200" dirty="0" smtClean="0"/>
              <a:t>Vuosittaisen toimintasuunnitelmamme pohjalta jokaisen ryhmän opettaja laatii oman ryhmäkohtaisen suunnitelman omalle ryhmälleen. Ryhmäkohtaisissa suunnitelmissa huomioidaan päiväkodin toimintasuunnitelma sekä jokaiselle lapselle laaditut henkilökohtaiset varhaiskasvatussuunnitelmat</a:t>
            </a:r>
            <a:r>
              <a:rPr lang="fi-FI" sz="1200" dirty="0" smtClean="0"/>
              <a:t>. Kaikkien ryhmien toimintasuunnitelmista vastaa viime kädessä päiväkodin johtaja.</a:t>
            </a:r>
            <a:endParaRPr lang="fi-FI" sz="1200" dirty="0" smtClean="0"/>
          </a:p>
          <a:p>
            <a:pPr marL="457195" lvl="1" indent="0">
              <a:buNone/>
            </a:pPr>
            <a:endParaRPr lang="fi-FI" sz="1200" dirty="0" smtClean="0"/>
          </a:p>
          <a:p>
            <a:pPr marL="457195" lvl="1" indent="0">
              <a:buNone/>
            </a:pPr>
            <a:r>
              <a:rPr lang="fi-FI" sz="1200" dirty="0" smtClean="0"/>
              <a:t>Jokaisen ryhmän pedagoginen toiminta suunnitellaan ryhmäkohtaisen toimintasuunnitelman tavoitteiden mukaan. </a:t>
            </a:r>
          </a:p>
          <a:p>
            <a:pPr marL="457195" lvl="1" indent="0">
              <a:buNone/>
            </a:pPr>
            <a:endParaRPr lang="fi-FI" sz="1050" dirty="0" smtClean="0">
              <a:solidFill>
                <a:srgbClr val="FF0000"/>
              </a:solidFill>
            </a:endParaRPr>
          </a:p>
          <a:p>
            <a:pPr marL="457195" lvl="1" indent="0">
              <a:buNone/>
            </a:pPr>
            <a:endParaRPr lang="fi-FI" sz="1050" dirty="0" smtClean="0">
              <a:solidFill>
                <a:srgbClr val="FF0000"/>
              </a:solidFill>
            </a:endParaRPr>
          </a:p>
          <a:p>
            <a:pPr marL="457195" lvl="1" indent="0">
              <a:buNone/>
            </a:pPr>
            <a:endParaRPr lang="fi-FI" sz="1050" dirty="0" smtClean="0">
              <a:solidFill>
                <a:srgbClr val="FF0000"/>
              </a:solidFill>
            </a:endParaRPr>
          </a:p>
          <a:p>
            <a:pPr marL="457195" lvl="1" indent="0">
              <a:buNone/>
            </a:pPr>
            <a:r>
              <a:rPr lang="fi-FI" sz="1200" b="1" dirty="0" smtClean="0">
                <a:solidFill>
                  <a:schemeClr val="accent1"/>
                </a:solidFill>
              </a:rPr>
              <a:t>Tiedämme onnistuneemme, kun:</a:t>
            </a:r>
          </a:p>
          <a:p>
            <a:pPr marL="457195" lvl="1" indent="0">
              <a:buNone/>
            </a:pPr>
            <a:endParaRPr lang="fi-FI" sz="1200" dirty="0" smtClean="0">
              <a:solidFill>
                <a:srgbClr val="FF0000"/>
              </a:solidFill>
            </a:endParaRPr>
          </a:p>
          <a:p>
            <a:pPr marL="457195" lvl="1" indent="0"/>
            <a:r>
              <a:rPr lang="fi-FI" sz="1200" dirty="0" smtClean="0"/>
              <a:t>Havainnoimme lasten leikkiä </a:t>
            </a:r>
            <a:r>
              <a:rPr lang="fi-FI" sz="1200" dirty="0"/>
              <a:t>ja osallistumme lasten </a:t>
            </a:r>
            <a:r>
              <a:rPr lang="fi-FI" sz="1200" dirty="0" smtClean="0"/>
              <a:t>leikkiin. Tällä tavalla </a:t>
            </a:r>
            <a:r>
              <a:rPr lang="fi-FI" sz="1200" dirty="0"/>
              <a:t>saamme tietoa lasten keskinäisestä vuorovaikutuksesta, heidän kiinnostuksen kohteistaan ja elementtejä ryhmän varhaiskasvatuksellisiin sisältöihin. </a:t>
            </a:r>
          </a:p>
          <a:p>
            <a:pPr marL="457195" lvl="1" indent="0">
              <a:buNone/>
            </a:pPr>
            <a:endParaRPr lang="fi-FI" sz="1200" dirty="0"/>
          </a:p>
          <a:p>
            <a:pPr marL="457195" lvl="1" indent="0"/>
            <a:r>
              <a:rPr lang="fi-FI" sz="1200" dirty="0"/>
              <a:t>Osaamme perustella toimintamme pedagogisen sisällön.</a:t>
            </a:r>
          </a:p>
          <a:p>
            <a:pPr marL="457195" lvl="1" indent="0">
              <a:buNone/>
            </a:pPr>
            <a:endParaRPr lang="fi-FI" sz="1200" dirty="0"/>
          </a:p>
          <a:p>
            <a:pPr marL="457195" lvl="1" indent="0"/>
            <a:r>
              <a:rPr lang="fi-FI" sz="1200" dirty="0" smtClean="0"/>
              <a:t>Varmistamme</a:t>
            </a:r>
            <a:r>
              <a:rPr lang="fi-FI" sz="1200" dirty="0"/>
              <a:t>, että toimintamme perustuu yhdenvertaisuuden ja tasa-arvon periaatteille.</a:t>
            </a:r>
          </a:p>
          <a:p>
            <a:pPr marL="457195" lvl="1" indent="0">
              <a:buNone/>
            </a:pPr>
            <a:endParaRPr lang="fi-FI" sz="1200" dirty="0"/>
          </a:p>
          <a:p>
            <a:pPr marL="457195" lvl="1" indent="0"/>
            <a:r>
              <a:rPr lang="fi-FI" sz="1200" dirty="0"/>
              <a:t>Toimintamme vastaa laaja-alaisen osaamisen tavoitteita sisältäen monipuolisesti kaikki oppimisen eri alueet.</a:t>
            </a:r>
          </a:p>
          <a:p>
            <a:pPr marL="457195" lvl="1" indent="0">
              <a:buNone/>
            </a:pPr>
            <a:endParaRPr lang="fi-FI" sz="1200" dirty="0"/>
          </a:p>
          <a:p>
            <a:pPr marL="457195" lvl="1" indent="0"/>
            <a:r>
              <a:rPr lang="fi-FI" sz="1200" dirty="0"/>
              <a:t>Olemme dokumentoineet monipuolisesti lasten kanssa yhdessä </a:t>
            </a:r>
            <a:r>
              <a:rPr lang="fi-FI" sz="1200" dirty="0" smtClean="0"/>
              <a:t>toimintaamme.</a:t>
            </a:r>
            <a:endParaRPr lang="fi-FI" sz="1200" dirty="0">
              <a:sym typeface="Wingdings" pitchFamily="2" charset="2"/>
            </a:endParaRPr>
          </a:p>
          <a:p>
            <a:pPr marL="457195" lvl="1" indent="0">
              <a:buNone/>
            </a:pPr>
            <a:endParaRPr lang="fi-FI" sz="1200" dirty="0" smtClean="0"/>
          </a:p>
        </p:txBody>
      </p:sp>
      <p:sp>
        <p:nvSpPr>
          <p:cNvPr id="4" name="Alatunnisteen paikkamerkki 3"/>
          <p:cNvSpPr>
            <a:spLocks noGrp="1"/>
          </p:cNvSpPr>
          <p:nvPr>
            <p:ph type="ftr" sz="quarter" idx="11"/>
          </p:nvPr>
        </p:nvSpPr>
        <p:spPr/>
        <p:txBody>
          <a:bodyPr/>
          <a:lstStyle/>
          <a:p>
            <a:pPr>
              <a:defRPr/>
            </a:pPr>
            <a:r>
              <a:rPr lang="fi-FI" dirty="0"/>
              <a:t>Yksityinen varhaiskasvatus</a:t>
            </a:r>
          </a:p>
        </p:txBody>
      </p:sp>
      <p:sp>
        <p:nvSpPr>
          <p:cNvPr id="5" name="Dian numeron paikkamerkki 4"/>
          <p:cNvSpPr>
            <a:spLocks noGrp="1"/>
          </p:cNvSpPr>
          <p:nvPr>
            <p:ph type="sldNum" sz="quarter" idx="12"/>
          </p:nvPr>
        </p:nvSpPr>
        <p:spPr/>
        <p:txBody>
          <a:bodyPr/>
          <a:lstStyle/>
          <a:p>
            <a:pPr>
              <a:defRPr/>
            </a:pPr>
            <a:fld id="{2171C2FC-15FC-4994-A1D4-28D69FA846F1}" type="slidenum">
              <a:rPr lang="fi-FI" smtClean="0"/>
              <a:pPr>
                <a:defRPr/>
              </a:pPr>
              <a:t>23</a:t>
            </a:fld>
            <a:endParaRPr lang="fi-FI"/>
          </a:p>
        </p:txBody>
      </p:sp>
    </p:spTree>
    <p:extLst>
      <p:ext uri="{BB962C8B-B14F-4D97-AF65-F5344CB8AC3E}">
        <p14:creationId xmlns:p14="http://schemas.microsoft.com/office/powerpoint/2010/main" xmlns="" val="3465132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408566" y="457205"/>
            <a:ext cx="11040484" cy="2071991"/>
          </a:xfrm>
        </p:spPr>
        <p:txBody>
          <a:bodyPr/>
          <a:lstStyle/>
          <a:p>
            <a:pPr algn="ctr"/>
            <a:r>
              <a:rPr lang="fi-FI" dirty="0"/>
              <a:t>Yhteistyö ja viestintä </a:t>
            </a:r>
            <a:r>
              <a:rPr lang="fi-FI" u="sng" dirty="0"/>
              <a:t/>
            </a:r>
            <a:br>
              <a:rPr lang="fi-FI" u="sng" dirty="0"/>
            </a:br>
            <a:r>
              <a:rPr lang="fi-FI" dirty="0"/>
              <a:t/>
            </a:r>
            <a:br>
              <a:rPr lang="fi-FI" dirty="0"/>
            </a:br>
            <a:endParaRPr lang="fi-FI" dirty="0"/>
          </a:p>
        </p:txBody>
      </p:sp>
      <p:sp>
        <p:nvSpPr>
          <p:cNvPr id="3" name="Tekstin paikkamerkki 2"/>
          <p:cNvSpPr>
            <a:spLocks noGrp="1"/>
          </p:cNvSpPr>
          <p:nvPr>
            <p:ph type="body" sz="quarter" idx="13"/>
          </p:nvPr>
        </p:nvSpPr>
        <p:spPr>
          <a:xfrm>
            <a:off x="447475" y="4019550"/>
            <a:ext cx="11144450" cy="1704974"/>
          </a:xfrm>
        </p:spPr>
        <p:txBody>
          <a:bodyPr/>
          <a:lstStyle/>
          <a:p>
            <a:pPr algn="just"/>
            <a:r>
              <a:rPr lang="fi-FI" sz="2300" b="0" dirty="0"/>
              <a:t>Yhteistyöllä tuetaan lapsen varhaiskasvatuksen järjestämistä siten, että jokainen lapsi saa oman kehityksensä ja tarpeidensa mukaista kasvatusta, opetusta ja hoitoa. Vastuu yhteistyön toteutumisesta ja suunnitelmallisuudesta on varhaiskasvatuksen järjestäjillä. He vastaavat myös siitä, että yhteistyötä toteutetaan monialaisesti. </a:t>
            </a:r>
            <a:endParaRPr lang="fi-FI" sz="2300" dirty="0"/>
          </a:p>
        </p:txBody>
      </p:sp>
    </p:spTree>
    <p:extLst>
      <p:ext uri="{BB962C8B-B14F-4D97-AF65-F5344CB8AC3E}">
        <p14:creationId xmlns:p14="http://schemas.microsoft.com/office/powerpoint/2010/main" xmlns="" val="3889958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Yhteistyö ja viestintä</a:t>
            </a:r>
          </a:p>
        </p:txBody>
      </p:sp>
      <p:sp>
        <p:nvSpPr>
          <p:cNvPr id="3" name="Sisällön paikkamerkki 2"/>
          <p:cNvSpPr>
            <a:spLocks noGrp="1"/>
          </p:cNvSpPr>
          <p:nvPr>
            <p:ph idx="1"/>
          </p:nvPr>
        </p:nvSpPr>
        <p:spPr>
          <a:xfrm>
            <a:off x="276225" y="801688"/>
            <a:ext cx="11415715" cy="4979988"/>
          </a:xfrm>
        </p:spPr>
        <p:txBody>
          <a:bodyPr/>
          <a:lstStyle/>
          <a:p>
            <a:endParaRPr lang="fi-FI" sz="1200" b="1" dirty="0" smtClean="0">
              <a:solidFill>
                <a:srgbClr val="FF0000"/>
              </a:solidFill>
            </a:endParaRPr>
          </a:p>
          <a:p>
            <a:pPr>
              <a:buNone/>
            </a:pPr>
            <a:endParaRPr lang="fi-FI" sz="1200" b="1" dirty="0" smtClean="0">
              <a:solidFill>
                <a:schemeClr val="accent1"/>
              </a:solidFill>
            </a:endParaRPr>
          </a:p>
          <a:p>
            <a:pPr>
              <a:buNone/>
            </a:pPr>
            <a:r>
              <a:rPr lang="fi-FI" sz="1200" b="1" dirty="0" smtClean="0">
                <a:solidFill>
                  <a:schemeClr val="accent1"/>
                </a:solidFill>
              </a:rPr>
              <a:t>	Huoltajien </a:t>
            </a:r>
            <a:r>
              <a:rPr lang="fi-FI" sz="1200" b="1" dirty="0">
                <a:solidFill>
                  <a:schemeClr val="accent1"/>
                </a:solidFill>
              </a:rPr>
              <a:t>osallisuus </a:t>
            </a:r>
          </a:p>
          <a:p>
            <a:pPr>
              <a:buNone/>
            </a:pPr>
            <a:endParaRPr lang="fi-FI" sz="1200" dirty="0" smtClean="0"/>
          </a:p>
          <a:p>
            <a:pPr algn="just">
              <a:buNone/>
            </a:pPr>
            <a:r>
              <a:rPr lang="fi-FI" sz="1200" dirty="0" smtClean="0"/>
              <a:t>	Päiväkodin toimintakulttuuriin kuuluu aktiivinen yhteistyö perheiden kanssa. </a:t>
            </a:r>
            <a:r>
              <a:rPr lang="fi-FI" sz="1200" dirty="0" smtClean="0"/>
              <a:t>Vanhempien </a:t>
            </a:r>
            <a:r>
              <a:rPr lang="fi-FI" sz="1200" dirty="0" smtClean="0"/>
              <a:t>kanssa käytävissä </a:t>
            </a:r>
            <a:r>
              <a:rPr lang="fi-FI" sz="1200" dirty="0" smtClean="0"/>
              <a:t>keskusteluissa vanhemmat pääsevät </a:t>
            </a:r>
            <a:r>
              <a:rPr lang="fi-FI" sz="1200" dirty="0" smtClean="0"/>
              <a:t>ehdottamaan ja ideoimaan toimintaa ja retkiä sekä esittämään mahdollisia erityistoiveitaan. Päivittäisissä tuonti- ja hakutilanteissa opettaja ottaa aikaa </a:t>
            </a:r>
            <a:r>
              <a:rPr lang="fi-FI" sz="1200" dirty="0" smtClean="0"/>
              <a:t>kohdata ja </a:t>
            </a:r>
            <a:r>
              <a:rPr lang="fi-FI" sz="1200" dirty="0" smtClean="0"/>
              <a:t>keskustella lapsen päivästä rauhassa </a:t>
            </a:r>
            <a:r>
              <a:rPr lang="fi-FI" sz="1200" dirty="0" smtClean="0"/>
              <a:t>vanhemman </a:t>
            </a:r>
            <a:r>
              <a:rPr lang="fi-FI" sz="1200" dirty="0" smtClean="0"/>
              <a:t>kanssa. Otamme myös mielellämme vanhempia ja isovanhempia mukaan isoille retkillemme. Päiväkodin henkilöstö tukee perheiden välistä yhteistyötä mm. auttamalla heitä vaihtamaan yhteystietoja. Joka syksy valittava vanhempainyhdistyksen hupitoimikunta ideoi ja järjestää toimintaa kaikille perheille. Aina joulukuussa hupitoimikunta järjestää päiväkodilla puurojuhlan, johon kuuluu yhteistä leivontaa, askartelua ja seurustelua. Myös vuosittain valittavalla, säännöllisesti kokoontuvalla päiväkodin hallituksella on paljon vaikutusmahdollisuuksia päiväkodin toimintaan. Hallitus muun muassa rekrytoi uudet työntekijät ja sopii budjetista.</a:t>
            </a:r>
          </a:p>
          <a:p>
            <a:pPr algn="just"/>
            <a:endParaRPr lang="fi-FI" sz="1200" dirty="0" smtClean="0"/>
          </a:p>
          <a:p>
            <a:pPr algn="just">
              <a:buNone/>
            </a:pPr>
            <a:r>
              <a:rPr lang="fi-FI" sz="1200" dirty="0" smtClean="0"/>
              <a:t>	Vanhemmat voivat osallistua Toimintasuunnitelman laatimiseen opettajien kanssa käytyjen keskustelujen kautta sekä vanhempainillassa, joissa he voivat esittää ajatuksiaan ja toiveitaan päiväkodin toiminnalle. Syyskuussa 2017 lähetimme vanhemmille sähköisen kyselyn, jossa selvitimme vanhemmille mieluisia osallisuuden muotoja ja pyysimme palautetta toiminnastamme. Kyselyn tuloksia käytetään apuna tämän toimintasuunnitelman laatimisessa.</a:t>
            </a:r>
          </a:p>
          <a:p>
            <a:pPr algn="just">
              <a:buNone/>
            </a:pPr>
            <a:r>
              <a:rPr lang="fi-FI" sz="1200" dirty="0" smtClean="0"/>
              <a:t> </a:t>
            </a:r>
          </a:p>
          <a:p>
            <a:pPr algn="just">
              <a:buNone/>
            </a:pPr>
            <a:r>
              <a:rPr lang="fi-FI" sz="1200" dirty="0" smtClean="0"/>
              <a:t>	Huoltajille viestitetään  päiväkodin toiminnasta  keskustelujen lisäksi sähköpostitse, tekstiviestein ja </a:t>
            </a:r>
            <a:r>
              <a:rPr lang="fi-FI" sz="1200" dirty="0" err="1" smtClean="0"/>
              <a:t>KindieDays-sovelluksen</a:t>
            </a:r>
            <a:r>
              <a:rPr lang="fi-FI" sz="1200" dirty="0" smtClean="0"/>
              <a:t> kautta. Joka </a:t>
            </a:r>
            <a:r>
              <a:rPr lang="fi-FI" sz="1200" dirty="0" smtClean="0"/>
              <a:t>viikko </a:t>
            </a:r>
            <a:r>
              <a:rPr lang="fi-FI" sz="1200" dirty="0" smtClean="0"/>
              <a:t>päiväkodin vanhemmille lähetetään yhteinen viikkokirje, jossa kerrotaan lyhyesti </a:t>
            </a:r>
            <a:r>
              <a:rPr lang="fi-FI" sz="1200" dirty="0" smtClean="0"/>
              <a:t>kuluneen viikon </a:t>
            </a:r>
            <a:r>
              <a:rPr lang="fi-FI" sz="1200" dirty="0" smtClean="0"/>
              <a:t>tapahtumista ja seuraavan viikon ohjelmasta. Jokaisen ryhmän opettaja myös pitää huolen siitä, että oman ryhmän toiminnasta tiedotetaan vanhempia esimerkiksi erillisillä viikko- tai kuukausikirjeillä.</a:t>
            </a:r>
          </a:p>
          <a:p>
            <a:pPr lvl="0">
              <a:buNone/>
            </a:pPr>
            <a:endParaRPr lang="fi-FI" sz="1200" dirty="0" smtClean="0"/>
          </a:p>
          <a:p>
            <a:pPr lvl="0">
              <a:buNone/>
            </a:pPr>
            <a:endParaRPr lang="fi-FI" sz="1200" dirty="0">
              <a:solidFill>
                <a:srgbClr val="FF0000"/>
              </a:solidFill>
            </a:endParaRPr>
          </a:p>
          <a:p>
            <a:pPr>
              <a:buNone/>
            </a:pPr>
            <a:r>
              <a:rPr lang="fi-FI" sz="1200" b="1" dirty="0" smtClean="0">
                <a:solidFill>
                  <a:schemeClr val="accent1"/>
                </a:solidFill>
              </a:rPr>
              <a:t>	Monialainen </a:t>
            </a:r>
            <a:r>
              <a:rPr lang="fi-FI" sz="1200" b="1" dirty="0">
                <a:solidFill>
                  <a:schemeClr val="accent1"/>
                </a:solidFill>
              </a:rPr>
              <a:t>yhteistyö</a:t>
            </a:r>
          </a:p>
          <a:p>
            <a:pPr lvl="0">
              <a:buNone/>
            </a:pPr>
            <a:endParaRPr lang="fi-FI" sz="1200" dirty="0"/>
          </a:p>
          <a:p>
            <a:pPr algn="just">
              <a:buNone/>
            </a:pPr>
            <a:r>
              <a:rPr lang="fi-FI" sz="1200" dirty="0" smtClean="0"/>
              <a:t>	Päiväkotimme yhteistyökumppaneita ovat mm. kiertävä erityislastentarhanopettaja, neuvolat, Oulunkylän </a:t>
            </a:r>
            <a:r>
              <a:rPr lang="fi-FI" sz="1200" dirty="0"/>
              <a:t>ala-aste, muut lähialueen esikouluryhmät, </a:t>
            </a:r>
            <a:r>
              <a:rPr lang="fi-FI" sz="1200" dirty="0" smtClean="0"/>
              <a:t>lähialueen leikkipuistot, puheterapeutti</a:t>
            </a:r>
            <a:r>
              <a:rPr lang="fi-FI" sz="1200" dirty="0"/>
              <a:t>, </a:t>
            </a:r>
            <a:r>
              <a:rPr lang="fi-FI" sz="1200" dirty="0" smtClean="0"/>
              <a:t>lähiseurakunta, työharjoittelijat ja </a:t>
            </a:r>
            <a:r>
              <a:rPr lang="fi-FI" sz="1200" dirty="0"/>
              <a:t>heidän </a:t>
            </a:r>
            <a:r>
              <a:rPr lang="fi-FI" sz="1200" dirty="0" smtClean="0"/>
              <a:t>opettajansa sekä esikoululaisten tulevien koulujen opettajat. Nenäpäivän myyjäisten yhteydessä olemme myös yhteistyössä lähialueen yrityksiin, jotka vuosittain lahjoittavat arpajaisiimme erilaisia pieniä palkintoja.</a:t>
            </a:r>
            <a:endParaRPr lang="fi-FI" sz="1200" dirty="0" smtClean="0">
              <a:solidFill>
                <a:schemeClr val="accent6"/>
              </a:solidFill>
            </a:endParaRPr>
          </a:p>
          <a:p>
            <a:pPr>
              <a:buNone/>
            </a:pPr>
            <a:endParaRPr lang="en-GB" sz="1600" dirty="0"/>
          </a:p>
          <a:p>
            <a:pPr lvl="0"/>
            <a:endParaRPr lang="fi-FI" dirty="0"/>
          </a:p>
          <a:p>
            <a:pPr marL="0" indent="0">
              <a:buNone/>
            </a:pPr>
            <a:endParaRPr lang="fi-FI" dirty="0"/>
          </a:p>
        </p:txBody>
      </p:sp>
      <p:sp>
        <p:nvSpPr>
          <p:cNvPr id="4" name="Alatunnisteen paikkamerkki 3"/>
          <p:cNvSpPr>
            <a:spLocks noGrp="1"/>
          </p:cNvSpPr>
          <p:nvPr>
            <p:ph type="ftr" sz="quarter" idx="11"/>
          </p:nvPr>
        </p:nvSpPr>
        <p:spPr/>
        <p:txBody>
          <a:bodyPr/>
          <a:lstStyle/>
          <a:p>
            <a:pPr>
              <a:defRPr/>
            </a:pPr>
            <a:r>
              <a:rPr lang="fi-FI"/>
              <a:t>Yksityinen varhaiskasvatus</a:t>
            </a:r>
          </a:p>
        </p:txBody>
      </p:sp>
      <p:sp>
        <p:nvSpPr>
          <p:cNvPr id="5" name="Dian numeron paikkamerkki 4"/>
          <p:cNvSpPr>
            <a:spLocks noGrp="1"/>
          </p:cNvSpPr>
          <p:nvPr>
            <p:ph type="sldNum" sz="quarter" idx="12"/>
          </p:nvPr>
        </p:nvSpPr>
        <p:spPr/>
        <p:txBody>
          <a:bodyPr/>
          <a:lstStyle/>
          <a:p>
            <a:pPr>
              <a:defRPr/>
            </a:pPr>
            <a:fld id="{2171C2FC-15FC-4994-A1D4-28D69FA846F1}" type="slidenum">
              <a:rPr lang="fi-FI" smtClean="0"/>
              <a:pPr>
                <a:defRPr/>
              </a:pPr>
              <a:t>25</a:t>
            </a:fld>
            <a:endParaRPr lang="fi-FI"/>
          </a:p>
        </p:txBody>
      </p:sp>
    </p:spTree>
    <p:extLst>
      <p:ext uri="{BB962C8B-B14F-4D97-AF65-F5344CB8AC3E}">
        <p14:creationId xmlns:p14="http://schemas.microsoft.com/office/powerpoint/2010/main" xmlns="" val="1528638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408566" y="381001"/>
            <a:ext cx="11088109" cy="2148196"/>
          </a:xfrm>
        </p:spPr>
        <p:txBody>
          <a:bodyPr/>
          <a:lstStyle/>
          <a:p>
            <a:pPr algn="ctr"/>
            <a:r>
              <a:rPr lang="fi-FI" dirty="0"/>
              <a:t>Lapsen varhaiskasvatuksessa aloittaminen</a:t>
            </a:r>
            <a:br>
              <a:rPr lang="fi-FI" dirty="0"/>
            </a:br>
            <a:r>
              <a:rPr lang="fi-FI" dirty="0"/>
              <a:t/>
            </a:r>
            <a:br>
              <a:rPr lang="fi-FI" dirty="0"/>
            </a:br>
            <a:r>
              <a:rPr lang="fi-FI" dirty="0"/>
              <a:t/>
            </a:r>
            <a:br>
              <a:rPr lang="fi-FI" dirty="0"/>
            </a:br>
            <a:endParaRPr lang="fi-FI" dirty="0"/>
          </a:p>
        </p:txBody>
      </p:sp>
      <p:sp>
        <p:nvSpPr>
          <p:cNvPr id="3" name="Tekstin paikkamerkki 2"/>
          <p:cNvSpPr>
            <a:spLocks noGrp="1"/>
          </p:cNvSpPr>
          <p:nvPr>
            <p:ph type="body" sz="quarter" idx="13"/>
          </p:nvPr>
        </p:nvSpPr>
        <p:spPr>
          <a:xfrm>
            <a:off x="447475" y="4686299"/>
            <a:ext cx="10709477" cy="581025"/>
          </a:xfrm>
        </p:spPr>
        <p:txBody>
          <a:bodyPr/>
          <a:lstStyle/>
          <a:p>
            <a:endParaRPr lang="fi-FI" dirty="0"/>
          </a:p>
        </p:txBody>
      </p:sp>
    </p:spTree>
    <p:extLst>
      <p:ext uri="{BB962C8B-B14F-4D97-AF65-F5344CB8AC3E}">
        <p14:creationId xmlns:p14="http://schemas.microsoft.com/office/powerpoint/2010/main" xmlns="" val="28270779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Lapsen varhaiskasvatuksen aloittaminen</a:t>
            </a:r>
          </a:p>
        </p:txBody>
      </p:sp>
      <p:sp>
        <p:nvSpPr>
          <p:cNvPr id="3" name="Sisällön paikkamerkki 2"/>
          <p:cNvSpPr>
            <a:spLocks noGrp="1"/>
          </p:cNvSpPr>
          <p:nvPr>
            <p:ph idx="1"/>
          </p:nvPr>
        </p:nvSpPr>
        <p:spPr>
          <a:xfrm>
            <a:off x="228600" y="1196975"/>
            <a:ext cx="11463341" cy="4979988"/>
          </a:xfrm>
        </p:spPr>
        <p:txBody>
          <a:bodyPr/>
          <a:lstStyle/>
          <a:p>
            <a:pPr lvl="0"/>
            <a:endParaRPr lang="fi-FI" sz="1200" dirty="0"/>
          </a:p>
          <a:p>
            <a:pPr>
              <a:buNone/>
            </a:pPr>
            <a:r>
              <a:rPr lang="fi-FI" sz="1200" dirty="0" smtClean="0"/>
              <a:t>	</a:t>
            </a:r>
          </a:p>
          <a:p>
            <a:pPr>
              <a:buNone/>
            </a:pPr>
            <a:endParaRPr lang="fi-FI" sz="1200" b="1" dirty="0" smtClean="0"/>
          </a:p>
          <a:p>
            <a:pPr algn="just">
              <a:buNone/>
            </a:pPr>
            <a:r>
              <a:rPr lang="fi-FI" sz="1200" b="1" dirty="0" smtClean="0">
                <a:solidFill>
                  <a:schemeClr val="accent1"/>
                </a:solidFill>
              </a:rPr>
              <a:t>	Tutustuminen </a:t>
            </a:r>
            <a:r>
              <a:rPr lang="fi-FI" sz="1200" b="1" dirty="0" smtClean="0">
                <a:solidFill>
                  <a:schemeClr val="accent1"/>
                </a:solidFill>
              </a:rPr>
              <a:t>ja hoidon aloitus</a:t>
            </a:r>
          </a:p>
          <a:p>
            <a:pPr algn="just">
              <a:buNone/>
            </a:pPr>
            <a:endParaRPr lang="fi-FI" sz="1200" b="1" dirty="0" smtClean="0">
              <a:solidFill>
                <a:schemeClr val="accent1"/>
              </a:solidFill>
            </a:endParaRPr>
          </a:p>
          <a:p>
            <a:pPr algn="just">
              <a:buNone/>
            </a:pPr>
            <a:r>
              <a:rPr lang="fi-FI" sz="1200" dirty="0" smtClean="0"/>
              <a:t>	Uudet lapset aloittavat päiväkodissamme pääsääntöisesti elokuussa sinä vuonna, kun he täyttävät kolme vuotta. Lapsille </a:t>
            </a:r>
            <a:r>
              <a:rPr lang="fi-FI" sz="1200" dirty="0"/>
              <a:t>taataan pehmeä </a:t>
            </a:r>
            <a:r>
              <a:rPr lang="fi-FI" sz="1200" dirty="0" smtClean="0"/>
              <a:t>lasku päivähoidon aloitukseen kutsumalla heidät vanhempien kanssa </a:t>
            </a:r>
            <a:r>
              <a:rPr lang="fi-FI" sz="1200" dirty="0"/>
              <a:t>tutustumaan päiväkotiin </a:t>
            </a:r>
            <a:r>
              <a:rPr lang="fi-FI" sz="1200" dirty="0" smtClean="0"/>
              <a:t>jo edellisenä keväänä. Olemme perinteisesti järjestäneet syksyllä aloittaville lapsille ohjelmaa yhdeksi aamupäiväksi, jonka aikana tutustutaan päiväkodin tiloihin hauskan aarteenmetsästyksen avulla. Päiväkotiin saa tulla tutustumaan muinakin aikoina, esimerkiksi </a:t>
            </a:r>
            <a:r>
              <a:rPr lang="fi-FI" sz="1200" dirty="0" smtClean="0"/>
              <a:t>leikkimään päiväkodin pihalle aamupäivän ulkoiluhetken aikana. </a:t>
            </a:r>
            <a:r>
              <a:rPr lang="fi-FI" sz="1200" dirty="0" smtClean="0"/>
              <a:t>Hoidon </a:t>
            </a:r>
            <a:r>
              <a:rPr lang="fi-FI" sz="1200" dirty="0"/>
              <a:t>aloitus tehdään lapsen ehdoilla niin, että hoitopäivät ovat aluksi lyhyempiä ja huoltaja voi olla lapsen mukana niin kauan kuin on tarve</a:t>
            </a:r>
            <a:r>
              <a:rPr lang="fi-FI" sz="1200" dirty="0" smtClean="0"/>
              <a:t>.</a:t>
            </a:r>
            <a:endParaRPr lang="fi-FI" sz="1200" dirty="0" smtClean="0">
              <a:solidFill>
                <a:schemeClr val="accent6"/>
              </a:solidFill>
            </a:endParaRPr>
          </a:p>
          <a:p>
            <a:pPr algn="just">
              <a:buNone/>
            </a:pPr>
            <a:endParaRPr lang="fi-FI" sz="1200" dirty="0" smtClean="0"/>
          </a:p>
          <a:p>
            <a:pPr algn="just">
              <a:buNone/>
            </a:pPr>
            <a:r>
              <a:rPr lang="fi-FI" sz="1200" b="1" dirty="0" smtClean="0">
                <a:solidFill>
                  <a:schemeClr val="accent1"/>
                </a:solidFill>
              </a:rPr>
              <a:t>	Lapsen </a:t>
            </a:r>
            <a:r>
              <a:rPr lang="fi-FI" sz="1200" b="1" dirty="0" smtClean="0">
                <a:solidFill>
                  <a:schemeClr val="accent1"/>
                </a:solidFill>
              </a:rPr>
              <a:t>siirtyminen ryhmästä toiseen</a:t>
            </a:r>
          </a:p>
          <a:p>
            <a:pPr algn="just">
              <a:buNone/>
            </a:pPr>
            <a:endParaRPr lang="fi-FI" sz="1200" b="1" dirty="0" smtClean="0"/>
          </a:p>
          <a:p>
            <a:pPr algn="just">
              <a:buNone/>
            </a:pPr>
            <a:r>
              <a:rPr lang="fi-FI" sz="1200" dirty="0" smtClean="0"/>
              <a:t>	Lapsen siirtyminen </a:t>
            </a:r>
            <a:r>
              <a:rPr lang="fi-FI" sz="1200" dirty="0"/>
              <a:t>ryhmästä toiseen on luontevaa, koska lasten vaihtuvuus on vähäistä ja kaikki päiväkodin aikuiset ovat lapsille </a:t>
            </a:r>
            <a:r>
              <a:rPr lang="fi-FI" sz="1200" dirty="0" smtClean="0"/>
              <a:t>tuttuja. Opettajat kiertävät ryhmästä toiseen siten, että lapsella on hoitovuosien aikana kolme eri opettajaa: 3-vuotiaana suomenkielinen opettaja, 4-5-vuotiaana englanninkielinen opettaja ja esikoulussa suomenkielinen opettaja. Lapsiryhmät itsessään pysyvät samana ja vain opettaja vaihtuu. </a:t>
            </a:r>
          </a:p>
          <a:p>
            <a:pPr marL="0" indent="0" algn="just">
              <a:buNone/>
            </a:pPr>
            <a:endParaRPr lang="en-GB" sz="1200" b="1" dirty="0"/>
          </a:p>
          <a:p>
            <a:pPr algn="just">
              <a:buNone/>
            </a:pPr>
            <a:r>
              <a:rPr lang="fi-FI" sz="1200" b="1" dirty="0" smtClean="0">
                <a:solidFill>
                  <a:schemeClr val="accent1"/>
                </a:solidFill>
              </a:rPr>
              <a:t>	Aloituskeskustelu </a:t>
            </a:r>
            <a:r>
              <a:rPr lang="fi-FI" sz="1200" b="1" dirty="0" smtClean="0">
                <a:solidFill>
                  <a:schemeClr val="accent1"/>
                </a:solidFill>
              </a:rPr>
              <a:t>ja muut keskustelut</a:t>
            </a:r>
          </a:p>
          <a:p>
            <a:pPr algn="just">
              <a:buNone/>
            </a:pPr>
            <a:endParaRPr lang="fi-FI" sz="1200" b="1" dirty="0" smtClean="0"/>
          </a:p>
          <a:p>
            <a:pPr algn="just">
              <a:buNone/>
            </a:pPr>
            <a:r>
              <a:rPr lang="fi-FI" sz="1200" dirty="0" smtClean="0"/>
              <a:t>	Uusien lasten aloituskeskustelut pidetään mahdollisimman pikaisesti hoidon alettua, jotta opettaja saa tietoa lapsesta ja toiveita perheiltä. Vanhempien luvalla edellisestä päivähoitopaikasta voidaan myös toimittaa tietoa lapsen kasvusta, kehityksestä ja oppimisesta. Vanhempien kanssa käydyn keskustelun pohjalta lapselle laaditaan varhaiskasvatussuunnitelma, johon kirjataan yhdessä sovitut tavoitteet. Lapsen vasua päivitetään joka syksy vastaamaan lapsen senhetkisiä tarpeita. Vanhempien kanssa käydään Hyve-keskustelut lapsen täyttäessä 4-vuotta sekä </a:t>
            </a:r>
            <a:r>
              <a:rPr lang="fi-FI" sz="1200" dirty="0" err="1"/>
              <a:t>Leops-keskustelut</a:t>
            </a:r>
            <a:r>
              <a:rPr lang="fi-FI" sz="1200" dirty="0"/>
              <a:t> </a:t>
            </a:r>
            <a:r>
              <a:rPr lang="fi-FI" sz="1200" dirty="0" smtClean="0"/>
              <a:t>esikouluvuoden syksyllä </a:t>
            </a:r>
            <a:r>
              <a:rPr lang="fi-FI" sz="1200" dirty="0"/>
              <a:t>ja keväällä. </a:t>
            </a:r>
            <a:r>
              <a:rPr lang="fi-FI" sz="1200" dirty="0" smtClean="0"/>
              <a:t>Vanhemman tai opettajan toiveesta voidaan pitää edellä mainittujen lisäksi ylimääräisiä keskusteluja. Ennen jokaisen lapsen varhaiskasvatussuunnitelman kirjoittamista tai päivittämistä opettajat keskustelevat lapsen vahvuuksista ja oppimistavoitteista yhdessä. Lasten varhaiskasvatussuunnitelmista vastaavat päiväkodin lastentarhanopettajat. </a:t>
            </a:r>
            <a:endParaRPr lang="en-GB" sz="1200" dirty="0"/>
          </a:p>
          <a:p>
            <a:pPr lvl="0">
              <a:buNone/>
            </a:pPr>
            <a:endParaRPr lang="fi-FI" sz="1400" dirty="0"/>
          </a:p>
        </p:txBody>
      </p:sp>
      <p:sp>
        <p:nvSpPr>
          <p:cNvPr id="4" name="Alatunnisteen paikkamerkki 3"/>
          <p:cNvSpPr>
            <a:spLocks noGrp="1"/>
          </p:cNvSpPr>
          <p:nvPr>
            <p:ph type="ftr" sz="quarter" idx="11"/>
          </p:nvPr>
        </p:nvSpPr>
        <p:spPr/>
        <p:txBody>
          <a:bodyPr/>
          <a:lstStyle/>
          <a:p>
            <a:pPr>
              <a:defRPr/>
            </a:pPr>
            <a:r>
              <a:rPr lang="fi-FI"/>
              <a:t>Yksityinen varhaiskasvatus</a:t>
            </a:r>
          </a:p>
        </p:txBody>
      </p:sp>
      <p:sp>
        <p:nvSpPr>
          <p:cNvPr id="5" name="Dian numeron paikkamerkki 4"/>
          <p:cNvSpPr>
            <a:spLocks noGrp="1"/>
          </p:cNvSpPr>
          <p:nvPr>
            <p:ph type="sldNum" sz="quarter" idx="12"/>
          </p:nvPr>
        </p:nvSpPr>
        <p:spPr/>
        <p:txBody>
          <a:bodyPr/>
          <a:lstStyle/>
          <a:p>
            <a:pPr>
              <a:defRPr/>
            </a:pPr>
            <a:fld id="{2171C2FC-15FC-4994-A1D4-28D69FA846F1}" type="slidenum">
              <a:rPr lang="fi-FI" smtClean="0"/>
              <a:pPr>
                <a:defRPr/>
              </a:pPr>
              <a:t>27</a:t>
            </a:fld>
            <a:endParaRPr lang="fi-FI"/>
          </a:p>
        </p:txBody>
      </p:sp>
    </p:spTree>
    <p:extLst>
      <p:ext uri="{BB962C8B-B14F-4D97-AF65-F5344CB8AC3E}">
        <p14:creationId xmlns:p14="http://schemas.microsoft.com/office/powerpoint/2010/main" xmlns="" val="55563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fi-FI" dirty="0" smtClean="0"/>
              <a:t>Toimintakulttuuri</a:t>
            </a:r>
            <a:endParaRPr lang="fi-FI" dirty="0"/>
          </a:p>
        </p:txBody>
      </p:sp>
      <p:sp>
        <p:nvSpPr>
          <p:cNvPr id="3" name="Tekstin paikkamerkki 2"/>
          <p:cNvSpPr>
            <a:spLocks noGrp="1"/>
          </p:cNvSpPr>
          <p:nvPr>
            <p:ph type="body" sz="quarter" idx="13"/>
          </p:nvPr>
        </p:nvSpPr>
        <p:spPr>
          <a:xfrm>
            <a:off x="447475" y="3952875"/>
            <a:ext cx="11230175" cy="1790699"/>
          </a:xfrm>
        </p:spPr>
        <p:txBody>
          <a:bodyPr/>
          <a:lstStyle/>
          <a:p>
            <a:pPr algn="just"/>
            <a:r>
              <a:rPr lang="fi-FI" sz="2300" b="0" dirty="0"/>
              <a:t>Toimintakulttuuri on historiallisesti ja kulttuurisesti muotoutunut tapa toimia, joka muovautuu yhteisön </a:t>
            </a:r>
            <a:r>
              <a:rPr lang="fi-FI" sz="2300" b="0" dirty="0" smtClean="0"/>
              <a:t>vuorovaikutuksessa.</a:t>
            </a:r>
          </a:p>
          <a:p>
            <a:pPr algn="just"/>
            <a:r>
              <a:rPr lang="fi-FI" sz="2300" b="0" dirty="0" smtClean="0"/>
              <a:t>Varhaiskasvatustyön </a:t>
            </a:r>
            <a:r>
              <a:rPr lang="fi-FI" sz="2300" b="0" dirty="0"/>
              <a:t>tavoitteita tukeva toimintakulttuuri luo suotuisat olosuhteet lasten kehitykselle, oppimiselle, osallisuudelle, turvallisuudelle, hyvinvoinnille sekä kestävälle elämäntavalle.</a:t>
            </a:r>
            <a:endParaRPr lang="fi-FI" sz="2300" dirty="0"/>
          </a:p>
        </p:txBody>
      </p:sp>
    </p:spTree>
    <p:extLst>
      <p:ext uri="{BB962C8B-B14F-4D97-AF65-F5344CB8AC3E}">
        <p14:creationId xmlns:p14="http://schemas.microsoft.com/office/powerpoint/2010/main" xmlns="" val="2589499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Oppiva yhteisö toimintakulttuurin ytimenä</a:t>
            </a:r>
            <a:br>
              <a:rPr lang="fi-FI" dirty="0"/>
            </a:br>
            <a:r>
              <a:rPr lang="fi-FI" dirty="0"/>
              <a:t/>
            </a:r>
            <a:br>
              <a:rPr lang="fi-FI" dirty="0"/>
            </a:br>
            <a:r>
              <a:rPr lang="fi-FI" dirty="0"/>
              <a:t/>
            </a:r>
            <a:br>
              <a:rPr lang="fi-FI" dirty="0"/>
            </a:br>
            <a:endParaRPr lang="fi-FI" sz="1600" dirty="0"/>
          </a:p>
        </p:txBody>
      </p:sp>
      <p:sp>
        <p:nvSpPr>
          <p:cNvPr id="3" name="Sisällön paikkamerkki 2"/>
          <p:cNvSpPr>
            <a:spLocks noGrp="1"/>
          </p:cNvSpPr>
          <p:nvPr>
            <p:ph idx="1"/>
          </p:nvPr>
        </p:nvSpPr>
        <p:spPr/>
        <p:txBody>
          <a:bodyPr/>
          <a:lstStyle/>
          <a:p>
            <a:pPr marL="0" indent="0" algn="just">
              <a:buNone/>
            </a:pPr>
            <a:endParaRPr lang="fi-FI" sz="1800" b="1" dirty="0">
              <a:solidFill>
                <a:schemeClr val="accent1"/>
              </a:solidFill>
            </a:endParaRPr>
          </a:p>
          <a:p>
            <a:pPr marL="0" indent="0" algn="just">
              <a:buNone/>
            </a:pPr>
            <a:endParaRPr lang="fi-FI" sz="1200" b="1" dirty="0" smtClean="0">
              <a:solidFill>
                <a:schemeClr val="accent1"/>
              </a:solidFill>
            </a:endParaRPr>
          </a:p>
          <a:p>
            <a:pPr marL="0" indent="0" algn="just">
              <a:buNone/>
            </a:pPr>
            <a:endParaRPr lang="fi-FI" sz="1200" b="1" dirty="0" smtClean="0">
              <a:solidFill>
                <a:schemeClr val="accent1"/>
              </a:solidFill>
            </a:endParaRPr>
          </a:p>
          <a:p>
            <a:pPr marL="0" indent="0" algn="just">
              <a:buNone/>
            </a:pPr>
            <a:r>
              <a:rPr lang="fi-FI" sz="1200" dirty="0" smtClean="0"/>
              <a:t>”Varhaiskasvatuksessa toimitaan yhteisönä, jossa lapset ja henkilöstö oppivat yhdessä ja toisiltaan. Lapsia ja henkilöstöä kannustetaan rohkeasti jakamaan ajatuksiaan ja kokeilemaan uudenlaisia toimintatapoja. Oppiva yhteisö rohkaisee kokeiluun, yrittämiseen ja sinnikkyyteen sekä sallii myös erehtymisen.”</a:t>
            </a:r>
          </a:p>
          <a:p>
            <a:pPr marL="0" indent="0" algn="just">
              <a:buNone/>
            </a:pPr>
            <a:endParaRPr lang="fi-FI" sz="1200" dirty="0" smtClean="0"/>
          </a:p>
          <a:p>
            <a:pPr marL="0" indent="0" algn="just">
              <a:buNone/>
            </a:pPr>
            <a:endParaRPr lang="fi-FI" sz="1200" dirty="0" smtClean="0"/>
          </a:p>
          <a:p>
            <a:pPr marL="0" indent="0" algn="just">
              <a:buNone/>
            </a:pPr>
            <a:r>
              <a:rPr lang="fi-FI" sz="1200" b="1" dirty="0" smtClean="0">
                <a:solidFill>
                  <a:schemeClr val="accent1"/>
                </a:solidFill>
              </a:rPr>
              <a:t>Näin </a:t>
            </a:r>
            <a:r>
              <a:rPr lang="fi-FI" sz="1200" b="1" dirty="0">
                <a:solidFill>
                  <a:schemeClr val="accent1"/>
                </a:solidFill>
              </a:rPr>
              <a:t>meidän yksikössä:</a:t>
            </a:r>
            <a:endParaRPr lang="en-GB" sz="1200" b="1" dirty="0">
              <a:solidFill>
                <a:schemeClr val="accent1"/>
              </a:solidFill>
            </a:endParaRPr>
          </a:p>
          <a:p>
            <a:pPr marL="0" indent="0" algn="just">
              <a:buNone/>
            </a:pPr>
            <a:endParaRPr lang="fi-FI" sz="1200" dirty="0"/>
          </a:p>
          <a:p>
            <a:pPr marL="0" indent="0" algn="just">
              <a:buNone/>
            </a:pPr>
            <a:r>
              <a:rPr lang="fi-FI" sz="1200" dirty="0"/>
              <a:t>Olemme pieni työyhteisö, jossa jokaisen opettajan työ on </a:t>
            </a:r>
            <a:r>
              <a:rPr lang="fi-FI" sz="1200" dirty="0" smtClean="0"/>
              <a:t>läpinäkyvää. Jaamme ideoita ja muokkaamme niitä itsellemme ja ryhmällemme sopiviksi. Otamme paljon opiskelijoita, joilta opimme ja saamme uusia ideoita. Keskustelemme ideoista yhdessä ja saamme inspiraatiota toisiltamme. Pääsemme halutessamme koulutuksiin.</a:t>
            </a:r>
          </a:p>
          <a:p>
            <a:pPr marL="0" indent="0" algn="just">
              <a:buNone/>
            </a:pPr>
            <a:endParaRPr lang="fi-FI" sz="1200" dirty="0" smtClean="0"/>
          </a:p>
          <a:p>
            <a:pPr marL="0" indent="0" algn="just">
              <a:buNone/>
            </a:pPr>
            <a:r>
              <a:rPr lang="fi-FI" sz="1200" dirty="0" smtClean="0"/>
              <a:t>Yhdessä tekeminen ja osallisuuden kokemukset vahvistavat yhteisöä. Lasten ja opettajien yhteiset juhlat ja tapahtumat ovat välillä isojakin ponnistuksia, mutta ne myös lisäävät yhteisön koheesiota. Opettajat haastavat itseään ja kokeilevat usein uusia välineitä, tekniikoita ja metodeja työssään. Lasten nähden ja lasten kanssa kokeillaan uusia asioita, ja lapset usein näyttävät ja opettavat muille omia taitojaan. Lapsille näytetään, että aikuinenkaan ei aina tiedä kaikkea ja että kysymyksiin ja ongelmiin voidaan yhdessä löytää ratkaisuja. Päiväkodissamme lapsille näytetään myös avoimesti se, että joskus aikuinenkin epäonnistuu ja oppii uusia taitoja vain kovalla harjoittelulla ja työllä.</a:t>
            </a:r>
          </a:p>
          <a:p>
            <a:pPr marL="0" indent="0" algn="just">
              <a:buNone/>
            </a:pPr>
            <a:endParaRPr lang="fi-FI" sz="1200" dirty="0" smtClean="0"/>
          </a:p>
          <a:p>
            <a:pPr marL="0" indent="0" algn="just">
              <a:buNone/>
            </a:pPr>
            <a:r>
              <a:rPr lang="fi-FI" sz="1200" dirty="0" smtClean="0"/>
              <a:t>Arvoja, jotka työyhteisönä jaamme ja johon kaikki työntekijät sitoutuvat:</a:t>
            </a:r>
          </a:p>
          <a:p>
            <a:pPr marL="0" indent="0" algn="just"/>
            <a:r>
              <a:rPr lang="fi-FI" sz="1200" dirty="0" smtClean="0"/>
              <a:t>Yhdenvertaisuus, itsensä ilmaiseminen, erilaisuus, kohteliaisuus, toisista huolehtiminen.</a:t>
            </a:r>
          </a:p>
          <a:p>
            <a:pPr marL="0" indent="0">
              <a:buNone/>
            </a:pPr>
            <a:endParaRPr lang="fi-FI" sz="1600" dirty="0"/>
          </a:p>
          <a:p>
            <a:pPr marL="0" indent="0">
              <a:buNone/>
            </a:pPr>
            <a:endParaRPr lang="fi-FI" sz="1600" dirty="0"/>
          </a:p>
          <a:p>
            <a:pPr marL="0" indent="0">
              <a:buNone/>
            </a:pPr>
            <a:endParaRPr lang="en-GB" sz="1600" dirty="0"/>
          </a:p>
          <a:p>
            <a:pPr marL="0" indent="0">
              <a:buNone/>
            </a:pPr>
            <a:endParaRPr lang="fi-FI" sz="1800" dirty="0"/>
          </a:p>
        </p:txBody>
      </p:sp>
      <p:sp>
        <p:nvSpPr>
          <p:cNvPr id="4" name="Alatunnisteen paikkamerkki 3"/>
          <p:cNvSpPr>
            <a:spLocks noGrp="1"/>
          </p:cNvSpPr>
          <p:nvPr>
            <p:ph type="ftr" sz="quarter" idx="11"/>
          </p:nvPr>
        </p:nvSpPr>
        <p:spPr/>
        <p:txBody>
          <a:bodyPr/>
          <a:lstStyle/>
          <a:p>
            <a:pPr>
              <a:defRPr/>
            </a:pPr>
            <a:r>
              <a:rPr lang="fi-FI"/>
              <a:t>Yksityinen varhaiskasvatus</a:t>
            </a:r>
          </a:p>
        </p:txBody>
      </p:sp>
      <p:sp>
        <p:nvSpPr>
          <p:cNvPr id="5" name="Dian numeron paikkamerkki 4"/>
          <p:cNvSpPr>
            <a:spLocks noGrp="1"/>
          </p:cNvSpPr>
          <p:nvPr>
            <p:ph type="sldNum" sz="quarter" idx="12"/>
          </p:nvPr>
        </p:nvSpPr>
        <p:spPr/>
        <p:txBody>
          <a:bodyPr/>
          <a:lstStyle/>
          <a:p>
            <a:pPr>
              <a:defRPr/>
            </a:pPr>
            <a:fld id="{2171C2FC-15FC-4994-A1D4-28D69FA846F1}" type="slidenum">
              <a:rPr lang="fi-FI" smtClean="0"/>
              <a:pPr>
                <a:defRPr/>
              </a:pPr>
              <a:t>4</a:t>
            </a:fld>
            <a:endParaRPr lang="fi-FI"/>
          </a:p>
        </p:txBody>
      </p:sp>
    </p:spTree>
    <p:extLst>
      <p:ext uri="{BB962C8B-B14F-4D97-AF65-F5344CB8AC3E}">
        <p14:creationId xmlns:p14="http://schemas.microsoft.com/office/powerpoint/2010/main" xmlns="" val="1823803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Leikkiin ja vuorovaikutukseen kannustava yhteisö</a:t>
            </a:r>
            <a:br>
              <a:rPr lang="fi-FI" dirty="0"/>
            </a:br>
            <a:r>
              <a:rPr lang="fi-FI" dirty="0"/>
              <a:t/>
            </a:r>
            <a:br>
              <a:rPr lang="fi-FI" dirty="0"/>
            </a:br>
            <a:endParaRPr lang="fi-FI" dirty="0"/>
          </a:p>
        </p:txBody>
      </p:sp>
      <p:sp>
        <p:nvSpPr>
          <p:cNvPr id="3" name="Sisällön paikkamerkki 2"/>
          <p:cNvSpPr>
            <a:spLocks noGrp="1"/>
          </p:cNvSpPr>
          <p:nvPr>
            <p:ph idx="1"/>
          </p:nvPr>
        </p:nvSpPr>
        <p:spPr/>
        <p:txBody>
          <a:bodyPr/>
          <a:lstStyle/>
          <a:p>
            <a:pPr marL="0" indent="0" algn="just">
              <a:buNone/>
            </a:pPr>
            <a:r>
              <a:rPr lang="fi-FI" sz="1801" dirty="0"/>
              <a:t>N</a:t>
            </a:r>
          </a:p>
          <a:p>
            <a:pPr marL="0" indent="0" algn="just">
              <a:buNone/>
            </a:pPr>
            <a:endParaRPr lang="fi-FI" sz="1200" dirty="0"/>
          </a:p>
          <a:p>
            <a:pPr marL="0" indent="0" algn="just">
              <a:buNone/>
            </a:pPr>
            <a:r>
              <a:rPr lang="fi-FI" sz="1200" dirty="0" smtClean="0"/>
              <a:t>”Leikkiin kannustavassa toimintakulttuurissa tunnustetaan leikin merkitys lapsen hyvinvoinnille ja oppimiselle. Henkilöstö tunnistaa leikkiä rajoittavia tekijöitä ja kehittää leikkiä edistäviä toimintatapoja ja oppimisympäristöjä. Leikki mahdollistaa lasten keskinäisen vuorovaikutuksen toteutumisen ja on keskeinen ilmaisukanava lasten tunteille. Leikkien havainnointi tuottaa arvokasta tietoa lapsen kasvusta, kehityksestä ja oppimisesta ja leikkien kautta on mahdollista päästä sisälle lasten maailmaan ja lasten mielenkiinnon kohteisiin.”</a:t>
            </a:r>
          </a:p>
          <a:p>
            <a:pPr marL="0" indent="0" algn="just">
              <a:buNone/>
            </a:pPr>
            <a:endParaRPr lang="fi-FI" sz="1200" b="1" dirty="0" smtClean="0">
              <a:solidFill>
                <a:schemeClr val="accent1"/>
              </a:solidFill>
            </a:endParaRPr>
          </a:p>
          <a:p>
            <a:pPr marL="0" indent="0" algn="just">
              <a:buNone/>
            </a:pPr>
            <a:r>
              <a:rPr lang="fi-FI" sz="1200" b="1" dirty="0" smtClean="0">
                <a:solidFill>
                  <a:schemeClr val="accent1"/>
                </a:solidFill>
              </a:rPr>
              <a:t>Näin </a:t>
            </a:r>
            <a:r>
              <a:rPr lang="fi-FI" sz="1200" b="1" dirty="0">
                <a:solidFill>
                  <a:schemeClr val="accent1"/>
                </a:solidFill>
              </a:rPr>
              <a:t>meidän yksikössä:</a:t>
            </a:r>
          </a:p>
          <a:p>
            <a:pPr marL="0" indent="0" algn="just">
              <a:buNone/>
            </a:pPr>
            <a:endParaRPr lang="fi-FI" sz="1200" dirty="0" smtClean="0"/>
          </a:p>
          <a:p>
            <a:pPr marL="0" indent="0" algn="just">
              <a:buNone/>
            </a:pPr>
            <a:r>
              <a:rPr lang="fi-FI" sz="1200" dirty="0" smtClean="0"/>
              <a:t>Päiväkotimme tilat koostuvat  parista isosta ja useammasta pienestä huoneesta. Näin ollen  lasten käytössä on paljon erillisiä leikkitiloja, joihin saa rakennettua leikin rauhassa. Suuret tilat houkuttelevat liikunnallisiin leikkeihin, majojen rakenteluun ja roolileikkeihin, pienet ja intiimit tilat innostavat mm. legoleikkeihin ja lukemiseen.  Pöytätyöskentelyyn on myös aina useita vapaita pöytiä. Kaikki päiväkodin huoneet ovat lasten käytössä ja niitä saa muokata leikki-ideoiden mukaan. Vaikka leluja ja välineitä saa siirtää huoneesta toiseen, on niillä omat paikkansa, jonne ne siivotaan leikkien päätyttyä. Lasten näkyvillä olevien välineiden lisäksi opettaja välillä rikastuttaa leikkiä tuomalla siihen lisämateriaalia. </a:t>
            </a:r>
          </a:p>
          <a:p>
            <a:pPr marL="0" indent="0" algn="just">
              <a:buNone/>
            </a:pPr>
            <a:endParaRPr lang="fi-FI" sz="1200" dirty="0" smtClean="0"/>
          </a:p>
          <a:p>
            <a:pPr marL="0" indent="0" algn="just">
              <a:buNone/>
            </a:pPr>
            <a:r>
              <a:rPr lang="fi-FI" sz="1200" dirty="0" smtClean="0"/>
              <a:t>Päiväkodissamme kannustamme aktiivisesti lapsia positiiviseen </a:t>
            </a:r>
            <a:r>
              <a:rPr lang="fi-FI" sz="1200" dirty="0"/>
              <a:t>kanssakäymiseen </a:t>
            </a:r>
            <a:r>
              <a:rPr lang="fi-FI" sz="1200" dirty="0" smtClean="0"/>
              <a:t>toisten kanssa. Kiinnitämme paljon huomiota kohteliaaseen ja  muita kunnioittavaan käytökseen ja näytämme lapsille esimerkkiä kohdellessamme muita työyhteisön jäseniä arvostavasti. Uskomme, että rento, positiivinen ja avoin ilmapiiri tarttuu lapsiin ja kannustaa heitä olemaan vuorovaikutuksessa kaikkien yhteisön jäsenten kanssa. Kannustamme lapsia auttamaan toisiaan ja kysymään toisiltaan apua. Usein päiväkodin isommat lapset auttavat pienempiä esim. pukemis- ja riisumistilanteissa sekä jonossa kävelemisessä.</a:t>
            </a:r>
          </a:p>
          <a:p>
            <a:pPr marL="0" indent="0" algn="just">
              <a:buNone/>
            </a:pPr>
            <a:endParaRPr lang="fi-FI" sz="1200" dirty="0" smtClean="0"/>
          </a:p>
          <a:p>
            <a:pPr marL="0" indent="0" algn="just">
              <a:buNone/>
            </a:pPr>
            <a:r>
              <a:rPr lang="fi-FI" sz="1200" dirty="0" smtClean="0"/>
              <a:t>Päivittäin varaamme paljon aikaa </a:t>
            </a:r>
            <a:r>
              <a:rPr lang="fi-FI" sz="1200" dirty="0"/>
              <a:t>vapaalle </a:t>
            </a:r>
            <a:r>
              <a:rPr lang="fi-FI" sz="1200" dirty="0" smtClean="0"/>
              <a:t>leikille niin sisällä kuin ulkonakin. Kaikki ikäryhmät leikkivät keskenään samoissa tiloissa, jolloin lapset oppivat leikkimään eri-ikäisten lasten kanssa. Päiväkodissamme on runsaasti leikkikaluja ja välineitä, jotka kannustavat lapsia yhteistyöhön, kuten isot pehmeät palikat ja patjat, kankaat, hyppynarut ja lautapelit. Opettaja </a:t>
            </a:r>
            <a:r>
              <a:rPr lang="fi-FI" sz="1200" dirty="0"/>
              <a:t>seuraa </a:t>
            </a:r>
            <a:r>
              <a:rPr lang="fi-FI" sz="1200" dirty="0" smtClean="0"/>
              <a:t>leikkiä välillä aktiivisesti osallistuen, välillä havainnoiden. </a:t>
            </a:r>
            <a:endParaRPr lang="fi-FI" sz="1600" dirty="0" smtClean="0"/>
          </a:p>
          <a:p>
            <a:pPr marL="0" indent="0">
              <a:buNone/>
            </a:pPr>
            <a:endParaRPr lang="en-GB" sz="1600" dirty="0"/>
          </a:p>
          <a:p>
            <a:pPr marL="0" indent="0">
              <a:buNone/>
            </a:pPr>
            <a:endParaRPr lang="fi-FI" sz="1801" dirty="0"/>
          </a:p>
          <a:p>
            <a:pPr marL="0" indent="0">
              <a:buNone/>
            </a:pPr>
            <a:endParaRPr lang="fi-FI" sz="1801" dirty="0"/>
          </a:p>
          <a:p>
            <a:pPr marL="0" indent="0">
              <a:buNone/>
            </a:pPr>
            <a:endParaRPr lang="fi-FI" sz="1801" dirty="0"/>
          </a:p>
        </p:txBody>
      </p:sp>
      <p:sp>
        <p:nvSpPr>
          <p:cNvPr id="4" name="Alatunnisteen paikkamerkki 3"/>
          <p:cNvSpPr>
            <a:spLocks noGrp="1"/>
          </p:cNvSpPr>
          <p:nvPr>
            <p:ph type="ftr" sz="quarter" idx="11"/>
          </p:nvPr>
        </p:nvSpPr>
        <p:spPr/>
        <p:txBody>
          <a:bodyPr/>
          <a:lstStyle/>
          <a:p>
            <a:pPr>
              <a:defRPr/>
            </a:pPr>
            <a:r>
              <a:rPr lang="fi-FI"/>
              <a:t>Yksityinen varhaiskasvatus</a:t>
            </a:r>
          </a:p>
        </p:txBody>
      </p:sp>
      <p:sp>
        <p:nvSpPr>
          <p:cNvPr id="5" name="Dian numeron paikkamerkki 4"/>
          <p:cNvSpPr>
            <a:spLocks noGrp="1"/>
          </p:cNvSpPr>
          <p:nvPr>
            <p:ph type="sldNum" sz="quarter" idx="12"/>
          </p:nvPr>
        </p:nvSpPr>
        <p:spPr/>
        <p:txBody>
          <a:bodyPr/>
          <a:lstStyle/>
          <a:p>
            <a:pPr>
              <a:defRPr/>
            </a:pPr>
            <a:fld id="{2171C2FC-15FC-4994-A1D4-28D69FA846F1}" type="slidenum">
              <a:rPr lang="fi-FI" smtClean="0"/>
              <a:pPr>
                <a:defRPr/>
              </a:pPr>
              <a:t>5</a:t>
            </a:fld>
            <a:endParaRPr lang="fi-FI"/>
          </a:p>
        </p:txBody>
      </p:sp>
    </p:spTree>
    <p:extLst>
      <p:ext uri="{BB962C8B-B14F-4D97-AF65-F5344CB8AC3E}">
        <p14:creationId xmlns:p14="http://schemas.microsoft.com/office/powerpoint/2010/main" xmlns="" val="4112501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Osallisuus, yhdenvertaisuus ja tasa-arvo</a:t>
            </a:r>
            <a:br>
              <a:rPr lang="fi-FI" dirty="0"/>
            </a:br>
            <a:r>
              <a:rPr lang="fi-FI" dirty="0"/>
              <a:t/>
            </a:r>
            <a:br>
              <a:rPr lang="fi-FI" dirty="0"/>
            </a:br>
            <a:endParaRPr lang="fi-FI" dirty="0"/>
          </a:p>
        </p:txBody>
      </p:sp>
      <p:sp>
        <p:nvSpPr>
          <p:cNvPr id="3" name="Sisällön paikkamerkki 2"/>
          <p:cNvSpPr>
            <a:spLocks noGrp="1"/>
          </p:cNvSpPr>
          <p:nvPr>
            <p:ph idx="1"/>
          </p:nvPr>
        </p:nvSpPr>
        <p:spPr/>
        <p:txBody>
          <a:bodyPr/>
          <a:lstStyle/>
          <a:p>
            <a:pPr marL="0" indent="0" algn="just">
              <a:buNone/>
            </a:pPr>
            <a:endParaRPr lang="fi-FI" sz="1801" dirty="0"/>
          </a:p>
          <a:p>
            <a:pPr marL="0" indent="0" algn="just">
              <a:buNone/>
            </a:pPr>
            <a:endParaRPr lang="fi-FI" sz="1200" dirty="0" smtClean="0"/>
          </a:p>
          <a:p>
            <a:pPr marL="0" indent="0" algn="just">
              <a:buNone/>
            </a:pPr>
            <a:r>
              <a:rPr lang="fi-FI" sz="1200" dirty="0" smtClean="0"/>
              <a:t>”Lasten ymmärrys yhteisöstä, oikeuksista, vastuusta ja valintojen seurauksista kehittyy osallisuuden kautta. Osallisuutta vahvistaa mm. lapsen sensitiivinen kohtaaminen sekä lapsen ja vanhemman osallistuminen toiminnan suunnitteluun, toteuttamiseen ja arviointiin. Varhaiskasvatuksen henkilöstö rohkaisee lapsia tekemään valintoja ilman sukupuoleen tai muihin henkilöön liittyviin seikkoihin sidottuja stereotyyppisiä rooleja ja ennakko-odotuksia. Yhteisön jäsenet tulevat kohdatuiksi ja kohdelluiksi yhdenvertaisina riippumatta henkilöön liittyvistä tekijöistä.”</a:t>
            </a:r>
          </a:p>
          <a:p>
            <a:pPr marL="0" indent="0" algn="just">
              <a:buNone/>
            </a:pPr>
            <a:endParaRPr lang="fi-FI" sz="1200" dirty="0"/>
          </a:p>
          <a:p>
            <a:pPr marL="0" indent="0" algn="just">
              <a:buNone/>
            </a:pPr>
            <a:r>
              <a:rPr lang="fi-FI" sz="1200" b="1" dirty="0">
                <a:solidFill>
                  <a:schemeClr val="accent1"/>
                </a:solidFill>
              </a:rPr>
              <a:t>Näin meidän yksikössä</a:t>
            </a:r>
            <a:r>
              <a:rPr lang="fi-FI" sz="1200" b="1" dirty="0" smtClean="0">
                <a:solidFill>
                  <a:schemeClr val="accent1"/>
                </a:solidFill>
              </a:rPr>
              <a:t>:</a:t>
            </a:r>
          </a:p>
          <a:p>
            <a:pPr marL="0" indent="0" algn="just">
              <a:buNone/>
            </a:pPr>
            <a:endParaRPr lang="en-GB" sz="1200" dirty="0"/>
          </a:p>
          <a:p>
            <a:pPr marL="0" indent="0" algn="just">
              <a:buNone/>
            </a:pPr>
            <a:r>
              <a:rPr lang="fi-FI" sz="1200" dirty="0" smtClean="0"/>
              <a:t>Henkilöstöä valikoitaessa työhaastatteluissa pyritään valikoimaan työyhteisöön henkilöitä, jotka jakavat työyhteisön vallitsevat arvot ja asenteen. Yksikkömme on erityinen moneen kunnalliseen päiväkotiin verrattuna, sillä meillä työskentelee kussakin 6-8 lapsen ryhmässä aina yksi opettaja (lastentarhanopettaja tai lastenhoitaja). Tasavertaisuus opettajien välillä näkyy meillä siten, että myös lastenhoitajat, eli oman ryhmänsä opettajat, suunnittelevat, toteuttavat ja arvioivat toimintaa ja pitävät keskusteluja vanhempien kanssa. Päiväkodin lastentarhanopettajat ovat kuitenkin viime kädessä vastuussa kaikkien lasten pedagogisesta toiminnasta ja varhaiskasvatussuunnitelmien laadinnasta, joten ryhmien aikuiset tekevät keskenään paljon yhteistyötä.</a:t>
            </a:r>
          </a:p>
          <a:p>
            <a:pPr marL="0" indent="0" algn="just">
              <a:buNone/>
            </a:pPr>
            <a:endParaRPr lang="fi-FI" sz="1200" dirty="0" smtClean="0"/>
          </a:p>
          <a:p>
            <a:pPr marL="0" indent="0" algn="just">
              <a:buNone/>
            </a:pPr>
            <a:r>
              <a:rPr lang="fi-FI" sz="1200" dirty="0" smtClean="0"/>
              <a:t>Toiminnan suunnittelussa ja toteutuksessa huomioidaan lasten kiinnostuksen kohteet, tarpeet ja toiveet, jotka saadaan selville lapsia havainnoimalla, yhdessä keskustelemalla ja haastattelemalla. Retkiä, tuokioita ja tapahtumia suunnitellaan ja ideoidaan yhdessä lasten kanssa. Opettaja varmistaa, että jokaista lasta kuullaan ja jokaisen ideat huomioidaan toiminnan suunnittelussa. Päiväkotimme pienet ryhmät mahdollistavat sen, että jokaista lasta todella kuullaan ja jokaisen ehdotukset ja näkemykset voidaan ottaa huomioon. Välillä lasten kanssa myös äänestetään toiminnasta, jolloin kaikilla on mahdollisuus osallistua ja vaikuttaa ja oppia näin yhteisössä elämisen perusperiaatteita. Kun lapset saavat joitain etuja tai yllätyksiä, huolehdimme, että kukaan ei jää siitä paitsi ja että se jaetaan tasapuolisesti kaikkien osallisten kesken.</a:t>
            </a:r>
          </a:p>
          <a:p>
            <a:pPr marL="0" indent="0" algn="just">
              <a:buNone/>
            </a:pPr>
            <a:endParaRPr lang="fi-FI" sz="1200" dirty="0" smtClean="0"/>
          </a:p>
          <a:p>
            <a:pPr marL="0" indent="0" algn="just">
              <a:buNone/>
            </a:pPr>
            <a:r>
              <a:rPr lang="fi-FI" sz="1200" dirty="0" smtClean="0"/>
              <a:t>Me kunnioitamme erilaisuutta ja pidämme suuressa arvossa sitä, että kaikki olemme omia erityisiä persoonallisuuksiamme. Lasten kanssa puhumme siitä, kuinka meillä kaikilla on omat vahvuutemme ja heikkoutemme. Kannustamme lapsia parhaansa mukaan tukemaan ja auttamaan toisia niissä asioissa, jotka ovat vielä haasteellisia kyseiselle lapselle. Tarjoamme tukivälineitä erilaisille oppijoille ja lapsille, joilla vaikeuksia keskittyä tai istua paikallaan. </a:t>
            </a:r>
            <a:endParaRPr lang="fi-FI" sz="1801" dirty="0" smtClean="0"/>
          </a:p>
          <a:p>
            <a:pPr marL="0" indent="0">
              <a:buNone/>
            </a:pPr>
            <a:endParaRPr lang="fi-FI" sz="1801" dirty="0"/>
          </a:p>
        </p:txBody>
      </p:sp>
      <p:sp>
        <p:nvSpPr>
          <p:cNvPr id="4" name="Alatunnisteen paikkamerkki 3"/>
          <p:cNvSpPr>
            <a:spLocks noGrp="1"/>
          </p:cNvSpPr>
          <p:nvPr>
            <p:ph type="ftr" sz="quarter" idx="11"/>
          </p:nvPr>
        </p:nvSpPr>
        <p:spPr/>
        <p:txBody>
          <a:bodyPr/>
          <a:lstStyle/>
          <a:p>
            <a:pPr>
              <a:defRPr/>
            </a:pPr>
            <a:r>
              <a:rPr lang="fi-FI"/>
              <a:t>Yksityinen varhaiskasvatus</a:t>
            </a:r>
          </a:p>
        </p:txBody>
      </p:sp>
      <p:sp>
        <p:nvSpPr>
          <p:cNvPr id="5" name="Dian numeron paikkamerkki 4"/>
          <p:cNvSpPr>
            <a:spLocks noGrp="1"/>
          </p:cNvSpPr>
          <p:nvPr>
            <p:ph type="sldNum" sz="quarter" idx="12"/>
          </p:nvPr>
        </p:nvSpPr>
        <p:spPr/>
        <p:txBody>
          <a:bodyPr/>
          <a:lstStyle/>
          <a:p>
            <a:pPr>
              <a:defRPr/>
            </a:pPr>
            <a:fld id="{2171C2FC-15FC-4994-A1D4-28D69FA846F1}" type="slidenum">
              <a:rPr lang="fi-FI" smtClean="0"/>
              <a:pPr>
                <a:defRPr/>
              </a:pPr>
              <a:t>6</a:t>
            </a:fld>
            <a:endParaRPr lang="fi-FI"/>
          </a:p>
        </p:txBody>
      </p:sp>
    </p:spTree>
    <p:extLst>
      <p:ext uri="{BB962C8B-B14F-4D97-AF65-F5344CB8AC3E}">
        <p14:creationId xmlns:p14="http://schemas.microsoft.com/office/powerpoint/2010/main" xmlns="" val="1821042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Kulttuurinen moninaisuus ja kielitietoisuus</a:t>
            </a:r>
            <a:br>
              <a:rPr lang="fi-FI" dirty="0"/>
            </a:br>
            <a:endParaRPr lang="fi-FI" dirty="0"/>
          </a:p>
        </p:txBody>
      </p:sp>
      <p:sp>
        <p:nvSpPr>
          <p:cNvPr id="3" name="Sisällön paikkamerkki 2"/>
          <p:cNvSpPr>
            <a:spLocks noGrp="1"/>
          </p:cNvSpPr>
          <p:nvPr>
            <p:ph idx="1"/>
          </p:nvPr>
        </p:nvSpPr>
        <p:spPr/>
        <p:txBody>
          <a:bodyPr/>
          <a:lstStyle/>
          <a:p>
            <a:pPr marL="0" indent="0">
              <a:buNone/>
            </a:pPr>
            <a:endParaRPr lang="fi-FI" sz="1801" dirty="0"/>
          </a:p>
          <a:p>
            <a:pPr marL="0" indent="0" algn="just">
              <a:buNone/>
            </a:pPr>
            <a:endParaRPr lang="fi-FI" sz="1801" dirty="0" smtClean="0"/>
          </a:p>
          <a:p>
            <a:pPr marL="0" indent="0" algn="just">
              <a:buNone/>
            </a:pPr>
            <a:r>
              <a:rPr lang="fi-FI" sz="1200" dirty="0" smtClean="0"/>
              <a:t>”Varhaiskasvatus on osa kulttuurisesti muuntuvaa ja monimuotoista yhteiskuntaa. Kulttuurinen moninaisuus nähdään voimavarana. Yhteisössä tunnistetaan, että oikeus omaan kieleen, kulttuuriin, uskontoon ja katsomukseen on perusoikeus. Kielellä on keskeinen merkitys lasten kehityksessä ja oppimisessa, vuorovaikutuksessa ja yhteistyössä sekä identiteetin rakentumisessa ja yhteiskuntaan kuulumisessa.”</a:t>
            </a:r>
            <a:endParaRPr lang="fi-FI" sz="1801" dirty="0" smtClean="0"/>
          </a:p>
          <a:p>
            <a:pPr marL="0" indent="0" algn="just">
              <a:buNone/>
            </a:pPr>
            <a:endParaRPr lang="fi-FI" sz="1801" dirty="0"/>
          </a:p>
          <a:p>
            <a:pPr marL="0" indent="0" algn="just">
              <a:buNone/>
            </a:pPr>
            <a:r>
              <a:rPr lang="fi-FI" sz="1200" b="1" dirty="0">
                <a:solidFill>
                  <a:schemeClr val="accent1"/>
                </a:solidFill>
              </a:rPr>
              <a:t>Näin meidän yksikössä:</a:t>
            </a:r>
          </a:p>
          <a:p>
            <a:pPr marL="0" indent="0" algn="just">
              <a:buNone/>
            </a:pPr>
            <a:endParaRPr lang="fi-FI" sz="1200" dirty="0" smtClean="0"/>
          </a:p>
          <a:p>
            <a:pPr marL="0" indent="0" algn="just">
              <a:buNone/>
            </a:pPr>
            <a:r>
              <a:rPr lang="fi-FI" sz="1200" dirty="0" smtClean="0"/>
              <a:t>Päiväkodissamme </a:t>
            </a:r>
            <a:r>
              <a:rPr lang="fi-FI" sz="1200" dirty="0" smtClean="0">
                <a:solidFill>
                  <a:srgbClr val="FF0000"/>
                </a:solidFill>
              </a:rPr>
              <a:t>kulttuurinen moninaisuus </a:t>
            </a:r>
            <a:r>
              <a:rPr lang="fi-FI" sz="1200" dirty="0" smtClean="0"/>
              <a:t>on luonnollinen osa arkeamme. Erilaisuutta arvostetaan ja siitä keskustellaan positiivisessa hengessä lasten kanssa. Kansainvälinen työporukkamme antaa lapsille mallin moninaisesta ja kulttuurisesti rikkaasta yhteisöstä. Puhumme paljon eri maiden kulttuureista myös lasten ulkomaanmatkojen yhteydessä. Lapset ovat olleet kiinnostuneita eri maiden lipuista ja kartoista, ja he tutkivat niitä koskevia kirjoja usein. Myös perheiden kulttuuritaustat huomioidaan toiminnan suunnittelussa ja toteutuksessa perheen toiveiden mukaan. Käsittelemme välillä vanhempien työmatkojen kohteita ja joskus he tulevat päiväkotiin kertomaan kokemuksistaan vieraassa kulttuurissa. Päiväkodissamme on vuosittain kansainvälisiä opiskelijoita ja he aina esittelevät omaa kulttuuriaan harjoittelunsa yhteydessä. Lapset ovat nauttineet erityisesti opiskelijan kotimaan ruokakulttuuriin ja musiikkiin perehtymisestä.</a:t>
            </a:r>
          </a:p>
          <a:p>
            <a:pPr marL="0" indent="0" algn="just">
              <a:buNone/>
            </a:pPr>
            <a:endParaRPr lang="fi-FI" sz="1200" dirty="0" smtClean="0"/>
          </a:p>
          <a:p>
            <a:pPr marL="0" indent="0" algn="just">
              <a:buNone/>
            </a:pPr>
            <a:r>
              <a:rPr lang="fi-FI" sz="1200" dirty="0" smtClean="0"/>
              <a:t>Tuemme lasten </a:t>
            </a:r>
            <a:r>
              <a:rPr lang="fi-FI" sz="1200" dirty="0" smtClean="0">
                <a:solidFill>
                  <a:srgbClr val="FF0000"/>
                </a:solidFill>
              </a:rPr>
              <a:t>kielitietoisuutta</a:t>
            </a:r>
            <a:r>
              <a:rPr lang="fi-FI" sz="1200" dirty="0" smtClean="0"/>
              <a:t> päivittäin englannin ja suomen kielen osalta. Keskustelemme lisäksi muista kielistä silloin, kun se tuntuu luonnolliselta tai tarpeelliselta  ja kuuntelemme musiikkia eri kielillä. Päiväkotimme arki tapahtuu monikielisessä ympäristössä, sillä osa opettajista käyttää työkielenään englantia. Opettajat kommunikoivat keskenään englanniksi ja näin lapset tottuvat kuulemaan opettajien erilaisia aksentteja. Opettajat toimivat kielellisinä malleina lapsille ja pyrkivät rikastamaan lasten sanavarastoa kommunikoidessaan lasten ja toisten aikuisten kanssa.</a:t>
            </a:r>
          </a:p>
          <a:p>
            <a:pPr marL="0" indent="0" algn="just">
              <a:buNone/>
            </a:pPr>
            <a:endParaRPr lang="fi-FI" sz="1200" dirty="0" smtClean="0"/>
          </a:p>
          <a:p>
            <a:pPr marL="0" indent="0" algn="just">
              <a:buNone/>
            </a:pPr>
            <a:r>
              <a:rPr lang="fi-FI" sz="1200" dirty="0" smtClean="0"/>
              <a:t>Päiväkodissamme aikuiset rohkaisevat lapsia käyttämään englannin ja suomen kieltä monipuolisesti. Henkilöstö huomioi lapsen kielelliset lähtökohdat ja hänelle annetaan aikaa ja mahdollisuuksia vaihteleviin kielenkäytön tilanteisiin. Toimiessamme varmistamme, että jokaisella lapsella on mahdollisuus tulla ymmärretyksi ja ymmärtää ympäristönsä tapahtumia. Tämä varmistetaan siten, että englanninkielisen opettajan apuna toimii suomenkielinen opettaja tai opiskelija – erityisesti pienten lasten kanssa. Usein isommat lapset nauttivat kielestä toiseen kääntämisestä ja tulkkina toimimisesta opettajien tai opettajan ja lapsen välillä.</a:t>
            </a:r>
          </a:p>
          <a:p>
            <a:pPr marL="0" indent="0">
              <a:buNone/>
            </a:pPr>
            <a:endParaRPr lang="fi-FI" sz="1200" dirty="0" smtClean="0"/>
          </a:p>
          <a:p>
            <a:pPr marL="0" indent="0">
              <a:buNone/>
            </a:pPr>
            <a:endParaRPr lang="fi-FI" sz="1200" dirty="0" smtClean="0"/>
          </a:p>
          <a:p>
            <a:pPr marL="0" indent="0">
              <a:buNone/>
            </a:pPr>
            <a:endParaRPr lang="fi-FI" sz="1600" dirty="0" smtClean="0"/>
          </a:p>
          <a:p>
            <a:pPr marL="0" indent="0">
              <a:buNone/>
            </a:pPr>
            <a:endParaRPr lang="en-GB" sz="1600" dirty="0"/>
          </a:p>
          <a:p>
            <a:pPr marL="0" indent="0">
              <a:buNone/>
            </a:pPr>
            <a:endParaRPr lang="fi-FI" sz="1801" dirty="0"/>
          </a:p>
          <a:p>
            <a:pPr marL="0" indent="0">
              <a:buNone/>
            </a:pPr>
            <a:endParaRPr lang="fi-FI" sz="1801" dirty="0"/>
          </a:p>
        </p:txBody>
      </p:sp>
      <p:sp>
        <p:nvSpPr>
          <p:cNvPr id="4" name="Alatunnisteen paikkamerkki 3"/>
          <p:cNvSpPr>
            <a:spLocks noGrp="1"/>
          </p:cNvSpPr>
          <p:nvPr>
            <p:ph type="ftr" sz="quarter" idx="11"/>
          </p:nvPr>
        </p:nvSpPr>
        <p:spPr/>
        <p:txBody>
          <a:bodyPr/>
          <a:lstStyle/>
          <a:p>
            <a:pPr>
              <a:defRPr/>
            </a:pPr>
            <a:r>
              <a:rPr lang="fi-FI"/>
              <a:t>Yksityinen varhaiskasvatus</a:t>
            </a:r>
          </a:p>
        </p:txBody>
      </p:sp>
      <p:sp>
        <p:nvSpPr>
          <p:cNvPr id="5" name="Dian numeron paikkamerkki 4"/>
          <p:cNvSpPr>
            <a:spLocks noGrp="1"/>
          </p:cNvSpPr>
          <p:nvPr>
            <p:ph type="sldNum" sz="quarter" idx="12"/>
          </p:nvPr>
        </p:nvSpPr>
        <p:spPr/>
        <p:txBody>
          <a:bodyPr/>
          <a:lstStyle/>
          <a:p>
            <a:pPr>
              <a:defRPr/>
            </a:pPr>
            <a:fld id="{2171C2FC-15FC-4994-A1D4-28D69FA846F1}" type="slidenum">
              <a:rPr lang="fi-FI" smtClean="0"/>
              <a:pPr>
                <a:defRPr/>
              </a:pPr>
              <a:t>7</a:t>
            </a:fld>
            <a:endParaRPr lang="fi-FI"/>
          </a:p>
        </p:txBody>
      </p:sp>
    </p:spTree>
    <p:extLst>
      <p:ext uri="{BB962C8B-B14F-4D97-AF65-F5344CB8AC3E}">
        <p14:creationId xmlns:p14="http://schemas.microsoft.com/office/powerpoint/2010/main" xmlns="" val="2836677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Hyvinvointi, turvallisuus ja kestävä elämäntapa</a:t>
            </a:r>
            <a:br>
              <a:rPr lang="fi-FI" dirty="0"/>
            </a:br>
            <a:endParaRPr lang="fi-FI" dirty="0"/>
          </a:p>
        </p:txBody>
      </p:sp>
      <p:sp>
        <p:nvSpPr>
          <p:cNvPr id="3" name="Sisällön paikkamerkki 2"/>
          <p:cNvSpPr>
            <a:spLocks noGrp="1"/>
          </p:cNvSpPr>
          <p:nvPr>
            <p:ph idx="1"/>
          </p:nvPr>
        </p:nvSpPr>
        <p:spPr/>
        <p:txBody>
          <a:bodyPr/>
          <a:lstStyle/>
          <a:p>
            <a:endParaRPr lang="fi-FI" dirty="0"/>
          </a:p>
          <a:p>
            <a:pPr marL="0" indent="0" algn="just">
              <a:buNone/>
            </a:pPr>
            <a:r>
              <a:rPr lang="fi-FI" sz="1200" dirty="0" smtClean="0"/>
              <a:t>”Varhaiskasvatuksessa arvostetaan terveellisiä, turvallisia ja liikunnallisia elämäntapoja. Selkeä ja suunnitelmallinen, mutta joustava päivän rakenne edistää hyvinvointia. Lasten hyvinvointia edistetään  myös antamalla mahdollisuus päivän aikana rauhoittumiseen ja lepoon sekä tarjoamalla monipuolista, terveellistä ja riittävää ravintoa. Varhaiskasvatuksessa pidetään huolta koko yhteisön fyysisestä, psyykkisestä ja sosiaalisesta turvallisuudesta. Varhaiskasvatuksessa ei sallita kiusaamista, väkivaltaa eikä häirintää.  Kaikessa toiminnassa huomioidaan ekologisesti, sosiaalisesti, kulttuurisesti ja taloudellisesti kestävän elämäntavan välttämättömyys.”</a:t>
            </a:r>
          </a:p>
          <a:p>
            <a:pPr marL="0" indent="0" algn="just">
              <a:buNone/>
            </a:pPr>
            <a:endParaRPr lang="fi-FI" sz="1200" dirty="0"/>
          </a:p>
          <a:p>
            <a:pPr marL="0" indent="0" algn="just">
              <a:buNone/>
            </a:pPr>
            <a:r>
              <a:rPr lang="fi-FI" sz="1200" b="1" dirty="0">
                <a:solidFill>
                  <a:schemeClr val="accent1"/>
                </a:solidFill>
              </a:rPr>
              <a:t>Näin meidän yksikössä:</a:t>
            </a:r>
          </a:p>
          <a:p>
            <a:pPr marL="0" indent="0" algn="just">
              <a:buNone/>
            </a:pPr>
            <a:endParaRPr lang="fi-FI" sz="1200" dirty="0" smtClean="0"/>
          </a:p>
          <a:p>
            <a:pPr marL="0" indent="0" algn="just">
              <a:buNone/>
            </a:pPr>
            <a:r>
              <a:rPr lang="fi-FI" sz="1200" dirty="0" smtClean="0">
                <a:solidFill>
                  <a:srgbClr val="FF0000"/>
                </a:solidFill>
              </a:rPr>
              <a:t>Hyvinvointi. </a:t>
            </a:r>
            <a:r>
              <a:rPr lang="fi-FI" sz="1200" dirty="0" smtClean="0"/>
              <a:t>Päiväkodissamme kaikki tilat ovat lasten vapaassa käytössä. He voivat valita itselleen sopivan tilan ja tekemistä oman liikkumisen tarpeensa mukaan. Liikumme monipuolisesti sisätiloissa ja ulkona ja pitkäkestoista istumista on vähän. Siirtymät toiminnasta toiseen pyrimme luomaan mahdollisimman kiireettömiksi. Järjestämme työrauhan ryhmille, jotka tekevät jotakin keskittymistä vaativaa. Esimerkiksi esikoulun kirjatehtävien aikana muut ryhmät ulkoilevat päiväkodin pihalla.</a:t>
            </a:r>
          </a:p>
          <a:p>
            <a:pPr marL="0" indent="0" algn="just">
              <a:buNone/>
            </a:pPr>
            <a:endParaRPr lang="fi-FI" sz="1200" dirty="0" smtClean="0"/>
          </a:p>
          <a:p>
            <a:pPr marL="0" indent="0" algn="just">
              <a:buNone/>
            </a:pPr>
            <a:r>
              <a:rPr lang="fi-FI" sz="1200" dirty="0" smtClean="0">
                <a:solidFill>
                  <a:srgbClr val="FF0000"/>
                </a:solidFill>
              </a:rPr>
              <a:t>Turvallisuus. </a:t>
            </a:r>
            <a:r>
              <a:rPr lang="fi-FI" sz="1200" dirty="0" smtClean="0"/>
              <a:t>Lasten kanssa opetellaan turvallisuuteen liittyviä asioita kohtaamalla erilaisia riskejä aikuisen valvonnassa. Lapsia esimerkiksi ohjataan saksien turvalliseen käsittelyyn, portaissa kävelyyn, pihan porttien sulkemiseen ja moniin muihin päivittäin eteen tuleviin turvallisuuteen liittyviin asioihin.</a:t>
            </a:r>
          </a:p>
          <a:p>
            <a:pPr marL="0" indent="0" algn="just">
              <a:buNone/>
            </a:pPr>
            <a:endParaRPr lang="fi-FI" sz="1200" dirty="0" smtClean="0"/>
          </a:p>
          <a:p>
            <a:pPr marL="0" indent="0" algn="just">
              <a:buNone/>
            </a:pPr>
            <a:r>
              <a:rPr lang="fi-FI" sz="1200" dirty="0" smtClean="0"/>
              <a:t>Järjestämällä erilaisia tapahtumia (jalkapalloturnaukset, juhlat, puurojuhlat yms.) edistämme päiväkotimme me-henkeä. Lasten kanssa opetellaan tunnistamaan ja ratkaisemaan ristiriitoja rakentavasti. Päiväkodissamme aikuisia on tarpeeksi töissä, jotta lapsi pääsee syliin ja saa lohdutusta sitä tarvitessaan. Kiusaamistilanteisiin puutumme tiukasti ja keskustelemme niistä lasten huoltajien kanssa etsien yhdessä ratkaisuja tilanteeseen.</a:t>
            </a:r>
            <a:endParaRPr lang="en-US" sz="1200" dirty="0" smtClean="0"/>
          </a:p>
          <a:p>
            <a:pPr marL="0" lvl="0" indent="0" algn="just">
              <a:buNone/>
            </a:pPr>
            <a:endParaRPr lang="en-US" sz="1200" dirty="0" smtClean="0"/>
          </a:p>
          <a:p>
            <a:pPr marL="0" lvl="0" indent="0" algn="just">
              <a:buNone/>
            </a:pPr>
            <a:r>
              <a:rPr lang="fi-FI" sz="1200" dirty="0" smtClean="0">
                <a:solidFill>
                  <a:srgbClr val="FF0000"/>
                </a:solidFill>
              </a:rPr>
              <a:t>Kestävä elämäntapa. </a:t>
            </a:r>
            <a:r>
              <a:rPr lang="fi-FI" sz="1200" dirty="0" smtClean="0"/>
              <a:t>Marraskuisiin Nenäpäivän myyjäisiin valmistamme koristeita ja kortteja pääsääntöisesti kierrätetystä materiaalista. Erityisesti Nenäpäivän yhteydessä pohdimme lasten kanssa sitä, mitkä esineet ovat meille tärkeitä ja mistä olisimme valmiita luopumaan. Kannustamme päiväkodissamme lapsia kohtelemaan leikkikaluja ja esineitä hellästi, ja lasten nähden korjaamme revenneitä kirjoja ja rikki menneitä leluja. Päiväkodissa vietettävässä syntymäpäiväjuhlassa emme anna päivänsankarille aineellisia lahjoja, vaan jokainen lapsi toivottaa sankarille jonkin aineettoman ’hyvän mielen lahjan’. Lapsen saavat käyttää aikuisen kanssa roskapihtejä, joilla siistitään päivänkodin pihaa ja lähiympäristöä.</a:t>
            </a:r>
            <a:endParaRPr lang="fi-FI" sz="1600" dirty="0" smtClean="0"/>
          </a:p>
        </p:txBody>
      </p:sp>
      <p:sp>
        <p:nvSpPr>
          <p:cNvPr id="4" name="Alatunnisteen paikkamerkki 3"/>
          <p:cNvSpPr>
            <a:spLocks noGrp="1"/>
          </p:cNvSpPr>
          <p:nvPr>
            <p:ph type="ftr" sz="quarter" idx="11"/>
          </p:nvPr>
        </p:nvSpPr>
        <p:spPr/>
        <p:txBody>
          <a:bodyPr/>
          <a:lstStyle/>
          <a:p>
            <a:pPr>
              <a:defRPr/>
            </a:pPr>
            <a:r>
              <a:rPr lang="fi-FI" dirty="0"/>
              <a:t>Yksityinen varhaiskasvatus</a:t>
            </a:r>
          </a:p>
        </p:txBody>
      </p:sp>
      <p:sp>
        <p:nvSpPr>
          <p:cNvPr id="5" name="Dian numeron paikkamerkki 4"/>
          <p:cNvSpPr>
            <a:spLocks noGrp="1"/>
          </p:cNvSpPr>
          <p:nvPr>
            <p:ph type="sldNum" sz="quarter" idx="12"/>
          </p:nvPr>
        </p:nvSpPr>
        <p:spPr/>
        <p:txBody>
          <a:bodyPr/>
          <a:lstStyle/>
          <a:p>
            <a:pPr>
              <a:defRPr/>
            </a:pPr>
            <a:fld id="{2171C2FC-15FC-4994-A1D4-28D69FA846F1}" type="slidenum">
              <a:rPr lang="fi-FI" smtClean="0"/>
              <a:pPr>
                <a:defRPr/>
              </a:pPr>
              <a:t>8</a:t>
            </a:fld>
            <a:endParaRPr lang="fi-FI"/>
          </a:p>
        </p:txBody>
      </p:sp>
    </p:spTree>
    <p:extLst>
      <p:ext uri="{BB962C8B-B14F-4D97-AF65-F5344CB8AC3E}">
        <p14:creationId xmlns:p14="http://schemas.microsoft.com/office/powerpoint/2010/main" xmlns="" val="2297664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Oppimisen alueet</a:t>
            </a:r>
          </a:p>
        </p:txBody>
      </p:sp>
      <p:sp>
        <p:nvSpPr>
          <p:cNvPr id="3" name="Sisällön paikkamerkki 2"/>
          <p:cNvSpPr>
            <a:spLocks noGrp="1"/>
          </p:cNvSpPr>
          <p:nvPr>
            <p:ph idx="1"/>
          </p:nvPr>
        </p:nvSpPr>
        <p:spPr>
          <a:xfrm>
            <a:off x="457201" y="1114425"/>
            <a:ext cx="11234739" cy="5062538"/>
          </a:xfrm>
        </p:spPr>
        <p:txBody>
          <a:bodyPr/>
          <a:lstStyle/>
          <a:p>
            <a:pPr marL="0" indent="0" algn="just">
              <a:buNone/>
            </a:pPr>
            <a:r>
              <a:rPr lang="fi-FI" sz="1200" dirty="0" smtClean="0"/>
              <a:t>”Oppimisen alueet kuvaavat varhaiskasvatuksen pedagogisen toiminnan keskeisiä tavoitteita ja sisältöjä. Oppimisen alueet eivät ole erikseen toteutettavia kokonaisuuksia, vaan niiden aihepiirejä yhdistetään ja sovelletaan lasten mielenkiinnon kohteiden ja osaamisen mukaisesti. Oppimisen alueita yhdistävä, eheyttävä pedagoginen toiminta mahdollistaa asioiden ja ilmiöiden laaja-alaisen tarkastelun ja tutkimisen. </a:t>
            </a:r>
            <a:r>
              <a:rPr lang="fi-FI" sz="1200" b="1" dirty="0" smtClean="0">
                <a:solidFill>
                  <a:schemeClr val="accent1"/>
                </a:solidFill>
              </a:rPr>
              <a:t>Oppimisen alueet </a:t>
            </a:r>
            <a:r>
              <a:rPr lang="fi-FI" sz="1200" dirty="0" smtClean="0"/>
              <a:t>on ryhmitelty viideksi kokonaisuudeksi:</a:t>
            </a:r>
          </a:p>
          <a:p>
            <a:pPr marL="0" indent="0" algn="just">
              <a:buNone/>
            </a:pPr>
            <a:endParaRPr lang="fi-FI" sz="1200" dirty="0" smtClean="0"/>
          </a:p>
          <a:p>
            <a:pPr marL="685794" lvl="1" indent="-228600" algn="just">
              <a:buFont typeface="+mj-lt"/>
              <a:buAutoNum type="arabicPeriod"/>
            </a:pPr>
            <a:r>
              <a:rPr lang="fi-FI" sz="1200" dirty="0" smtClean="0">
                <a:solidFill>
                  <a:srgbClr val="FF0000"/>
                </a:solidFill>
              </a:rPr>
              <a:t>Kielten </a:t>
            </a:r>
            <a:r>
              <a:rPr lang="fi-FI" sz="1200" dirty="0">
                <a:solidFill>
                  <a:srgbClr val="FF0000"/>
                </a:solidFill>
              </a:rPr>
              <a:t>rikas maailma </a:t>
            </a:r>
            <a:r>
              <a:rPr lang="fi-FI" sz="1200" dirty="0"/>
              <a:t>(kielelliset taidot ja valmiudet, kielellinen </a:t>
            </a:r>
            <a:r>
              <a:rPr lang="fi-FI" sz="1200" dirty="0" smtClean="0"/>
              <a:t>identiteetti)</a:t>
            </a:r>
          </a:p>
          <a:p>
            <a:pPr marL="685794" lvl="1" indent="-228600" algn="just">
              <a:buFont typeface="+mj-lt"/>
              <a:buAutoNum type="arabicPeriod"/>
            </a:pPr>
            <a:endParaRPr lang="fi-FI" sz="1200" dirty="0" smtClean="0"/>
          </a:p>
          <a:p>
            <a:pPr marL="685794" lvl="1" indent="-228600" algn="just">
              <a:buFont typeface="+mj-lt"/>
              <a:buAutoNum type="arabicPeriod"/>
            </a:pPr>
            <a:r>
              <a:rPr lang="fi-FI" sz="1200" dirty="0" smtClean="0">
                <a:solidFill>
                  <a:srgbClr val="FF0000"/>
                </a:solidFill>
              </a:rPr>
              <a:t>Ilmaisun </a:t>
            </a:r>
            <a:r>
              <a:rPr lang="fi-FI" sz="1200" dirty="0">
                <a:solidFill>
                  <a:srgbClr val="FF0000"/>
                </a:solidFill>
              </a:rPr>
              <a:t>monet muodot</a:t>
            </a:r>
            <a:r>
              <a:rPr lang="fi-FI" sz="1200" dirty="0"/>
              <a:t> (kehollinen, sanallinen, kuvallinen, </a:t>
            </a:r>
            <a:r>
              <a:rPr lang="fi-FI" sz="1200" dirty="0" smtClean="0"/>
              <a:t>musiikillinen)</a:t>
            </a:r>
          </a:p>
          <a:p>
            <a:pPr marL="685794" lvl="1" indent="-228600" algn="just">
              <a:buFont typeface="+mj-lt"/>
              <a:buAutoNum type="arabicPeriod"/>
            </a:pPr>
            <a:endParaRPr lang="fi-FI" sz="1200" dirty="0" smtClean="0"/>
          </a:p>
          <a:p>
            <a:pPr marL="685794" lvl="1" indent="-228600" algn="just">
              <a:buFont typeface="+mj-lt"/>
              <a:buAutoNum type="arabicPeriod"/>
            </a:pPr>
            <a:r>
              <a:rPr lang="fi-FI" sz="1200" dirty="0" smtClean="0">
                <a:solidFill>
                  <a:srgbClr val="FF0000"/>
                </a:solidFill>
              </a:rPr>
              <a:t>Minä </a:t>
            </a:r>
            <a:r>
              <a:rPr lang="fi-FI" sz="1200" dirty="0">
                <a:solidFill>
                  <a:srgbClr val="FF0000"/>
                </a:solidFill>
              </a:rPr>
              <a:t>ja </a:t>
            </a:r>
            <a:r>
              <a:rPr lang="fi-FI" sz="1200" dirty="0" smtClean="0">
                <a:solidFill>
                  <a:srgbClr val="FF0000"/>
                </a:solidFill>
              </a:rPr>
              <a:t>meidän yhteisömme </a:t>
            </a:r>
            <a:r>
              <a:rPr lang="fi-FI" sz="1200" dirty="0"/>
              <a:t>(eettinen ajattelu, katsomuskasvatus, mediakasvatus, lähiyhteisön menneisyys, nykyisyys ja </a:t>
            </a:r>
            <a:r>
              <a:rPr lang="fi-FI" sz="1200" dirty="0" smtClean="0"/>
              <a:t>tulevaisuus)</a:t>
            </a:r>
          </a:p>
          <a:p>
            <a:pPr marL="685794" lvl="1" indent="-228600" algn="just">
              <a:buFont typeface="+mj-lt"/>
              <a:buAutoNum type="arabicPeriod"/>
            </a:pPr>
            <a:endParaRPr lang="fi-FI" sz="1200" dirty="0" smtClean="0"/>
          </a:p>
          <a:p>
            <a:pPr marL="685794" lvl="1" indent="-228600" algn="just">
              <a:buFont typeface="+mj-lt"/>
              <a:buAutoNum type="arabicPeriod"/>
            </a:pPr>
            <a:r>
              <a:rPr lang="fi-FI" sz="1200" dirty="0" smtClean="0">
                <a:solidFill>
                  <a:srgbClr val="FF0000"/>
                </a:solidFill>
              </a:rPr>
              <a:t>Tutkin </a:t>
            </a:r>
            <a:r>
              <a:rPr lang="fi-FI" sz="1200" dirty="0">
                <a:solidFill>
                  <a:srgbClr val="FF0000"/>
                </a:solidFill>
              </a:rPr>
              <a:t>ja toimin ympäristössäni </a:t>
            </a:r>
            <a:r>
              <a:rPr lang="fi-FI" sz="1200" dirty="0"/>
              <a:t>(teknologiakasvatus, ympäristökasvatus, </a:t>
            </a:r>
            <a:r>
              <a:rPr lang="fi-FI" sz="1200" dirty="0" smtClean="0"/>
              <a:t>matemaattinen ajattelu)</a:t>
            </a:r>
          </a:p>
          <a:p>
            <a:pPr marL="685794" lvl="1" indent="-228600" algn="just">
              <a:buFont typeface="+mj-lt"/>
              <a:buAutoNum type="arabicPeriod"/>
            </a:pPr>
            <a:endParaRPr lang="fi-FI" sz="1200" dirty="0" smtClean="0"/>
          </a:p>
          <a:p>
            <a:pPr marL="685794" lvl="1" indent="-228600" algn="just">
              <a:buFont typeface="+mj-lt"/>
              <a:buAutoNum type="arabicPeriod"/>
            </a:pPr>
            <a:r>
              <a:rPr lang="fi-FI" sz="1200" dirty="0" smtClean="0">
                <a:solidFill>
                  <a:srgbClr val="FF0000"/>
                </a:solidFill>
              </a:rPr>
              <a:t>Kasvan, liikun ja kehityn </a:t>
            </a:r>
            <a:r>
              <a:rPr lang="fi-FI" sz="1200" dirty="0" smtClean="0"/>
              <a:t>(liikkuminen, ruokakasvatus, terveys ja turvallisuus)”</a:t>
            </a:r>
          </a:p>
          <a:p>
            <a:pPr marL="685794" lvl="1" indent="-228600" algn="just">
              <a:buFont typeface="+mj-lt"/>
              <a:buAutoNum type="arabicPeriod"/>
            </a:pPr>
            <a:endParaRPr lang="fi-FI" sz="1800" dirty="0" smtClean="0"/>
          </a:p>
          <a:p>
            <a:pPr marL="0" indent="0" algn="just">
              <a:buNone/>
            </a:pPr>
            <a:r>
              <a:rPr lang="fi-FI" sz="1200" b="1" dirty="0" smtClean="0">
                <a:solidFill>
                  <a:schemeClr val="accent1"/>
                </a:solidFill>
              </a:rPr>
              <a:t>Näin meidän yksikössä:</a:t>
            </a:r>
            <a:endParaRPr lang="fi-FI" sz="1800" dirty="0" smtClean="0"/>
          </a:p>
          <a:p>
            <a:pPr marL="0" indent="0" algn="just">
              <a:buNone/>
            </a:pPr>
            <a:r>
              <a:rPr lang="fi-FI" sz="1200" dirty="0" smtClean="0"/>
              <a:t>Päiväkodissamme painottuvat vuosittain erityisesti kaksi oppimisen aluetta: Kielen rikas maailma ja Minä ja meidän yhteisömme.  </a:t>
            </a:r>
            <a:r>
              <a:rPr lang="fi-FI" sz="1200" dirty="0" smtClean="0">
                <a:solidFill>
                  <a:srgbClr val="FF0000"/>
                </a:solidFill>
              </a:rPr>
              <a:t>Englannin kieli </a:t>
            </a:r>
            <a:r>
              <a:rPr lang="fi-FI" sz="1200" dirty="0" smtClean="0"/>
              <a:t>on osa jokapäiväistä arkeamme, jossa lapsille tarjotaan mahdollisuus oppia englantia luontevasti leikin, pelien, satujen, draaman, musiikin ja ohjatun toiminnan kautta. Turvallisessa ja hyväksyvässä ympäristössä lapsi saa osallistua ja kokeilla englannin kielellä kommunikoimista omien valmiuksiensa mukaan. </a:t>
            </a:r>
            <a:r>
              <a:rPr lang="fi-FI" sz="1200" dirty="0" smtClean="0">
                <a:solidFill>
                  <a:srgbClr val="FF0000"/>
                </a:solidFill>
              </a:rPr>
              <a:t>Toisten auttaminen </a:t>
            </a:r>
            <a:r>
              <a:rPr lang="fi-FI" sz="1200" dirty="0" smtClean="0"/>
              <a:t>ja toisista huolehtimisen teemat ovat esillä näkyvästi joka vuosi erityisesti Nenäpäivän, Lasten oikeuksien päivän ja ystävänpäivän yhteydessä. Eettisiä kysymyksiä käsitellään lasten kanssa niin, että he voivat tuntea olonsa turvalliseksi ja hyväksytyksi.</a:t>
            </a:r>
          </a:p>
          <a:p>
            <a:pPr marL="0" indent="0" algn="just">
              <a:buNone/>
            </a:pPr>
            <a:endParaRPr lang="fi-FI" sz="1800" b="1" dirty="0" smtClean="0"/>
          </a:p>
          <a:p>
            <a:pPr marL="0" indent="0" algn="just">
              <a:buNone/>
            </a:pPr>
            <a:r>
              <a:rPr lang="fi-FI" sz="1200" dirty="0" smtClean="0"/>
              <a:t>Lisäksi toimintakautena 2017-2018 panostamme Kasvan, liikun ja kehityn – oppimisen alueeseen, erityisesti</a:t>
            </a:r>
            <a:r>
              <a:rPr lang="fi-FI" sz="1200" dirty="0" smtClean="0">
                <a:solidFill>
                  <a:srgbClr val="FF0000"/>
                </a:solidFill>
              </a:rPr>
              <a:t> ruokakasvatukseen</a:t>
            </a:r>
            <a:r>
              <a:rPr lang="fi-FI" sz="1200" dirty="0" smtClean="0"/>
              <a:t>. Tavoitteenamme on luoda päivittäisiin ateriahetkiin kiireettömyyden ilmapiiriä ja luoda yhdessä syömisen kulttuuria. Muutamme vuoden aikana ruokailukäytäntöjä siten, että aikuinen ruokailee lasten kanssa samassa pöydässä kannustaen lapsia yhteiseen keskusteluun, hyviin pöytätapoihin ja ruokarauhaan. Ruoanjakotilanne pyritään rauhoittamaan niin, ettei sen aikana ympäristössä ole ylimääräistä hälinää tai liikennettä. Kokeilemme muuttaa välipalahetkeä siten, että välipala jaetaan kahdessa erässä, jotta siirtymät ruokahuoneesta vessojen kautta eteiseen saadaan jouhevaksi ja ruokahetki rauhallisemmaksi.</a:t>
            </a:r>
            <a:endParaRPr lang="fi-FI" sz="1800" dirty="0">
              <a:solidFill>
                <a:schemeClr val="accent6"/>
              </a:solidFill>
            </a:endParaRPr>
          </a:p>
        </p:txBody>
      </p:sp>
      <p:sp>
        <p:nvSpPr>
          <p:cNvPr id="5" name="Alatunnisteen paikkamerkki 4"/>
          <p:cNvSpPr>
            <a:spLocks noGrp="1"/>
          </p:cNvSpPr>
          <p:nvPr>
            <p:ph type="ftr" sz="quarter" idx="11"/>
          </p:nvPr>
        </p:nvSpPr>
        <p:spPr/>
        <p:txBody>
          <a:bodyPr/>
          <a:lstStyle/>
          <a:p>
            <a:pPr>
              <a:defRPr/>
            </a:pPr>
            <a:r>
              <a:rPr lang="fi-FI"/>
              <a:t>Yksityinen varhaiskasvatus</a:t>
            </a:r>
          </a:p>
        </p:txBody>
      </p:sp>
      <p:sp>
        <p:nvSpPr>
          <p:cNvPr id="4" name="Dian numeron paikkamerkki 3"/>
          <p:cNvSpPr>
            <a:spLocks noGrp="1"/>
          </p:cNvSpPr>
          <p:nvPr>
            <p:ph type="sldNum" sz="quarter" idx="12"/>
          </p:nvPr>
        </p:nvSpPr>
        <p:spPr/>
        <p:txBody>
          <a:bodyPr/>
          <a:lstStyle/>
          <a:p>
            <a:pPr>
              <a:defRPr/>
            </a:pPr>
            <a:r>
              <a:rPr lang="fi-FI" dirty="0" smtClean="0"/>
              <a:t>9</a:t>
            </a:r>
            <a:endParaRPr lang="fi-FI" dirty="0"/>
          </a:p>
        </p:txBody>
      </p:sp>
    </p:spTree>
    <p:extLst>
      <p:ext uri="{BB962C8B-B14F-4D97-AF65-F5344CB8AC3E}">
        <p14:creationId xmlns:p14="http://schemas.microsoft.com/office/powerpoint/2010/main" xmlns="" val="580599316"/>
      </p:ext>
    </p:extLst>
  </p:cSld>
  <p:clrMapOvr>
    <a:masterClrMapping/>
  </p:clrMapOvr>
</p:sld>
</file>

<file path=ppt/theme/theme1.xml><?xml version="1.0" encoding="utf-8"?>
<a:theme xmlns:a="http://schemas.openxmlformats.org/drawingml/2006/main" name="HKI-perus">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9BA43834-84E8-1541-A3A8-3233C81DED4A}" vid="{D2FC8669-76C9-844E-B99F-8ECF6C4668E6}"/>
    </a:ext>
  </a:extLst>
</a:theme>
</file>

<file path=ppt/theme/theme2.xml><?xml version="1.0" encoding="utf-8"?>
<a:theme xmlns:a="http://schemas.openxmlformats.org/drawingml/2006/main" name="1_HKI-perus">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9BA43834-84E8-1541-A3A8-3233C81DED4A}" vid="{D2FC8669-76C9-844E-B99F-8ECF6C4668E6}"/>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4127</TotalTime>
  <Words>3908</Words>
  <Application>Microsoft Office PowerPoint</Application>
  <PresentationFormat>Mukautettu</PresentationFormat>
  <Paragraphs>317</Paragraphs>
  <Slides>27</Slides>
  <Notes>2</Notes>
  <HiddenSlides>1</HiddenSlides>
  <MMClips>0</MMClips>
  <ScaleCrop>false</ScaleCrop>
  <HeadingPairs>
    <vt:vector size="4" baseType="variant">
      <vt:variant>
        <vt:lpstr>Teema</vt:lpstr>
      </vt:variant>
      <vt:variant>
        <vt:i4>2</vt:i4>
      </vt:variant>
      <vt:variant>
        <vt:lpstr>Dian otsikot</vt:lpstr>
      </vt:variant>
      <vt:variant>
        <vt:i4>27</vt:i4>
      </vt:variant>
    </vt:vector>
  </HeadingPairs>
  <TitlesOfParts>
    <vt:vector size="29" baseType="lpstr">
      <vt:lpstr>HKI-perus</vt:lpstr>
      <vt:lpstr>1_HKI-perus</vt:lpstr>
      <vt:lpstr>Yksityisen päiväkodin toimintasuunnitelma</vt:lpstr>
      <vt:lpstr>Varhaiskasvatuksen toimintasuunnitelman laatiminen </vt:lpstr>
      <vt:lpstr>Toimintakulttuuri</vt:lpstr>
      <vt:lpstr>Oppiva yhteisö toimintakulttuurin ytimenä   </vt:lpstr>
      <vt:lpstr>Leikkiin ja vuorovaikutukseen kannustava yhteisö  </vt:lpstr>
      <vt:lpstr>Osallisuus, yhdenvertaisuus ja tasa-arvo  </vt:lpstr>
      <vt:lpstr>Kulttuurinen moninaisuus ja kielitietoisuus </vt:lpstr>
      <vt:lpstr>Hyvinvointi, turvallisuus ja kestävä elämäntapa </vt:lpstr>
      <vt:lpstr>Oppimisen alueet</vt:lpstr>
      <vt:lpstr>Laaja-alainen osaaminen</vt:lpstr>
      <vt:lpstr> Ajattelu ja oppiminen  </vt:lpstr>
      <vt:lpstr>Kulttuurinen osaaminen, vuorovaikutus ja ilmaisu </vt:lpstr>
      <vt:lpstr>Itsestä huolehtiminen ja arjen taidot </vt:lpstr>
      <vt:lpstr>Monilukutaito ja tieto- ja viestintäteknologinen osaaminen </vt:lpstr>
      <vt:lpstr>Osallistuminen ja vaikuttaminen </vt:lpstr>
      <vt:lpstr>Oppimisympäristö</vt:lpstr>
      <vt:lpstr>Oppimisympäristö</vt:lpstr>
      <vt:lpstr>Leikki ja monipuoliset työtavat </vt:lpstr>
      <vt:lpstr>Leikki ja sen merkitys </vt:lpstr>
      <vt:lpstr>Toiminnan arviointi ja kehittäminen</vt:lpstr>
      <vt:lpstr>Toiminnan arviointi ja kehittäminen</vt:lpstr>
      <vt:lpstr>Ryhmän toiminnan arviointi  </vt:lpstr>
      <vt:lpstr>Arvioimme miten onnistumme:</vt:lpstr>
      <vt:lpstr>Yhteistyö ja viestintä   </vt:lpstr>
      <vt:lpstr>Yhteistyö ja viestintä</vt:lpstr>
      <vt:lpstr>Lapsen varhaiskasvatuksessa aloittaminen   </vt:lpstr>
      <vt:lpstr>Lapsen varhaiskasvatuksen aloittaminen</vt:lpstr>
    </vt:vector>
  </TitlesOfParts>
  <Company>City of Helsinki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Helsinki-Vasu 2017 käyttöönotto</dc:title>
  <dc:creator>Almusa Katja  Maaria</dc:creator>
  <cp:lastModifiedBy>STAFF</cp:lastModifiedBy>
  <cp:revision>249</cp:revision>
  <cp:lastPrinted>2017-09-06T07:38:58Z</cp:lastPrinted>
  <dcterms:created xsi:type="dcterms:W3CDTF">2017-09-04T12:41:48Z</dcterms:created>
  <dcterms:modified xsi:type="dcterms:W3CDTF">2017-10-30T14:51:43Z</dcterms:modified>
</cp:coreProperties>
</file>