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8"/>
  </p:notesMasterIdLst>
  <p:sldIdLst>
    <p:sldId id="257" r:id="rId3"/>
    <p:sldId id="276" r:id="rId4"/>
    <p:sldId id="274" r:id="rId5"/>
    <p:sldId id="266" r:id="rId6"/>
    <p:sldId id="277" r:id="rId7"/>
    <p:sldId id="278" r:id="rId8"/>
    <p:sldId id="279" r:id="rId9"/>
    <p:sldId id="282" r:id="rId10"/>
    <p:sldId id="280" r:id="rId11"/>
    <p:sldId id="281" r:id="rId12"/>
    <p:sldId id="283" r:id="rId13"/>
    <p:sldId id="259" r:id="rId14"/>
    <p:sldId id="260" r:id="rId15"/>
    <p:sldId id="284" r:id="rId16"/>
    <p:sldId id="261" r:id="rId17"/>
    <p:sldId id="262" r:id="rId18"/>
    <p:sldId id="287" r:id="rId19"/>
    <p:sldId id="263" r:id="rId20"/>
    <p:sldId id="285" r:id="rId21"/>
    <p:sldId id="286" r:id="rId22"/>
    <p:sldId id="269" r:id="rId23"/>
    <p:sldId id="270" r:id="rId24"/>
    <p:sldId id="271" r:id="rId25"/>
    <p:sldId id="272" r:id="rId26"/>
    <p:sldId id="273" r:id="rId2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8E09E13D-05D9-412C-951E-6E347D477C56}">
          <p14:sldIdLst>
            <p14:sldId id="257"/>
            <p14:sldId id="276"/>
            <p14:sldId id="274"/>
            <p14:sldId id="266"/>
            <p14:sldId id="277"/>
            <p14:sldId id="278"/>
            <p14:sldId id="279"/>
            <p14:sldId id="282"/>
            <p14:sldId id="280"/>
            <p14:sldId id="281"/>
            <p14:sldId id="283"/>
            <p14:sldId id="259"/>
            <p14:sldId id="260"/>
            <p14:sldId id="284"/>
            <p14:sldId id="261"/>
            <p14:sldId id="262"/>
            <p14:sldId id="287"/>
            <p14:sldId id="263"/>
            <p14:sldId id="285"/>
            <p14:sldId id="286"/>
            <p14:sldId id="269"/>
            <p14:sldId id="270"/>
            <p14:sldId id="271"/>
            <p14:sldId id="272"/>
            <p14:sldId id="273"/>
          </p14:sldIdLst>
        </p14:section>
        <p14:section name="Nimetön osa" id="{09BB749B-DEE0-42D8-8B41-D66E4BAFF0B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32"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45B3A-B34F-4C1D-B36D-D3AA093A6E4E}" type="datetimeFigureOut">
              <a:rPr lang="fi-FI" smtClean="0"/>
              <a:t>31.10.2022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B90AD-A6C4-46D3-9643-34A4A92A36A6}" type="slidenum">
              <a:rPr lang="fi-FI" smtClean="0"/>
              <a:t>‹#›</a:t>
            </a:fld>
            <a:endParaRPr lang="fi-FI"/>
          </a:p>
        </p:txBody>
      </p:sp>
    </p:spTree>
    <p:extLst>
      <p:ext uri="{BB962C8B-B14F-4D97-AF65-F5344CB8AC3E}">
        <p14:creationId xmlns:p14="http://schemas.microsoft.com/office/powerpoint/2010/main" val="195544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karvi.fi/app/uploads/2020/03/Karvi-tukee_Vuorovaikutuksen-arviointi-lapsiryhm%C3%A4ss%C3%A4.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solidFill>
                  <a:prstClr val="black"/>
                </a:solidFill>
                <a:cs typeface="Calibri"/>
              </a:rPr>
              <a:t>Toimintasuunnitelmapohja kaudelle 2022-2023</a:t>
            </a:r>
            <a:endParaRPr lang="fi-FI">
              <a:solidFill>
                <a:prstClr val="black"/>
              </a:solidFill>
            </a:endParaRPr>
          </a:p>
          <a:p>
            <a:pPr lvl="0">
              <a:defRPr/>
            </a:pPr>
            <a:endParaRPr lang="fi-FI"/>
          </a:p>
          <a:p>
            <a:pPr lvl="0">
              <a:defRPr/>
            </a:pPr>
            <a:r>
              <a:rPr lang="fi-FI"/>
              <a:t>Toimintasuunnitelma pitää sisällään myös esiopetuksen toimintasuunnitelman. Ne yksiköt, joissa järjestetään esiopetusta, kirjaavat esiopetuksen osuuden toimintasuunnitelmaan otsikoilla eritellen tai omiksi sivuikseen. </a:t>
            </a:r>
            <a:r>
              <a:rPr lang="fi-FI" b="0"/>
              <a:t>Esiopetuksen osuuden</a:t>
            </a:r>
            <a:r>
              <a:rPr lang="fi-FI" b="0" baseline="0"/>
              <a:t> tulee olla selkeästi löydettävissä toimintasuunnitelmasta ja siinä </a:t>
            </a:r>
            <a:r>
              <a:rPr lang="fi-FI" b="0"/>
              <a:t>huomioidaan Esiopetuksen opetussuunnitelma ja perusteet. </a:t>
            </a:r>
          </a:p>
          <a:p>
            <a:pPr lvl="0">
              <a:defRPr/>
            </a:pPr>
            <a:endParaRPr lang="fi-FI"/>
          </a:p>
          <a:p>
            <a:pPr lvl="0">
              <a:defRPr/>
            </a:pPr>
            <a:r>
              <a:rPr lang="fi-FI"/>
              <a:t>Lisäksi esiopetuksessa laaditaan perusopetuksen alkuopetuksen kanssa Yhdessä oppimisen suunnitelma. </a:t>
            </a:r>
          </a:p>
          <a:p>
            <a:pPr lvl="0">
              <a:defRPr/>
            </a:pPr>
            <a:endParaRPr lang="fi-FI"/>
          </a:p>
          <a:p>
            <a:pPr lvl="0">
              <a:defRPr/>
            </a:pPr>
            <a:r>
              <a:rPr lang="fi-FI"/>
              <a:t>Toimintasuunnitelma sisältää arviointitaulukot, jotka vahvistavat varhaiskasvatusyksikön tavoitteiden toteutumisen systemaattista kehittävää arviointia. </a:t>
            </a:r>
          </a:p>
          <a:p>
            <a:pPr lvl="0">
              <a:defRPr/>
            </a:pPr>
            <a:endParaRPr lang="fi-FI"/>
          </a:p>
          <a:p>
            <a:endParaRPr lang="fi-FI" sz="800"/>
          </a:p>
          <a:p>
            <a:pPr lvl="0"/>
            <a:endParaRPr lang="fi-FI">
              <a:solidFill>
                <a:prstClr val="black"/>
              </a:solidFill>
            </a:endParaRPr>
          </a:p>
          <a:p>
            <a:endParaRPr lang="fi-FI">
              <a:solidFill>
                <a:srgbClr val="FF0000"/>
              </a:solidFill>
            </a:endParaRPr>
          </a:p>
          <a:p>
            <a:endParaRPr lang="fi-FI"/>
          </a:p>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68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Tällä sivulla kuvataan tiiviisti se miten toiminnasta viestitään huoltajille ja miten huoltajien on mahdollista osallistua toimintaan. Lisäksi kuvataan se miten toimintaa arvioidaan esim. Lapsen vasu ja Leops arvioinnit, asiakaskyselyt, ja miten lapset osallistuvat toiminnan dokumentointiin, arviointiin ja suunnitteluun. </a:t>
            </a:r>
          </a:p>
          <a:p>
            <a:endParaRPr lang="fi-FI"/>
          </a:p>
          <a:p>
            <a:r>
              <a:rPr lang="fi-FI"/>
              <a:t>Esiopetus tarpeen mukaan erikseen mainittuna esim. yhteistyökoulu.</a:t>
            </a:r>
          </a:p>
          <a:p>
            <a:endParaRPr lang="fi-FI"/>
          </a:p>
          <a:p>
            <a:r>
              <a:rPr lang="fi-FI"/>
              <a:t>Sivulla voidaan mainita toiminnalle tärkeät yhteistyötahot ja kaveripäiväkoti yhteys perhepäivähoidon ja päiväkodin välillä.</a:t>
            </a:r>
          </a:p>
          <a:p>
            <a:endParaRPr lang="fi-FI"/>
          </a:p>
          <a:p>
            <a:r>
              <a:rPr lang="fi-FI"/>
              <a:t>Yksikön oma sivu.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28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Tällä sivulla kuvataan tiiviisti se miten toiminnasta viestitään huoltajille ja miten huoltajien on mahdollista osallistua toimintaan. Lisäksi kuvataan se miten toimintaa arvioidaan esim. Lapsen vasu ja Leops arvioinnit, asiakaskyselyt, ja miten lapset osallistuvat toiminnan dokumentointiin, arviointiin ja suunnitteluun. </a:t>
            </a:r>
          </a:p>
          <a:p>
            <a:endParaRPr lang="fi-FI"/>
          </a:p>
          <a:p>
            <a:r>
              <a:rPr lang="fi-FI"/>
              <a:t>Esiopetus tarpeen mukaan erikseen mainittuna esim. yhteistyökoulu.</a:t>
            </a:r>
          </a:p>
          <a:p>
            <a:endParaRPr lang="fi-FI"/>
          </a:p>
          <a:p>
            <a:r>
              <a:rPr lang="fi-FI"/>
              <a:t>Sivulla voidaan mainita toiminnalle tärkeät yhteistyötahot ja kaveripäiväkoti yhteys perhepäivähoidon ja päiväkodin välillä.</a:t>
            </a:r>
          </a:p>
          <a:p>
            <a:endParaRPr lang="fi-FI"/>
          </a:p>
          <a:p>
            <a:r>
              <a:rPr lang="fi-FI"/>
              <a:t>Yksikön oma sivu.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750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Tällä sivulla kuvataan tiiviisti se miten toiminnasta viestitään huoltajille ja miten huoltajien on mahdollista osallistua toimintaan. Lisäksi kuvataan se miten toimintaa arvioidaan esim. Lapsen vasu ja Leops arvioinnit, asiakaskyselyt, ja miten lapset osallistuvat toiminnan dokumentointiin, arviointiin ja suunnitteluun. </a:t>
            </a:r>
          </a:p>
          <a:p>
            <a:endParaRPr lang="fi-FI"/>
          </a:p>
          <a:p>
            <a:r>
              <a:rPr lang="fi-FI"/>
              <a:t>Esiopetus tarpeen mukaan erikseen mainittuna esim. yhteistyökoulu.</a:t>
            </a:r>
          </a:p>
          <a:p>
            <a:endParaRPr lang="fi-FI"/>
          </a:p>
          <a:p>
            <a:r>
              <a:rPr lang="fi-FI"/>
              <a:t>Sivulla voidaan mainita toiminnalle tärkeät yhteistyötahot ja kaveripäiväkoti yhteys perhepäivähoidon ja päiväkodin välillä.</a:t>
            </a:r>
          </a:p>
          <a:p>
            <a:endParaRPr lang="fi-FI"/>
          </a:p>
          <a:p>
            <a:r>
              <a:rPr lang="fi-FI"/>
              <a:t>Yksikön oma sivu.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3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Toimintasuunnitelman</a:t>
            </a:r>
            <a:r>
              <a:rPr lang="fi-FI" baseline="0"/>
              <a:t> </a:t>
            </a:r>
            <a:r>
              <a:rPr lang="fi-FI"/>
              <a:t>arviointitaulukot laaditaan ohjaamaan tavoitteiden toteutumisen systemaattista kehittävää arviointia ja pedagogista johtamista.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A</a:t>
            </a:r>
            <a:r>
              <a:rPr lang="fi-FI" sz="1200" b="0" i="0" kern="1200">
                <a:solidFill>
                  <a:schemeClr val="tx1"/>
                </a:solidFill>
                <a:effectLst/>
                <a:latin typeface="+mn-lt"/>
                <a:ea typeface="+mn-ea"/>
                <a:cs typeface="+mn-cs"/>
              </a:rPr>
              <a:t>rviointitaulukko on muotoiltu </a:t>
            </a:r>
            <a:r>
              <a:rPr lang="fi-FI" sz="1200" b="0" i="0" kern="1200" err="1">
                <a:solidFill>
                  <a:schemeClr val="tx1"/>
                </a:solidFill>
                <a:effectLst/>
                <a:latin typeface="+mn-lt"/>
                <a:ea typeface="+mn-ea"/>
                <a:cs typeface="+mn-cs"/>
              </a:rPr>
              <a:t>Karvin</a:t>
            </a:r>
            <a:r>
              <a:rPr lang="fi-FI" sz="1200" b="0" i="0" kern="1200">
                <a:solidFill>
                  <a:schemeClr val="tx1"/>
                </a:solidFill>
                <a:effectLst/>
                <a:latin typeface="+mn-lt"/>
                <a:ea typeface="+mn-ea"/>
                <a:cs typeface="+mn-cs"/>
              </a:rPr>
              <a:t> arviointimallin pohjalta (tavoite – indikaattori – kriteeri)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i="0" kern="1200">
                <a:solidFill>
                  <a:schemeClr val="tx1"/>
                </a:solidFill>
                <a:effectLst/>
                <a:latin typeface="+mn-lt"/>
                <a:ea typeface="+mn-ea"/>
                <a:cs typeface="+mn-cs"/>
              </a:rPr>
              <a:t>Tavoite</a:t>
            </a:r>
            <a:r>
              <a:rPr lang="fi-FI" sz="1200" b="0" i="0" kern="1200">
                <a:solidFill>
                  <a:schemeClr val="tx1"/>
                </a:solidFill>
                <a:effectLst/>
                <a:latin typeface="+mn-lt"/>
                <a:ea typeface="+mn-ea"/>
                <a:cs typeface="+mn-cs"/>
              </a:rPr>
              <a:t> eli mitä – kertoo kehittämiseen liittyvistä sisällöllisistä valinnoista ja</a:t>
            </a:r>
            <a:r>
              <a:rPr lang="fi-FI" sz="1200" b="0" i="0" kern="1200" baseline="0">
                <a:solidFill>
                  <a:schemeClr val="tx1"/>
                </a:solidFill>
                <a:effectLst/>
                <a:latin typeface="+mn-lt"/>
                <a:ea typeface="+mn-ea"/>
                <a:cs typeface="+mn-cs"/>
              </a:rPr>
              <a:t> t</a:t>
            </a:r>
            <a:r>
              <a:rPr lang="fi-FI" sz="1200" b="0" i="0" kern="1200">
                <a:solidFill>
                  <a:schemeClr val="tx1"/>
                </a:solidFill>
                <a:effectLst/>
                <a:latin typeface="+mn-lt"/>
                <a:ea typeface="+mn-ea"/>
                <a:cs typeface="+mn-cs"/>
              </a:rPr>
              <a:t>avoitetta täydentävä </a:t>
            </a:r>
            <a:r>
              <a:rPr lang="fi-FI" sz="1200" b="1" i="0" kern="1200">
                <a:solidFill>
                  <a:schemeClr val="tx1"/>
                </a:solidFill>
                <a:effectLst/>
                <a:latin typeface="+mn-lt"/>
                <a:ea typeface="+mn-ea"/>
                <a:cs typeface="+mn-cs"/>
              </a:rPr>
              <a:t>indikaattori</a:t>
            </a:r>
            <a:r>
              <a:rPr lang="fi-FI" sz="1200" b="0" i="0" kern="1200">
                <a:solidFill>
                  <a:schemeClr val="tx1"/>
                </a:solidFill>
                <a:effectLst/>
                <a:latin typeface="+mn-lt"/>
                <a:ea typeface="+mn-ea"/>
                <a:cs typeface="+mn-cs"/>
              </a:rPr>
              <a:t> - kertoo </a:t>
            </a:r>
            <a:r>
              <a:rPr lang="fi-FI" sz="1200" b="0" i="0" kern="1200" baseline="0">
                <a:solidFill>
                  <a:schemeClr val="tx1"/>
                </a:solidFill>
                <a:effectLst/>
                <a:latin typeface="+mn-lt"/>
                <a:ea typeface="+mn-ea"/>
                <a:cs typeface="+mn-cs"/>
              </a:rPr>
              <a:t>kyseisen tavoitteen merkityksen</a:t>
            </a:r>
            <a:r>
              <a:rPr lang="fi-FI" sz="1200" b="0" i="0" kern="1200">
                <a:solidFill>
                  <a:schemeClr val="tx1"/>
                </a:solidFill>
                <a:effectLst/>
                <a:latin typeface="+mn-lt"/>
                <a:ea typeface="+mn-ea"/>
                <a:cs typeface="+mn-cs"/>
              </a:rPr>
              <a:t> lasten oppimisen ja hyvinvoinnin näkökulmasta, miksi tavoite on tärkeä</a:t>
            </a:r>
            <a:r>
              <a:rPr lang="fi-FI" sz="1200" b="0" i="0" kern="1200" baseline="0">
                <a:solidFill>
                  <a:schemeClr val="tx1"/>
                </a:solidFill>
                <a:effectLst/>
                <a:latin typeface="+mn-lt"/>
                <a:ea typeface="+mn-ea"/>
                <a:cs typeface="+mn-cs"/>
              </a:rPr>
              <a:t>. Yhteisten tavoitteiden indikaattorit ja perustelut on nostettu Helsingin varhaiskasvatussuunnitelmasta.</a:t>
            </a:r>
            <a:endParaRPr lang="fi-FI"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i="0" kern="1200">
                <a:solidFill>
                  <a:schemeClr val="tx1"/>
                </a:solidFill>
                <a:effectLst/>
                <a:latin typeface="+mn-lt"/>
                <a:ea typeface="+mn-ea"/>
                <a:cs typeface="+mn-cs"/>
              </a:rPr>
              <a:t>Kriteeri</a:t>
            </a:r>
            <a:r>
              <a:rPr lang="fi-FI" sz="1200" b="0" i="0" kern="1200">
                <a:solidFill>
                  <a:schemeClr val="tx1"/>
                </a:solidFill>
                <a:effectLst/>
                <a:latin typeface="+mn-lt"/>
                <a:ea typeface="+mn-ea"/>
                <a:cs typeface="+mn-cs"/>
              </a:rPr>
              <a:t> eli miten -</a:t>
            </a:r>
            <a:r>
              <a:rPr lang="fi-FI" sz="1200" b="0" i="0" kern="1200" baseline="0">
                <a:solidFill>
                  <a:schemeClr val="tx1"/>
                </a:solidFill>
                <a:effectLst/>
                <a:latin typeface="+mn-lt"/>
                <a:ea typeface="+mn-ea"/>
                <a:cs typeface="+mn-cs"/>
              </a:rPr>
              <a:t> </a:t>
            </a:r>
            <a:r>
              <a:rPr lang="fi-FI" sz="1200" b="0" i="0" kern="1200">
                <a:solidFill>
                  <a:schemeClr val="tx1"/>
                </a:solidFill>
                <a:effectLst/>
                <a:latin typeface="+mn-lt"/>
                <a:ea typeface="+mn-ea"/>
                <a:cs typeface="+mn-cs"/>
              </a:rPr>
              <a:t>kertoo valitut toimenpiteet, joiden avulla tavoitteen toteutumista arvioidaan</a:t>
            </a:r>
          </a:p>
          <a:p>
            <a:endParaRPr lang="fi-FI"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a:t>Yksikön omat kehittämisen tavoitteen viedään arviointitaulukkoon mahdollisimman konkreettisessa muodossa. Kehittävässä arvioinnissa olennaista on tunnistaa yksikön kehittämistarpeet. Arviointitaulukoita kopioidaan yksikön asettamien tavoitteiden mukainen määrä.</a:t>
            </a:r>
            <a:endParaRPr lang="fi-FI"/>
          </a:p>
          <a:p>
            <a:endParaRPr lang="fi-FI" baseline="0"/>
          </a:p>
          <a:p>
            <a:r>
              <a:rPr lang="fi-FI" baseline="0"/>
              <a:t>Tätä sivua ja arviointitaulukoita ei jätetä huoltajille julkaistavaan valmiiseen toimintasuunnitelmaan. Varhaiskasvatuksen aluepäällikkö hyväksyy myös toimintasuunnitelman arviointitaulukot. </a:t>
            </a:r>
          </a:p>
          <a:p>
            <a:endParaRPr lang="fi-FI" baseline="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963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Yksikössä</a:t>
            </a:r>
            <a:r>
              <a:rPr lang="fi-FI" baseline="0"/>
              <a:t> nostetut</a:t>
            </a:r>
            <a:r>
              <a:rPr lang="fi-FI"/>
              <a:t> kehittämistoimenpiteet tasa-arvon ja yhdenvertaisuuden</a:t>
            </a:r>
            <a:r>
              <a:rPr lang="fi-FI" baseline="0"/>
              <a:t> edistämiseksi</a:t>
            </a:r>
            <a:r>
              <a:rPr lang="fi-FI"/>
              <a:t>.</a:t>
            </a:r>
            <a:r>
              <a:rPr lang="fi-FI" baseline="0"/>
              <a:t> Yksikkö päättää, ovatko toimenpiteet samoja koko kolmen vuoden (2021-2023) ajan.  </a:t>
            </a:r>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16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Yksikön oma tavoite. Tavoitteet voivat pysyä samana useamman vuoden,</a:t>
            </a:r>
            <a:r>
              <a:rPr lang="fi-FI" baseline="0"/>
              <a:t> mutta kriteereitä päivitetään toiminnan kehittymisen myötä.</a:t>
            </a:r>
            <a:r>
              <a:rPr lang="fi-FI"/>
              <a:t> T</a:t>
            </a:r>
            <a:r>
              <a:rPr lang="fi-FI" baseline="0"/>
              <a:t>avoitteelle asetettaviin kriteereihin voi hyödyntää </a:t>
            </a:r>
            <a:r>
              <a:rPr lang="fi-FI" baseline="0" err="1"/>
              <a:t>Karvin</a:t>
            </a:r>
            <a:r>
              <a:rPr lang="fi-FI" baseline="0"/>
              <a:t> arviointivälinettä. </a:t>
            </a:r>
            <a:r>
              <a:rPr lang="fi-FI">
                <a:hlinkClick r:id="rId3"/>
              </a:rPr>
              <a:t>https://karvi.fi/app/uploads/2020/03/Karvi-tukee_Vuorovaikutuksen-arviointi-lapsiryhm%C3%A4ss%C3%A4.pdf</a:t>
            </a:r>
            <a:endParaRPr lang="fi-FI"/>
          </a:p>
          <a:p>
            <a:endParaRPr lang="fi-FI"/>
          </a:p>
          <a:p>
            <a:r>
              <a:rPr lang="fi-FI"/>
              <a:t>Arviointitaulukon</a:t>
            </a:r>
            <a:r>
              <a:rPr lang="fi-FI" baseline="0"/>
              <a:t> asteikko</a:t>
            </a:r>
            <a:r>
              <a:rPr lang="fi-FI"/>
              <a:t> muotoillaan tavoitetta</a:t>
            </a:r>
            <a:r>
              <a:rPr lang="fi-FI" baseline="0"/>
              <a:t> ja kriteereitä parhaiten mittaavaksi. </a:t>
            </a:r>
          </a:p>
          <a:p>
            <a:r>
              <a:rPr lang="fi-FI" baseline="0"/>
              <a:t>Sivuja voidaan kopioida yksikön asettamien tavoitteiden mukainen määrä.</a:t>
            </a:r>
            <a:endParaRPr lang="fi-FI"/>
          </a:p>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36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9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71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525463" y="933450"/>
            <a:ext cx="5486400" cy="3086100"/>
          </a:xfrm>
        </p:spPr>
      </p:sp>
      <p:sp>
        <p:nvSpPr>
          <p:cNvPr id="3" name="Huomautusten paikkamerkki 2"/>
          <p:cNvSpPr>
            <a:spLocks noGrp="1"/>
          </p:cNvSpPr>
          <p:nvPr>
            <p:ph type="body" idx="1"/>
          </p:nvPr>
        </p:nvSpPr>
        <p:spPr/>
        <p:txBody>
          <a:bodyPr/>
          <a:lstStyle/>
          <a:p>
            <a:r>
              <a:rPr lang="fi-FI" i="1"/>
              <a:t>Kiusaamisen vastainen ohjelman KVO13 toinen toimenpide on, että jokaisessa varhaiskasvatusyksikössä sovitaan ja kirjataan toimintasuunnitelmaan yhteinen tapa, jolla systemaattisesti harjoitellaan tunnetaitoja ja kiusaamistilanteiden käsittelyä</a:t>
            </a:r>
            <a:r>
              <a:rPr lang="fi-FI"/>
              <a:t>. </a:t>
            </a:r>
          </a:p>
          <a:p>
            <a:endParaRPr lang="fi-FI"/>
          </a:p>
          <a:p>
            <a:r>
              <a:rPr lang="fi-FI"/>
              <a:t>Kuvataan yhteisesti sovittu menetelmä lasten tunnetaitojen ja kaveritaitojen opetteluun ja lasten osallisuuden vahvistamiseen ristiriitatilanteiden ja konfliktien ratkaisemisessa. </a:t>
            </a:r>
          </a:p>
          <a:p>
            <a:endParaRPr lang="fi-FI"/>
          </a:p>
          <a:p>
            <a:pPr lvl="0">
              <a:defRPr/>
            </a:pPr>
            <a:r>
              <a:rPr lang="fi-FI"/>
              <a:t>KVO13 </a:t>
            </a:r>
            <a:r>
              <a:rPr lang="fi-FI" err="1"/>
              <a:t>Vare</a:t>
            </a:r>
            <a:r>
              <a:rPr lang="fi-FI"/>
              <a:t> –esitys kokonaisuudessaan löytyy Helmestä vasumateriaaleista. </a:t>
            </a:r>
          </a:p>
          <a:p>
            <a:pPr lvl="0">
              <a:defRPr/>
            </a:pPr>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66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Tälle sivulle kirjataan yksikössä</a:t>
            </a:r>
            <a:r>
              <a:rPr lang="fi-FI" baseline="0"/>
              <a:t> sopimanne tasa-arvoa ja yhdenvertaisuutta edistävät toimenpiteet.</a:t>
            </a:r>
            <a:endParaRPr lang="fi-FI"/>
          </a:p>
          <a:p>
            <a:r>
              <a:rPr lang="fi-FI"/>
              <a:t>Toimintavuonna 2021-2022 on laadittu</a:t>
            </a:r>
            <a:r>
              <a:rPr lang="fi-FI" baseline="0"/>
              <a:t> tasa-arvoa ja yhdenvertaisuutta edistävät toimenpiteet. Toimintavuonna 2022-2023 jatketaan näiden toimenpiteiden toteutusta, seurantaa ja arviointia. </a:t>
            </a:r>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46E17-E1CC-4412-B535-CF37C0FBCD2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4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Tälle sivulle kirjataan yksikössä</a:t>
            </a:r>
            <a:r>
              <a:rPr lang="fi-FI" baseline="0"/>
              <a:t> sopimanne tasa-arvoa ja yhdenvertaisuutta edistävät toimenpiteet.</a:t>
            </a:r>
            <a:endParaRPr lang="fi-FI"/>
          </a:p>
          <a:p>
            <a:r>
              <a:rPr lang="fi-FI"/>
              <a:t>Toimintavuonna 2021-2022 on laadittu</a:t>
            </a:r>
            <a:r>
              <a:rPr lang="fi-FI" baseline="0"/>
              <a:t> tasa-arvoa ja yhdenvertaisuutta edistävät toimenpiteet. Toimintavuonna 2022-2023 jatketaan näiden toimenpiteiden toteutusta, seurantaa ja arviointia. </a:t>
            </a:r>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46E17-E1CC-4412-B535-CF37C0FBCD2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05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defRPr/>
            </a:pPr>
            <a:r>
              <a:rPr lang="fi-FI">
                <a:ea typeface="+mn-lt"/>
                <a:cs typeface="+mn-lt"/>
              </a:rPr>
              <a:t>Tälle sivulle on kirjattu valmiiksi kaikille yhteiset tavoitteet</a:t>
            </a:r>
            <a:r>
              <a:rPr lang="fi-FI"/>
              <a:t>. </a:t>
            </a:r>
          </a:p>
          <a:p>
            <a:pPr lvl="0">
              <a:defRPr/>
            </a:pPr>
            <a:endParaRPr lang="fi-FI"/>
          </a:p>
          <a:p>
            <a:pPr lvl="0">
              <a:defRPr/>
            </a:pPr>
            <a:r>
              <a:rPr lang="fi-FI">
                <a:ea typeface="+mn-lt"/>
                <a:cs typeface="+mn-lt"/>
              </a:rPr>
              <a:t>Lisäksi sivulle kirjataan yksikön toimintakaudelle asettamat toiminnan kehittämisen tavoitteet</a:t>
            </a:r>
            <a:r>
              <a:rPr lang="fi-FI"/>
              <a:t>.</a:t>
            </a:r>
          </a:p>
          <a:p>
            <a:endParaRPr lang="fi-FI"/>
          </a:p>
          <a:p>
            <a:pPr lvl="0">
              <a:defRPr/>
            </a:pPr>
            <a:r>
              <a:rPr lang="fi-FI"/>
              <a:t>Tavoitteet ja niiden toteutumisen arviointia varten valitut kriteerit kuvataan toimintasuunnitelman lopussa olevissa arviointitaulukoissa. Tavoitteiden toteutus konkretisoituu ryhmien pedagogisessa toiminnassa. Arviointitaulukon kriteerien mukaista tavoitteen toteutumista, arvioidaan tiimeissä ja yksikön henkilöstön kanssa säännöllisesti.</a:t>
            </a:r>
          </a:p>
          <a:p>
            <a:pPr lvl="0"/>
            <a:endParaRPr lang="fi-FI"/>
          </a:p>
          <a:p>
            <a:pPr lvl="0">
              <a:defRPr/>
            </a:pPr>
            <a:r>
              <a:rPr lang="fi-FI">
                <a:solidFill>
                  <a:srgbClr val="FF0000"/>
                </a:solidFill>
              </a:rPr>
              <a:t>Yksikön oma tavoite voi olla sama kuin aiemmalla</a:t>
            </a:r>
            <a:r>
              <a:rPr lang="fi-FI" baseline="0">
                <a:solidFill>
                  <a:srgbClr val="FF0000"/>
                </a:solidFill>
              </a:rPr>
              <a:t> toimintakaudella, jos se arvioinnin perusteella edellyttää vielä kehittämistä. Kehittämistoimenpiteet tavoitteen saavuttamiseksi kirjataan.</a:t>
            </a:r>
            <a:endParaRPr lang="fi-FI">
              <a:solidFill>
                <a:srgbClr val="FF0000"/>
              </a:solidFill>
            </a:endParaRPr>
          </a:p>
          <a:p>
            <a:pPr lvl="0">
              <a:defRPr/>
            </a:pPr>
            <a:endParaRPr lang="fi-FI"/>
          </a:p>
          <a:p>
            <a:pPr lvl="0">
              <a:defRPr/>
            </a:pPr>
            <a:r>
              <a:rPr lang="fi-FI"/>
              <a:t>Tämä sivu on osittain kaikille yhteinen ja sitä täydennetään yksiköissä. Toimintasuunnitelmaan voidaan lisätä tavoitteiden asettelun mukaan tarvittava määrä sivuja.  </a:t>
            </a:r>
            <a:endParaRPr lang="fi-FI">
              <a:solidFill>
                <a:srgbClr val="FF0000"/>
              </a:solidFill>
            </a:endParaRP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16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Yksikön toimintasuunnitelman oma sivu, johon kirjataan yksikössä sovitut käytännöt lapsen aloittaessa varhaiskasvatuksessa ja esiopetuksessa tai lapsen siirtyessä ryhmästä toiseen. </a:t>
            </a:r>
          </a:p>
          <a:p>
            <a:endParaRPr lang="fi-FI"/>
          </a:p>
          <a:p>
            <a:pPr lvl="0">
              <a:defRPr/>
            </a:pPr>
            <a:r>
              <a:rPr lang="fi-FI"/>
              <a:t>Lisäksi kirjataan yksikön lapsiryhmien muodostamisen periaatteet ja yhteisesti sovitut Lapsen vasu ja </a:t>
            </a:r>
            <a:r>
              <a:rPr lang="fi-FI" err="1"/>
              <a:t>Leops</a:t>
            </a:r>
            <a:r>
              <a:rPr lang="fi-FI"/>
              <a:t> käytännöt.</a:t>
            </a:r>
            <a:endParaRPr lang="fi-FI">
              <a:cs typeface="Calibri"/>
            </a:endParaRPr>
          </a:p>
          <a:p>
            <a:pPr lvl="0">
              <a:defRPr/>
            </a:pPr>
            <a:endParaRPr lang="fi-FI"/>
          </a:p>
          <a:p>
            <a:pPr>
              <a:defRPr/>
            </a:pPr>
            <a:r>
              <a:rPr lang="fi-FI"/>
              <a:t>Lapsiryhmät suunnitellaan pedagogisesti tarkoituksenmukaisiksi. Niiden muodostamisessa otetaan huomioon lasten ikä, sisarussuhteet tai tuen tarve sekä henkilöstön mitoitukseen ja ryhmien enimmäiskokoon liittyvät säännökset, lait ja asetukset. Lasten vaihtaessa ryhmää yhteistyön merkitys korostuu päiväkodin henkilöstön kesken, muodostettaessa lapsiryhmiä sekä suunniteltaessa sujuvia siirtymiä lapsiryhmästä toiseen. </a:t>
            </a:r>
            <a:endParaRPr lang="fi-FI">
              <a:cs typeface="Calibri"/>
            </a:endParaRPr>
          </a:p>
          <a:p>
            <a:pPr lvl="0">
              <a:defRPr/>
            </a:pPr>
            <a:endParaRPr lang="fi-FI"/>
          </a:p>
          <a:p>
            <a:pPr>
              <a:defRPr/>
            </a:pPr>
            <a:r>
              <a:rPr lang="fi-FI"/>
              <a:t>Todetaan erikseen kirjattuna myös esiopetusryhmien muodostaminen, esiopetuksen sisäinen yhteistyö ja opinpolun jatkumo.</a:t>
            </a:r>
            <a:endParaRPr lang="fi-FI">
              <a:cs typeface="Calibri"/>
            </a:endParaRP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43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Yksikön toimintasuunnitelman oma sivu, johon kirjataan yksikössä sovitut käytännöt lapsen aloittaessa varhaiskasvatuksessa ja esiopetuksessa tai lapsen siirtyessä ryhmästä toiseen. </a:t>
            </a:r>
          </a:p>
          <a:p>
            <a:endParaRPr lang="fi-FI"/>
          </a:p>
          <a:p>
            <a:pPr lvl="0">
              <a:defRPr/>
            </a:pPr>
            <a:r>
              <a:rPr lang="fi-FI"/>
              <a:t>Lisäksi kirjataan yksikön lapsiryhmien muodostamisen periaatteet ja yhteisesti sovitut Lapsen vasu ja </a:t>
            </a:r>
            <a:r>
              <a:rPr lang="fi-FI" err="1"/>
              <a:t>Leops</a:t>
            </a:r>
            <a:r>
              <a:rPr lang="fi-FI"/>
              <a:t> käytännöt.</a:t>
            </a:r>
            <a:endParaRPr lang="fi-FI">
              <a:cs typeface="Calibri"/>
            </a:endParaRPr>
          </a:p>
          <a:p>
            <a:pPr lvl="0">
              <a:defRPr/>
            </a:pPr>
            <a:endParaRPr lang="fi-FI"/>
          </a:p>
          <a:p>
            <a:pPr>
              <a:defRPr/>
            </a:pPr>
            <a:r>
              <a:rPr lang="fi-FI"/>
              <a:t>Lapsiryhmät suunnitellaan pedagogisesti tarkoituksenmukaisiksi. Niiden muodostamisessa otetaan huomioon lasten ikä, sisarussuhteet tai tuen tarve sekä henkilöstön mitoitukseen ja ryhmien enimmäiskokoon liittyvät säännökset, lait ja asetukset. Lasten vaihtaessa ryhmää yhteistyön merkitys korostuu päiväkodin henkilöstön kesken, muodostettaessa lapsiryhmiä sekä suunniteltaessa sujuvia siirtymiä lapsiryhmästä toiseen. </a:t>
            </a:r>
            <a:endParaRPr lang="fi-FI">
              <a:cs typeface="Calibri"/>
            </a:endParaRPr>
          </a:p>
          <a:p>
            <a:pPr lvl="0">
              <a:defRPr/>
            </a:pPr>
            <a:endParaRPr lang="fi-FI"/>
          </a:p>
          <a:p>
            <a:pPr>
              <a:defRPr/>
            </a:pPr>
            <a:r>
              <a:rPr lang="fi-FI"/>
              <a:t>Todetaan erikseen kirjattuna myös esiopetusryhmien muodostaminen, esiopetuksen sisäinen yhteistyö ja opinpolun jatkumo.</a:t>
            </a:r>
            <a:endParaRPr lang="fi-FI">
              <a:cs typeface="Calibri"/>
            </a:endParaRP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424DF-F896-43CE-BBF9-D6BF887BFF7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00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E6D34EF7-E7B0-4B11-A2C5-09C83AAA14C0}"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867305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53312F1-494F-4424-ADF0-098D09ACAC9F}"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247978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A2CD825-FD7E-47C1-A6E6-8BBE59CFCCAE}"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1102077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12192000" cy="3887788"/>
          </a:xfrm>
          <a:custGeom>
            <a:avLst/>
            <a:gdLst>
              <a:gd name="T0" fmla="*/ 0 w 25400"/>
              <a:gd name="T1" fmla="*/ 3079742 h 8063"/>
              <a:gd name="T2" fmla="*/ 1219200 w 25400"/>
              <a:gd name="T3" fmla="*/ 3888500 h 8063"/>
              <a:gd name="T4" fmla="*/ 2438400 w 25400"/>
              <a:gd name="T5" fmla="*/ 3079742 h 8063"/>
              <a:gd name="T6" fmla="*/ 3657600 w 25400"/>
              <a:gd name="T7" fmla="*/ 3888500 h 8063"/>
              <a:gd name="T8" fmla="*/ 4876800 w 25400"/>
              <a:gd name="T9" fmla="*/ 3079742 h 8063"/>
              <a:gd name="T10" fmla="*/ 6096000 w 25400"/>
              <a:gd name="T11" fmla="*/ 3888500 h 8063"/>
              <a:gd name="T12" fmla="*/ 7315200 w 25400"/>
              <a:gd name="T13" fmla="*/ 3079742 h 8063"/>
              <a:gd name="T14" fmla="*/ 8534400 w 25400"/>
              <a:gd name="T15" fmla="*/ 3888500 h 8063"/>
              <a:gd name="T16" fmla="*/ 9753600 w 25400"/>
              <a:gd name="T17" fmla="*/ 3079742 h 8063"/>
              <a:gd name="T18" fmla="*/ 10972800 w 25400"/>
              <a:gd name="T19" fmla="*/ 3888500 h 8063"/>
              <a:gd name="T20" fmla="*/ 12192000 w 25400"/>
              <a:gd name="T21" fmla="*/ 3079742 h 8063"/>
              <a:gd name="T22" fmla="*/ 12192000 w 25400"/>
              <a:gd name="T23" fmla="*/ 0 h 8063"/>
              <a:gd name="T24" fmla="*/ 0 w 25400"/>
              <a:gd name="T25" fmla="*/ 0 h 8063"/>
              <a:gd name="T26" fmla="*/ 0 w 25400"/>
              <a:gd name="T27" fmla="*/ 3079742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3" name="Kuva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2270057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12192000" cy="3887788"/>
          </a:xfrm>
          <a:custGeom>
            <a:avLst/>
            <a:gdLst>
              <a:gd name="T0" fmla="*/ 0 w 25400"/>
              <a:gd name="T1" fmla="*/ 3079742 h 8063"/>
              <a:gd name="T2" fmla="*/ 1219200 w 25400"/>
              <a:gd name="T3" fmla="*/ 3888500 h 8063"/>
              <a:gd name="T4" fmla="*/ 2438400 w 25400"/>
              <a:gd name="T5" fmla="*/ 3079742 h 8063"/>
              <a:gd name="T6" fmla="*/ 3657600 w 25400"/>
              <a:gd name="T7" fmla="*/ 3888500 h 8063"/>
              <a:gd name="T8" fmla="*/ 4876800 w 25400"/>
              <a:gd name="T9" fmla="*/ 3079742 h 8063"/>
              <a:gd name="T10" fmla="*/ 6096000 w 25400"/>
              <a:gd name="T11" fmla="*/ 3888500 h 8063"/>
              <a:gd name="T12" fmla="*/ 7315200 w 25400"/>
              <a:gd name="T13" fmla="*/ 3079742 h 8063"/>
              <a:gd name="T14" fmla="*/ 8534400 w 25400"/>
              <a:gd name="T15" fmla="*/ 3888500 h 8063"/>
              <a:gd name="T16" fmla="*/ 9753600 w 25400"/>
              <a:gd name="T17" fmla="*/ 3079742 h 8063"/>
              <a:gd name="T18" fmla="*/ 10972800 w 25400"/>
              <a:gd name="T19" fmla="*/ 3888500 h 8063"/>
              <a:gd name="T20" fmla="*/ 12192000 w 25400"/>
              <a:gd name="T21" fmla="*/ 3079742 h 8063"/>
              <a:gd name="T22" fmla="*/ 12192000 w 25400"/>
              <a:gd name="T23" fmla="*/ 0 h 8063"/>
              <a:gd name="T24" fmla="*/ 0 w 25400"/>
              <a:gd name="T25" fmla="*/ 0 h 8063"/>
              <a:gd name="T26" fmla="*/ 0 w 25400"/>
              <a:gd name="T27" fmla="*/ 3079742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3" name="Kuva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3996803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12193588" cy="5572125"/>
          </a:xfrm>
          <a:custGeom>
            <a:avLst/>
            <a:gdLst>
              <a:gd name="T0" fmla="*/ 0 w 25400"/>
              <a:gd name="T1" fmla="*/ 4766642 h 11590"/>
              <a:gd name="T2" fmla="*/ 1219320 w 25400"/>
              <a:gd name="T3" fmla="*/ 5572461 h 11590"/>
              <a:gd name="T4" fmla="*/ 2438640 w 25400"/>
              <a:gd name="T5" fmla="*/ 4766642 h 11590"/>
              <a:gd name="T6" fmla="*/ 3657960 w 25400"/>
              <a:gd name="T7" fmla="*/ 5572461 h 11590"/>
              <a:gd name="T8" fmla="*/ 4877280 w 25400"/>
              <a:gd name="T9" fmla="*/ 4766642 h 11590"/>
              <a:gd name="T10" fmla="*/ 6096600 w 25400"/>
              <a:gd name="T11" fmla="*/ 5572461 h 11590"/>
              <a:gd name="T12" fmla="*/ 7315920 w 25400"/>
              <a:gd name="T13" fmla="*/ 4766642 h 11590"/>
              <a:gd name="T14" fmla="*/ 8535240 w 25400"/>
              <a:gd name="T15" fmla="*/ 5572461 h 11590"/>
              <a:gd name="T16" fmla="*/ 9754560 w 25400"/>
              <a:gd name="T17" fmla="*/ 4766642 h 11590"/>
              <a:gd name="T18" fmla="*/ 10973880 w 25400"/>
              <a:gd name="T19" fmla="*/ 5572461 h 11590"/>
              <a:gd name="T20" fmla="*/ 12193200 w 25400"/>
              <a:gd name="T21" fmla="*/ 4766642 h 11590"/>
              <a:gd name="T22" fmla="*/ 12193200 w 25400"/>
              <a:gd name="T23" fmla="*/ 0 h 11590"/>
              <a:gd name="T24" fmla="*/ 0 w 25400"/>
              <a:gd name="T25" fmla="*/ 0 h 11590"/>
              <a:gd name="T26" fmla="*/ 0 w 25400"/>
              <a:gd name="T27" fmla="*/ 4766642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3910104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7305675" cy="6858000"/>
          </a:xfrm>
          <a:custGeom>
            <a:avLst/>
            <a:gdLst>
              <a:gd name="T0" fmla="*/ 7305472 w 15203"/>
              <a:gd name="T1" fmla="*/ 6858000 h 14300"/>
              <a:gd name="T2" fmla="*/ 6736046 w 15203"/>
              <a:gd name="T3" fmla="*/ 6003388 h 14300"/>
              <a:gd name="T4" fmla="*/ 7305472 w 15203"/>
              <a:gd name="T5" fmla="*/ 5142061 h 14300"/>
              <a:gd name="T6" fmla="*/ 6736046 w 15203"/>
              <a:gd name="T7" fmla="*/ 4280735 h 14300"/>
              <a:gd name="T8" fmla="*/ 7305472 w 15203"/>
              <a:gd name="T9" fmla="*/ 3419888 h 14300"/>
              <a:gd name="T10" fmla="*/ 6736046 w 15203"/>
              <a:gd name="T11" fmla="*/ 2558562 h 14300"/>
              <a:gd name="T12" fmla="*/ 7305472 w 15203"/>
              <a:gd name="T13" fmla="*/ 1697715 h 14300"/>
              <a:gd name="T14" fmla="*/ 6736046 w 15203"/>
              <a:gd name="T15" fmla="*/ 836388 h 14300"/>
              <a:gd name="T16" fmla="*/ 7304991 w 15203"/>
              <a:gd name="T17" fmla="*/ 0 h 14300"/>
              <a:gd name="T18" fmla="*/ 0 w 15203"/>
              <a:gd name="T19" fmla="*/ 0 h 14300"/>
              <a:gd name="T20" fmla="*/ 0 w 15203"/>
              <a:gd name="T21" fmla="*/ 1568708 h 14300"/>
              <a:gd name="T22" fmla="*/ 0 w 15203"/>
              <a:gd name="T23" fmla="*/ 6858000 h 14300"/>
              <a:gd name="T24" fmla="*/ 7305472 w 15203"/>
              <a:gd name="T25" fmla="*/ 6858000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584401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4" name="Freeform 18"/>
          <p:cNvSpPr>
            <a:spLocks/>
          </p:cNvSpPr>
          <p:nvPr userDrawn="1"/>
        </p:nvSpPr>
        <p:spPr bwMode="auto">
          <a:xfrm>
            <a:off x="0" y="0"/>
            <a:ext cx="9678988" cy="6858000"/>
          </a:xfrm>
          <a:custGeom>
            <a:avLst/>
            <a:gdLst>
              <a:gd name="T0" fmla="*/ 0 w 20142"/>
              <a:gd name="T1" fmla="*/ 0 h 14300"/>
              <a:gd name="T2" fmla="*/ 0 w 20142"/>
              <a:gd name="T3" fmla="*/ 6858000 h 14300"/>
              <a:gd name="T4" fmla="*/ 9678540 w 20142"/>
              <a:gd name="T5" fmla="*/ 6858000 h 14300"/>
              <a:gd name="T6" fmla="*/ 9109582 w 20142"/>
              <a:gd name="T7" fmla="*/ 6003388 h 14300"/>
              <a:gd name="T8" fmla="*/ 9679021 w 20142"/>
              <a:gd name="T9" fmla="*/ 5142061 h 14300"/>
              <a:gd name="T10" fmla="*/ 9109582 w 20142"/>
              <a:gd name="T11" fmla="*/ 4280735 h 14300"/>
              <a:gd name="T12" fmla="*/ 9679021 w 20142"/>
              <a:gd name="T13" fmla="*/ 3419888 h 14300"/>
              <a:gd name="T14" fmla="*/ 9109582 w 20142"/>
              <a:gd name="T15" fmla="*/ 2558562 h 14300"/>
              <a:gd name="T16" fmla="*/ 9679021 w 20142"/>
              <a:gd name="T17" fmla="*/ 1697715 h 14300"/>
              <a:gd name="T18" fmla="*/ 9109582 w 20142"/>
              <a:gd name="T19" fmla="*/ 836388 h 14300"/>
              <a:gd name="T20" fmla="*/ 9678540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783755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9815513" cy="6858000"/>
          </a:xfrm>
          <a:custGeom>
            <a:avLst/>
            <a:gdLst>
              <a:gd name="T0" fmla="*/ 0 w 20470"/>
              <a:gd name="T1" fmla="*/ 6858000 h 14293"/>
              <a:gd name="T2" fmla="*/ 2725435 w 20470"/>
              <a:gd name="T3" fmla="*/ 6858000 h 14293"/>
              <a:gd name="T4" fmla="*/ 2544187 w 20470"/>
              <a:gd name="T5" fmla="*/ 6485663 h 14293"/>
              <a:gd name="T6" fmla="*/ 2623782 w 20470"/>
              <a:gd name="T7" fmla="*/ 6066305 h 14293"/>
              <a:gd name="T8" fmla="*/ 3042379 w 20470"/>
              <a:gd name="T9" fmla="*/ 5987135 h 14293"/>
              <a:gd name="T10" fmla="*/ 3796141 w 20470"/>
              <a:gd name="T11" fmla="*/ 6355154 h 14293"/>
              <a:gd name="T12" fmla="*/ 4196038 w 20470"/>
              <a:gd name="T13" fmla="*/ 6269746 h 14293"/>
              <a:gd name="T14" fmla="*/ 4277552 w 20470"/>
              <a:gd name="T15" fmla="*/ 5859025 h 14293"/>
              <a:gd name="T16" fmla="*/ 3914576 w 20470"/>
              <a:gd name="T17" fmla="*/ 5114351 h 14293"/>
              <a:gd name="T18" fmla="*/ 3994172 w 20470"/>
              <a:gd name="T19" fmla="*/ 4694993 h 14293"/>
              <a:gd name="T20" fmla="*/ 4412768 w 20470"/>
              <a:gd name="T21" fmla="*/ 4615823 h 14293"/>
              <a:gd name="T22" fmla="*/ 5166530 w 20470"/>
              <a:gd name="T23" fmla="*/ 4983841 h 14293"/>
              <a:gd name="T24" fmla="*/ 5566427 w 20470"/>
              <a:gd name="T25" fmla="*/ 4898434 h 14293"/>
              <a:gd name="T26" fmla="*/ 5648420 w 20470"/>
              <a:gd name="T27" fmla="*/ 4487712 h 14293"/>
              <a:gd name="T28" fmla="*/ 5284965 w 20470"/>
              <a:gd name="T29" fmla="*/ 3743039 h 14293"/>
              <a:gd name="T30" fmla="*/ 5364561 w 20470"/>
              <a:gd name="T31" fmla="*/ 3323681 h 14293"/>
              <a:gd name="T32" fmla="*/ 5783158 w 20470"/>
              <a:gd name="T33" fmla="*/ 3244511 h 14293"/>
              <a:gd name="T34" fmla="*/ 6535961 w 20470"/>
              <a:gd name="T35" fmla="*/ 3613969 h 14293"/>
              <a:gd name="T36" fmla="*/ 6934419 w 20470"/>
              <a:gd name="T37" fmla="*/ 3530001 h 14293"/>
              <a:gd name="T38" fmla="*/ 7015932 w 20470"/>
              <a:gd name="T39" fmla="*/ 3118799 h 14293"/>
              <a:gd name="T40" fmla="*/ 6652957 w 20470"/>
              <a:gd name="T41" fmla="*/ 2374126 h 14293"/>
              <a:gd name="T42" fmla="*/ 6732073 w 20470"/>
              <a:gd name="T43" fmla="*/ 1955247 h 14293"/>
              <a:gd name="T44" fmla="*/ 7150670 w 20470"/>
              <a:gd name="T45" fmla="*/ 1876078 h 14293"/>
              <a:gd name="T46" fmla="*/ 7904911 w 20470"/>
              <a:gd name="T47" fmla="*/ 2243616 h 14293"/>
              <a:gd name="T48" fmla="*/ 8304808 w 20470"/>
              <a:gd name="T49" fmla="*/ 2158689 h 14293"/>
              <a:gd name="T50" fmla="*/ 8386322 w 20470"/>
              <a:gd name="T51" fmla="*/ 1747487 h 14293"/>
              <a:gd name="T52" fmla="*/ 8023346 w 20470"/>
              <a:gd name="T53" fmla="*/ 1002814 h 14293"/>
              <a:gd name="T54" fmla="*/ 8102942 w 20470"/>
              <a:gd name="T55" fmla="*/ 583935 h 14293"/>
              <a:gd name="T56" fmla="*/ 8521539 w 20470"/>
              <a:gd name="T57" fmla="*/ 504286 h 14293"/>
              <a:gd name="T58" fmla="*/ 9275780 w 20470"/>
              <a:gd name="T59" fmla="*/ 872304 h 14293"/>
              <a:gd name="T60" fmla="*/ 9675677 w 20470"/>
              <a:gd name="T61" fmla="*/ 786417 h 14293"/>
              <a:gd name="T62" fmla="*/ 9757190 w 20470"/>
              <a:gd name="T63" fmla="*/ 375695 h 14293"/>
              <a:gd name="T64" fmla="*/ 9574024 w 20470"/>
              <a:gd name="T65" fmla="*/ 0 h 14293"/>
              <a:gd name="T66" fmla="*/ 0 w 20470"/>
              <a:gd name="T67" fmla="*/ 0 h 14293"/>
              <a:gd name="T68" fmla="*/ 0 w 20470"/>
              <a:gd name="T69" fmla="*/ 6858000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3055244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0" y="0"/>
            <a:ext cx="12193588" cy="6858000"/>
          </a:xfrm>
          <a:custGeom>
            <a:avLst/>
            <a:gdLst>
              <a:gd name="T0" fmla="*/ 0 w 25400"/>
              <a:gd name="T1" fmla="*/ 6858000 h 14293"/>
              <a:gd name="T2" fmla="*/ 5607912 w 25400"/>
              <a:gd name="T3" fmla="*/ 6858000 h 14293"/>
              <a:gd name="T4" fmla="*/ 5425974 w 25400"/>
              <a:gd name="T5" fmla="*/ 6485663 h 14293"/>
              <a:gd name="T6" fmla="*/ 5505662 w 25400"/>
              <a:gd name="T7" fmla="*/ 6066305 h 14293"/>
              <a:gd name="T8" fmla="*/ 5924743 w 25400"/>
              <a:gd name="T9" fmla="*/ 5987135 h 14293"/>
              <a:gd name="T10" fmla="*/ 6679377 w 25400"/>
              <a:gd name="T11" fmla="*/ 6355154 h 14293"/>
              <a:gd name="T12" fmla="*/ 7079737 w 25400"/>
              <a:gd name="T13" fmla="*/ 6269746 h 14293"/>
              <a:gd name="T14" fmla="*/ 7161825 w 25400"/>
              <a:gd name="T15" fmla="*/ 5859025 h 14293"/>
              <a:gd name="T16" fmla="*/ 6797949 w 25400"/>
              <a:gd name="T17" fmla="*/ 5114351 h 14293"/>
              <a:gd name="T18" fmla="*/ 6877637 w 25400"/>
              <a:gd name="T19" fmla="*/ 4694993 h 14293"/>
              <a:gd name="T20" fmla="*/ 7296718 w 25400"/>
              <a:gd name="T21" fmla="*/ 4615823 h 14293"/>
              <a:gd name="T22" fmla="*/ 8051832 w 25400"/>
              <a:gd name="T23" fmla="*/ 4983841 h 14293"/>
              <a:gd name="T24" fmla="*/ 8452192 w 25400"/>
              <a:gd name="T25" fmla="*/ 4898434 h 14293"/>
              <a:gd name="T26" fmla="*/ 8533800 w 25400"/>
              <a:gd name="T27" fmla="*/ 4487712 h 14293"/>
              <a:gd name="T28" fmla="*/ 8170404 w 25400"/>
              <a:gd name="T29" fmla="*/ 3743039 h 14293"/>
              <a:gd name="T30" fmla="*/ 8249612 w 25400"/>
              <a:gd name="T31" fmla="*/ 3323681 h 14293"/>
              <a:gd name="T32" fmla="*/ 8668693 w 25400"/>
              <a:gd name="T33" fmla="*/ 3244511 h 14293"/>
              <a:gd name="T34" fmla="*/ 9422367 w 25400"/>
              <a:gd name="T35" fmla="*/ 3613969 h 14293"/>
              <a:gd name="T36" fmla="*/ 9821287 w 25400"/>
              <a:gd name="T37" fmla="*/ 3530001 h 14293"/>
              <a:gd name="T38" fmla="*/ 9902895 w 25400"/>
              <a:gd name="T39" fmla="*/ 3118799 h 14293"/>
              <a:gd name="T40" fmla="*/ 9539499 w 25400"/>
              <a:gd name="T41" fmla="*/ 2374126 h 14293"/>
              <a:gd name="T42" fmla="*/ 9619187 w 25400"/>
              <a:gd name="T43" fmla="*/ 1955247 h 14293"/>
              <a:gd name="T44" fmla="*/ 10038268 w 25400"/>
              <a:gd name="T45" fmla="*/ 1876078 h 14293"/>
              <a:gd name="T46" fmla="*/ 10792902 w 25400"/>
              <a:gd name="T47" fmla="*/ 2243616 h 14293"/>
              <a:gd name="T48" fmla="*/ 11193262 w 25400"/>
              <a:gd name="T49" fmla="*/ 2158689 h 14293"/>
              <a:gd name="T50" fmla="*/ 11274870 w 25400"/>
              <a:gd name="T51" fmla="*/ 1747487 h 14293"/>
              <a:gd name="T52" fmla="*/ 10911474 w 25400"/>
              <a:gd name="T53" fmla="*/ 1002814 h 14293"/>
              <a:gd name="T54" fmla="*/ 10991162 w 25400"/>
              <a:gd name="T55" fmla="*/ 583935 h 14293"/>
              <a:gd name="T56" fmla="*/ 11410243 w 25400"/>
              <a:gd name="T57" fmla="*/ 504286 h 14293"/>
              <a:gd name="T58" fmla="*/ 12165357 w 25400"/>
              <a:gd name="T59" fmla="*/ 872304 h 14293"/>
              <a:gd name="T60" fmla="*/ 12193200 w 25400"/>
              <a:gd name="T61" fmla="*/ 881421 h 14293"/>
              <a:gd name="T62" fmla="*/ 12193200 w 25400"/>
              <a:gd name="T63" fmla="*/ 0 h 14293"/>
              <a:gd name="T64" fmla="*/ 0 w 25400"/>
              <a:gd name="T65" fmla="*/ 0 h 14293"/>
              <a:gd name="T66" fmla="*/ 0 w 25400"/>
              <a:gd name="T67" fmla="*/ 6858000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3" y="5808617"/>
            <a:ext cx="1220411" cy="605630"/>
          </a:xfrm>
          <a:prstGeom prst="rect">
            <a:avLst/>
          </a:prstGeom>
        </p:spPr>
      </p:pic>
    </p:spTree>
    <p:extLst>
      <p:ext uri="{BB962C8B-B14F-4D97-AF65-F5344CB8AC3E}">
        <p14:creationId xmlns:p14="http://schemas.microsoft.com/office/powerpoint/2010/main" val="3087232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latin typeface="+mj-lt"/>
              </a:defRPr>
            </a:lvl1p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BC4F3144-A5DF-471F-A824-171DC37D04D3}" type="datetime1">
              <a:rPr lang="fi-FI" smtClean="0"/>
              <a:t>31.10.2022</a:t>
            </a:fld>
            <a:endParaRPr lang="fi-FI"/>
          </a:p>
        </p:txBody>
      </p:sp>
      <p:sp>
        <p:nvSpPr>
          <p:cNvPr id="4"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5" name="Dian numeron paikkamerkki 5"/>
          <p:cNvSpPr>
            <a:spLocks noGrp="1"/>
          </p:cNvSpPr>
          <p:nvPr>
            <p:ph type="sldNum" sz="quarter" idx="12"/>
          </p:nvPr>
        </p:nvSpPr>
        <p:spPr/>
        <p:txBody>
          <a:bodyPr/>
          <a:lstStyle>
            <a:lvl1pPr>
              <a:defRPr/>
            </a:lvl1pPr>
          </a:lstStyle>
          <a:p>
            <a:pPr>
              <a:defRPr/>
            </a:pPr>
            <a:fld id="{456EB49D-0C93-497F-BC9C-13B0778369CB}" type="slidenum">
              <a:rPr lang="fi-FI"/>
              <a:pPr>
                <a:defRPr/>
              </a:pPr>
              <a:t>‹#›</a:t>
            </a:fld>
            <a:endParaRPr lang="fi-FI"/>
          </a:p>
        </p:txBody>
      </p:sp>
    </p:spTree>
    <p:extLst>
      <p:ext uri="{BB962C8B-B14F-4D97-AF65-F5344CB8AC3E}">
        <p14:creationId xmlns:p14="http://schemas.microsoft.com/office/powerpoint/2010/main" val="189376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E3E38217-2556-4448-A379-E8F944BBFE42}"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047450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1463B182-E4C6-49A0-8A89-A840FCC51EFE}" type="datetime1">
              <a:rPr lang="fi-FI" smtClean="0"/>
              <a:t>31.10.2022</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Toimintasuunnitelma 2022-2023</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996D1FE0-042E-4BAC-8E68-9DA0E1B1BBD2}" type="slidenum">
              <a:rPr lang="fi-FI"/>
              <a:pPr>
                <a:defRPr/>
              </a:pPr>
              <a:t>‹#›</a:t>
            </a:fld>
            <a:endParaRPr lang="fi-FI"/>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4" y="6200503"/>
            <a:ext cx="851888" cy="422750"/>
          </a:xfrm>
          <a:prstGeom prst="rect">
            <a:avLst/>
          </a:prstGeom>
        </p:spPr>
      </p:pic>
    </p:spTree>
    <p:extLst>
      <p:ext uri="{BB962C8B-B14F-4D97-AF65-F5344CB8AC3E}">
        <p14:creationId xmlns:p14="http://schemas.microsoft.com/office/powerpoint/2010/main" val="37727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rgbClr val="9FC9EB"/>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EA3F87D1-4275-4940-9379-6AED94426E13}" type="datetime1">
              <a:rPr lang="fi-FI" smtClean="0"/>
              <a:t>31.10.2022</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a:t>Toimintasuunnitelma 2022-2023</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4B2E550-A1DD-4E5D-95A7-4AF6310D2DA0}" type="slidenum">
              <a:rPr lang="fi-FI"/>
              <a:pPr>
                <a:defRPr/>
              </a:pPr>
              <a:t>‹#›</a:t>
            </a:fld>
            <a:endParaRPr lang="fi-FI"/>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64" y="6200503"/>
            <a:ext cx="851888" cy="422750"/>
          </a:xfrm>
          <a:prstGeom prst="rect">
            <a:avLst/>
          </a:prstGeom>
        </p:spPr>
      </p:pic>
    </p:spTree>
    <p:extLst>
      <p:ext uri="{BB962C8B-B14F-4D97-AF65-F5344CB8AC3E}">
        <p14:creationId xmlns:p14="http://schemas.microsoft.com/office/powerpoint/2010/main" val="1420481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04C3323-8BEB-4A55-9268-86F933EAD2E6}" type="datetime1">
              <a:rPr lang="fi-FI" smtClean="0"/>
              <a:t>31.10.2022</a:t>
            </a:fld>
            <a:endParaRPr lang="fi-FI"/>
          </a:p>
        </p:txBody>
      </p:sp>
      <p:sp>
        <p:nvSpPr>
          <p:cNvPr id="5"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6" name="Dian numeron paikkamerkki 5"/>
          <p:cNvSpPr>
            <a:spLocks noGrp="1"/>
          </p:cNvSpPr>
          <p:nvPr>
            <p:ph type="sldNum" sz="quarter" idx="12"/>
          </p:nvPr>
        </p:nvSpPr>
        <p:spPr/>
        <p:txBody>
          <a:bodyPr/>
          <a:lstStyle>
            <a:lvl1pPr>
              <a:defRPr/>
            </a:lvl1pPr>
          </a:lstStyle>
          <a:p>
            <a:pPr>
              <a:defRPr/>
            </a:pPr>
            <a:fld id="{2A5D2CE9-9CE1-4803-9EF3-8754B3FC6A0B}" type="slidenum">
              <a:rPr lang="fi-FI"/>
              <a:pPr>
                <a:defRPr/>
              </a:pPr>
              <a:t>‹#›</a:t>
            </a:fld>
            <a:endParaRPr lang="fi-FI"/>
          </a:p>
        </p:txBody>
      </p:sp>
    </p:spTree>
    <p:extLst>
      <p:ext uri="{BB962C8B-B14F-4D97-AF65-F5344CB8AC3E}">
        <p14:creationId xmlns:p14="http://schemas.microsoft.com/office/powerpoint/2010/main" val="3115660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9"/>
          <p:cNvSpPr>
            <a:spLocks noChangeAspect="1"/>
          </p:cNvSpPr>
          <p:nvPr/>
        </p:nvSpPr>
        <p:spPr bwMode="auto">
          <a:xfrm>
            <a:off x="11018838" y="0"/>
            <a:ext cx="1189037" cy="6858000"/>
          </a:xfrm>
          <a:custGeom>
            <a:avLst/>
            <a:gdLst>
              <a:gd name="T0" fmla="*/ 107277 w 2460"/>
              <a:gd name="T1" fmla="*/ 0 h 14300"/>
              <a:gd name="T2" fmla="*/ 0 w 2460"/>
              <a:gd name="T3" fmla="*/ 340023 h 14300"/>
              <a:gd name="T4" fmla="*/ 115492 w 2460"/>
              <a:gd name="T5" fmla="*/ 771645 h 14300"/>
              <a:gd name="T6" fmla="*/ 0 w 2460"/>
              <a:gd name="T7" fmla="*/ 1203267 h 14300"/>
              <a:gd name="T8" fmla="*/ 115492 w 2460"/>
              <a:gd name="T9" fmla="*/ 1634890 h 14300"/>
              <a:gd name="T10" fmla="*/ 0 w 2460"/>
              <a:gd name="T11" fmla="*/ 2066032 h 14300"/>
              <a:gd name="T12" fmla="*/ 115492 w 2460"/>
              <a:gd name="T13" fmla="*/ 2497655 h 14300"/>
              <a:gd name="T14" fmla="*/ 115492 w 2460"/>
              <a:gd name="T15" fmla="*/ 2519716 h 14300"/>
              <a:gd name="T16" fmla="*/ 0 w 2460"/>
              <a:gd name="T17" fmla="*/ 2951338 h 14300"/>
              <a:gd name="T18" fmla="*/ 115492 w 2460"/>
              <a:gd name="T19" fmla="*/ 3382481 h 14300"/>
              <a:gd name="T20" fmla="*/ 0 w 2460"/>
              <a:gd name="T21" fmla="*/ 3814103 h 14300"/>
              <a:gd name="T22" fmla="*/ 115492 w 2460"/>
              <a:gd name="T23" fmla="*/ 4245725 h 14300"/>
              <a:gd name="T24" fmla="*/ 0 w 2460"/>
              <a:gd name="T25" fmla="*/ 4676868 h 14300"/>
              <a:gd name="T26" fmla="*/ 115492 w 2460"/>
              <a:gd name="T27" fmla="*/ 5108491 h 14300"/>
              <a:gd name="T28" fmla="*/ 0 w 2460"/>
              <a:gd name="T29" fmla="*/ 5540113 h 14300"/>
              <a:gd name="T30" fmla="*/ 115492 w 2460"/>
              <a:gd name="T31" fmla="*/ 5971256 h 14300"/>
              <a:gd name="T32" fmla="*/ 0 w 2460"/>
              <a:gd name="T33" fmla="*/ 6402878 h 14300"/>
              <a:gd name="T34" fmla="*/ 115492 w 2460"/>
              <a:gd name="T35" fmla="*/ 6834501 h 14300"/>
              <a:gd name="T36" fmla="*/ 115009 w 2460"/>
              <a:gd name="T37" fmla="*/ 6858000 h 14300"/>
              <a:gd name="T38" fmla="*/ 1188749 w 2460"/>
              <a:gd name="T39" fmla="*/ 6858000 h 14300"/>
              <a:gd name="T40" fmla="*/ 1188749 w 2460"/>
              <a:gd name="T41" fmla="*/ 0 h 14300"/>
              <a:gd name="T42" fmla="*/ 107277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ACD62BD-4132-4FEB-81C8-AFD754871BE7}" type="datetime1">
              <a:rPr lang="fi-FI" smtClean="0"/>
              <a:t>31.10.2022</a:t>
            </a:fld>
            <a:endParaRPr lang="fi-FI"/>
          </a:p>
        </p:txBody>
      </p:sp>
      <p:sp>
        <p:nvSpPr>
          <p:cNvPr id="6"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2"/>
          </p:nvPr>
        </p:nvSpPr>
        <p:spPr/>
        <p:txBody>
          <a:bodyPr/>
          <a:lstStyle>
            <a:lvl1pPr>
              <a:defRPr/>
            </a:lvl1pPr>
          </a:lstStyle>
          <a:p>
            <a:pPr>
              <a:defRPr/>
            </a:pPr>
            <a:fld id="{4F98786F-F955-487D-B720-0C6F14D9C1B4}" type="slidenum">
              <a:rPr lang="fi-FI"/>
              <a:pPr>
                <a:defRPr/>
              </a:pPr>
              <a:t>‹#›</a:t>
            </a:fld>
            <a:endParaRPr lang="fi-FI"/>
          </a:p>
        </p:txBody>
      </p:sp>
    </p:spTree>
    <p:extLst>
      <p:ext uri="{BB962C8B-B14F-4D97-AF65-F5344CB8AC3E}">
        <p14:creationId xmlns:p14="http://schemas.microsoft.com/office/powerpoint/2010/main" val="28123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4" name="Freeform 13"/>
          <p:cNvSpPr>
            <a:spLocks noChangeAspect="1"/>
          </p:cNvSpPr>
          <p:nvPr/>
        </p:nvSpPr>
        <p:spPr bwMode="auto">
          <a:xfrm>
            <a:off x="10964863" y="0"/>
            <a:ext cx="1228725" cy="6858000"/>
          </a:xfrm>
          <a:custGeom>
            <a:avLst/>
            <a:gdLst>
              <a:gd name="T0" fmla="*/ 0 w 2539"/>
              <a:gd name="T1" fmla="*/ 4225103 h 14300"/>
              <a:gd name="T2" fmla="*/ 0 w 2539"/>
              <a:gd name="T3" fmla="*/ 4225103 h 14300"/>
              <a:gd name="T4" fmla="*/ 174239 w 2539"/>
              <a:gd name="T5" fmla="*/ 4488393 h 14300"/>
              <a:gd name="T6" fmla="*/ 0 w 2539"/>
              <a:gd name="T7" fmla="*/ 4751683 h 14300"/>
              <a:gd name="T8" fmla="*/ 0 w 2539"/>
              <a:gd name="T9" fmla="*/ 4752642 h 14300"/>
              <a:gd name="T10" fmla="*/ 0 w 2539"/>
              <a:gd name="T11" fmla="*/ 4753122 h 14300"/>
              <a:gd name="T12" fmla="*/ 174239 w 2539"/>
              <a:gd name="T13" fmla="*/ 5016411 h 14300"/>
              <a:gd name="T14" fmla="*/ 0 w 2539"/>
              <a:gd name="T15" fmla="*/ 5279701 h 14300"/>
              <a:gd name="T16" fmla="*/ 0 w 2539"/>
              <a:gd name="T17" fmla="*/ 5279701 h 14300"/>
              <a:gd name="T18" fmla="*/ 0 w 2539"/>
              <a:gd name="T19" fmla="*/ 5281140 h 14300"/>
              <a:gd name="T20" fmla="*/ 175691 w 2539"/>
              <a:gd name="T21" fmla="*/ 5544909 h 14300"/>
              <a:gd name="T22" fmla="*/ 0 w 2539"/>
              <a:gd name="T23" fmla="*/ 5809158 h 14300"/>
              <a:gd name="T24" fmla="*/ 175691 w 2539"/>
              <a:gd name="T25" fmla="*/ 6072927 h 14300"/>
              <a:gd name="T26" fmla="*/ 0 w 2539"/>
              <a:gd name="T27" fmla="*/ 6337176 h 14300"/>
              <a:gd name="T28" fmla="*/ 175691 w 2539"/>
              <a:gd name="T29" fmla="*/ 6600945 h 14300"/>
              <a:gd name="T30" fmla="*/ 0 w 2539"/>
              <a:gd name="T31" fmla="*/ 6858000 h 14300"/>
              <a:gd name="T32" fmla="*/ 1228866 w 2539"/>
              <a:gd name="T33" fmla="*/ 6858000 h 14300"/>
              <a:gd name="T34" fmla="*/ 1228866 w 2539"/>
              <a:gd name="T35" fmla="*/ 0 h 14300"/>
              <a:gd name="T36" fmla="*/ 0 w 2539"/>
              <a:gd name="T37" fmla="*/ 0 h 14300"/>
              <a:gd name="T38" fmla="*/ 175691 w 2539"/>
              <a:gd name="T39" fmla="*/ 264249 h 14300"/>
              <a:gd name="T40" fmla="*/ 0 w 2539"/>
              <a:gd name="T41" fmla="*/ 528018 h 14300"/>
              <a:gd name="T42" fmla="*/ 175691 w 2539"/>
              <a:gd name="T43" fmla="*/ 791787 h 14300"/>
              <a:gd name="T44" fmla="*/ 0 w 2539"/>
              <a:gd name="T45" fmla="*/ 1056036 h 14300"/>
              <a:gd name="T46" fmla="*/ 175691 w 2539"/>
              <a:gd name="T47" fmla="*/ 1319805 h 14300"/>
              <a:gd name="T48" fmla="*/ 0 w 2539"/>
              <a:gd name="T49" fmla="*/ 1584054 h 14300"/>
              <a:gd name="T50" fmla="*/ 175691 w 2539"/>
              <a:gd name="T51" fmla="*/ 1847823 h 14300"/>
              <a:gd name="T52" fmla="*/ 0 w 2539"/>
              <a:gd name="T53" fmla="*/ 2112072 h 14300"/>
              <a:gd name="T54" fmla="*/ 175691 w 2539"/>
              <a:gd name="T55" fmla="*/ 2375841 h 14300"/>
              <a:gd name="T56" fmla="*/ 0 w 2539"/>
              <a:gd name="T57" fmla="*/ 2640090 h 14300"/>
              <a:gd name="T58" fmla="*/ 175691 w 2539"/>
              <a:gd name="T59" fmla="*/ 2903859 h 14300"/>
              <a:gd name="T60" fmla="*/ 0 w 2539"/>
              <a:gd name="T61" fmla="*/ 3168108 h 14300"/>
              <a:gd name="T62" fmla="*/ 175691 w 2539"/>
              <a:gd name="T63" fmla="*/ 3431877 h 14300"/>
              <a:gd name="T64" fmla="*/ 0 w 2539"/>
              <a:gd name="T65" fmla="*/ 3695647 h 14300"/>
              <a:gd name="T66" fmla="*/ 175691 w 2539"/>
              <a:gd name="T67" fmla="*/ 3959896 h 14300"/>
              <a:gd name="T68" fmla="*/ 0 w 2539"/>
              <a:gd name="T69" fmla="*/ 4223665 h 14300"/>
              <a:gd name="T70" fmla="*/ 0 w 2539"/>
              <a:gd name="T71" fmla="*/ 4225103 h 14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82F3BC56-9C65-45E1-B6D9-C3E5EBD676E0}" type="datetime1">
              <a:rPr lang="fi-FI" smtClean="0"/>
              <a:t>31.10.2022</a:t>
            </a:fld>
            <a:endParaRPr lang="fi-FI"/>
          </a:p>
        </p:txBody>
      </p:sp>
      <p:sp>
        <p:nvSpPr>
          <p:cNvPr id="6"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2"/>
          </p:nvPr>
        </p:nvSpPr>
        <p:spPr/>
        <p:txBody>
          <a:bodyPr/>
          <a:lstStyle>
            <a:lvl1pPr>
              <a:defRPr/>
            </a:lvl1pPr>
          </a:lstStyle>
          <a:p>
            <a:pPr>
              <a:defRPr/>
            </a:pPr>
            <a:fld id="{A674E643-FC56-4E32-B709-651CFF3EC272}" type="slidenum">
              <a:rPr lang="fi-FI"/>
              <a:pPr>
                <a:defRPr/>
              </a:pPr>
              <a:t>‹#›</a:t>
            </a:fld>
            <a:endParaRPr lang="fi-FI"/>
          </a:p>
        </p:txBody>
      </p:sp>
    </p:spTree>
    <p:extLst>
      <p:ext uri="{BB962C8B-B14F-4D97-AF65-F5344CB8AC3E}">
        <p14:creationId xmlns:p14="http://schemas.microsoft.com/office/powerpoint/2010/main" val="2638450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4" name="Freeform 5"/>
          <p:cNvSpPr>
            <a:spLocks noChangeAspect="1"/>
          </p:cNvSpPr>
          <p:nvPr/>
        </p:nvSpPr>
        <p:spPr bwMode="auto">
          <a:xfrm>
            <a:off x="10887075" y="0"/>
            <a:ext cx="1304925" cy="6858000"/>
          </a:xfrm>
          <a:custGeom>
            <a:avLst/>
            <a:gdLst>
              <a:gd name="T0" fmla="*/ 0 w 2700"/>
              <a:gd name="T1" fmla="*/ 16306 h 14300"/>
              <a:gd name="T2" fmla="*/ 212647 w 2700"/>
              <a:gd name="T3" fmla="*/ 144354 h 14300"/>
              <a:gd name="T4" fmla="*/ 212647 w 2700"/>
              <a:gd name="T5" fmla="*/ 290626 h 14300"/>
              <a:gd name="T6" fmla="*/ 0 w 2700"/>
              <a:gd name="T7" fmla="*/ 418674 h 14300"/>
              <a:gd name="T8" fmla="*/ 212647 w 2700"/>
              <a:gd name="T9" fmla="*/ 546722 h 14300"/>
              <a:gd name="T10" fmla="*/ 212647 w 2700"/>
              <a:gd name="T11" fmla="*/ 692994 h 14300"/>
              <a:gd name="T12" fmla="*/ 0 w 2700"/>
              <a:gd name="T13" fmla="*/ 820083 h 14300"/>
              <a:gd name="T14" fmla="*/ 212647 w 2700"/>
              <a:gd name="T15" fmla="*/ 948130 h 14300"/>
              <a:gd name="T16" fmla="*/ 212647 w 2700"/>
              <a:gd name="T17" fmla="*/ 1094403 h 14300"/>
              <a:gd name="T18" fmla="*/ 0 w 2700"/>
              <a:gd name="T19" fmla="*/ 1221971 h 14300"/>
              <a:gd name="T20" fmla="*/ 212647 w 2700"/>
              <a:gd name="T21" fmla="*/ 1350019 h 14300"/>
              <a:gd name="T22" fmla="*/ 212647 w 2700"/>
              <a:gd name="T23" fmla="*/ 1496291 h 14300"/>
              <a:gd name="T24" fmla="*/ 0 w 2700"/>
              <a:gd name="T25" fmla="*/ 1624339 h 14300"/>
              <a:gd name="T26" fmla="*/ 212647 w 2700"/>
              <a:gd name="T27" fmla="*/ 1752387 h 14300"/>
              <a:gd name="T28" fmla="*/ 212647 w 2700"/>
              <a:gd name="T29" fmla="*/ 1898659 h 14300"/>
              <a:gd name="T30" fmla="*/ 0 w 2700"/>
              <a:gd name="T31" fmla="*/ 2026707 h 14300"/>
              <a:gd name="T32" fmla="*/ 212647 w 2700"/>
              <a:gd name="T33" fmla="*/ 2154755 h 14300"/>
              <a:gd name="T34" fmla="*/ 212647 w 2700"/>
              <a:gd name="T35" fmla="*/ 2301027 h 14300"/>
              <a:gd name="T36" fmla="*/ 0 w 2700"/>
              <a:gd name="T37" fmla="*/ 2429554 h 14300"/>
              <a:gd name="T38" fmla="*/ 212647 w 2700"/>
              <a:gd name="T39" fmla="*/ 2557602 h 14300"/>
              <a:gd name="T40" fmla="*/ 212647 w 2700"/>
              <a:gd name="T41" fmla="*/ 2703874 h 14300"/>
              <a:gd name="T42" fmla="*/ 0 w 2700"/>
              <a:gd name="T43" fmla="*/ 2831443 h 14300"/>
              <a:gd name="T44" fmla="*/ 212647 w 2700"/>
              <a:gd name="T45" fmla="*/ 2959970 h 14300"/>
              <a:gd name="T46" fmla="*/ 212647 w 2700"/>
              <a:gd name="T47" fmla="*/ 3105763 h 14300"/>
              <a:gd name="T48" fmla="*/ 0 w 2700"/>
              <a:gd name="T49" fmla="*/ 3232852 h 14300"/>
              <a:gd name="T50" fmla="*/ 212647 w 2700"/>
              <a:gd name="T51" fmla="*/ 3360900 h 14300"/>
              <a:gd name="T52" fmla="*/ 212647 w 2700"/>
              <a:gd name="T53" fmla="*/ 3507172 h 14300"/>
              <a:gd name="T54" fmla="*/ 0 w 2700"/>
              <a:gd name="T55" fmla="*/ 3635220 h 14300"/>
              <a:gd name="T56" fmla="*/ 212647 w 2700"/>
              <a:gd name="T57" fmla="*/ 3763268 h 14300"/>
              <a:gd name="T58" fmla="*/ 212647 w 2700"/>
              <a:gd name="T59" fmla="*/ 3909540 h 14300"/>
              <a:gd name="T60" fmla="*/ 0 w 2700"/>
              <a:gd name="T61" fmla="*/ 4037588 h 14300"/>
              <a:gd name="T62" fmla="*/ 212647 w 2700"/>
              <a:gd name="T63" fmla="*/ 4165636 h 14300"/>
              <a:gd name="T64" fmla="*/ 212647 w 2700"/>
              <a:gd name="T65" fmla="*/ 4311908 h 14300"/>
              <a:gd name="T66" fmla="*/ 0 w 2700"/>
              <a:gd name="T67" fmla="*/ 4439476 h 14300"/>
              <a:gd name="T68" fmla="*/ 212647 w 2700"/>
              <a:gd name="T69" fmla="*/ 4568003 h 14300"/>
              <a:gd name="T70" fmla="*/ 262425 w 2700"/>
              <a:gd name="T71" fmla="*/ 4655287 h 14300"/>
              <a:gd name="T72" fmla="*/ 44463 w 2700"/>
              <a:gd name="T73" fmla="*/ 4785733 h 14300"/>
              <a:gd name="T74" fmla="*/ 48812 w 2700"/>
              <a:gd name="T75" fmla="*/ 4928648 h 14300"/>
              <a:gd name="T76" fmla="*/ 262425 w 2700"/>
              <a:gd name="T77" fmla="*/ 5058135 h 14300"/>
              <a:gd name="T78" fmla="*/ 46396 w 2700"/>
              <a:gd name="T79" fmla="*/ 5187621 h 14300"/>
              <a:gd name="T80" fmla="*/ 48812 w 2700"/>
              <a:gd name="T81" fmla="*/ 5331016 h 14300"/>
              <a:gd name="T82" fmla="*/ 262425 w 2700"/>
              <a:gd name="T83" fmla="*/ 5460023 h 14300"/>
              <a:gd name="T84" fmla="*/ 46396 w 2700"/>
              <a:gd name="T85" fmla="*/ 5589510 h 14300"/>
              <a:gd name="T86" fmla="*/ 48812 w 2700"/>
              <a:gd name="T87" fmla="*/ 5732425 h 14300"/>
              <a:gd name="T88" fmla="*/ 262425 w 2700"/>
              <a:gd name="T89" fmla="*/ 5861432 h 14300"/>
              <a:gd name="T90" fmla="*/ 46396 w 2700"/>
              <a:gd name="T91" fmla="*/ 5991398 h 14300"/>
              <a:gd name="T92" fmla="*/ 48812 w 2700"/>
              <a:gd name="T93" fmla="*/ 6134793 h 14300"/>
              <a:gd name="T94" fmla="*/ 262425 w 2700"/>
              <a:gd name="T95" fmla="*/ 6263800 h 14300"/>
              <a:gd name="T96" fmla="*/ 46396 w 2700"/>
              <a:gd name="T97" fmla="*/ 6393287 h 14300"/>
              <a:gd name="T98" fmla="*/ 48812 w 2700"/>
              <a:gd name="T99" fmla="*/ 6537161 h 14300"/>
              <a:gd name="T100" fmla="*/ 262425 w 2700"/>
              <a:gd name="T101" fmla="*/ 6666168 h 14300"/>
              <a:gd name="T102" fmla="*/ 46396 w 2700"/>
              <a:gd name="T103" fmla="*/ 6795655 h 14300"/>
              <a:gd name="T104" fmla="*/ 1304878 w 2700"/>
              <a:gd name="T105" fmla="*/ 6858000 h 14300"/>
              <a:gd name="T106" fmla="*/ 1450 w 2700"/>
              <a:gd name="T107" fmla="*/ 0 h 14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90ACF84F-03F5-4713-AF3E-7559B9A9B2CD}" type="datetime1">
              <a:rPr lang="fi-FI" smtClean="0"/>
              <a:t>31.10.2022</a:t>
            </a:fld>
            <a:endParaRPr lang="fi-FI"/>
          </a:p>
        </p:txBody>
      </p:sp>
      <p:sp>
        <p:nvSpPr>
          <p:cNvPr id="6"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2"/>
          </p:nvPr>
        </p:nvSpPr>
        <p:spPr/>
        <p:txBody>
          <a:bodyPr/>
          <a:lstStyle>
            <a:lvl1pPr>
              <a:defRPr/>
            </a:lvl1pPr>
          </a:lstStyle>
          <a:p>
            <a:pPr>
              <a:defRPr/>
            </a:pPr>
            <a:fld id="{9E080EE8-51E0-41E5-BD9C-F92DAD01192E}" type="slidenum">
              <a:rPr lang="fi-FI"/>
              <a:pPr>
                <a:defRPr/>
              </a:pPr>
              <a:t>‹#›</a:t>
            </a:fld>
            <a:endParaRPr lang="fi-FI"/>
          </a:p>
        </p:txBody>
      </p:sp>
    </p:spTree>
    <p:extLst>
      <p:ext uri="{BB962C8B-B14F-4D97-AF65-F5344CB8AC3E}">
        <p14:creationId xmlns:p14="http://schemas.microsoft.com/office/powerpoint/2010/main" val="2100249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4" name="Freeform 5"/>
          <p:cNvSpPr>
            <a:spLocks noChangeAspect="1"/>
          </p:cNvSpPr>
          <p:nvPr/>
        </p:nvSpPr>
        <p:spPr bwMode="auto">
          <a:xfrm>
            <a:off x="10902950" y="0"/>
            <a:ext cx="1290638" cy="6858000"/>
          </a:xfrm>
          <a:custGeom>
            <a:avLst/>
            <a:gdLst>
              <a:gd name="T0" fmla="*/ 175739 w 2658"/>
              <a:gd name="T1" fmla="*/ 0 h 14271"/>
              <a:gd name="T2" fmla="*/ 0 w 2658"/>
              <a:gd name="T3" fmla="*/ 263825 h 14271"/>
              <a:gd name="T4" fmla="*/ 175739 w 2658"/>
              <a:gd name="T5" fmla="*/ 527649 h 14271"/>
              <a:gd name="T6" fmla="*/ 0 w 2658"/>
              <a:gd name="T7" fmla="*/ 791474 h 14271"/>
              <a:gd name="T8" fmla="*/ 175739 w 2658"/>
              <a:gd name="T9" fmla="*/ 1055299 h 14271"/>
              <a:gd name="T10" fmla="*/ 0 w 2658"/>
              <a:gd name="T11" fmla="*/ 1319123 h 14271"/>
              <a:gd name="T12" fmla="*/ 175739 w 2658"/>
              <a:gd name="T13" fmla="*/ 1582468 h 14271"/>
              <a:gd name="T14" fmla="*/ 0 w 2658"/>
              <a:gd name="T15" fmla="*/ 1846292 h 14271"/>
              <a:gd name="T16" fmla="*/ 175739 w 2658"/>
              <a:gd name="T17" fmla="*/ 2110117 h 14271"/>
              <a:gd name="T18" fmla="*/ 0 w 2658"/>
              <a:gd name="T19" fmla="*/ 2373942 h 14271"/>
              <a:gd name="T20" fmla="*/ 175739 w 2658"/>
              <a:gd name="T21" fmla="*/ 2637766 h 14271"/>
              <a:gd name="T22" fmla="*/ 0 w 2658"/>
              <a:gd name="T23" fmla="*/ 2901591 h 14271"/>
              <a:gd name="T24" fmla="*/ 175739 w 2658"/>
              <a:gd name="T25" fmla="*/ 3165416 h 14271"/>
              <a:gd name="T26" fmla="*/ 0 w 2658"/>
              <a:gd name="T27" fmla="*/ 3429240 h 14271"/>
              <a:gd name="T28" fmla="*/ 175739 w 2658"/>
              <a:gd name="T29" fmla="*/ 3693065 h 14271"/>
              <a:gd name="T30" fmla="*/ 0 w 2658"/>
              <a:gd name="T31" fmla="*/ 3956890 h 14271"/>
              <a:gd name="T32" fmla="*/ 175739 w 2658"/>
              <a:gd name="T33" fmla="*/ 4220234 h 14271"/>
              <a:gd name="T34" fmla="*/ 0 w 2658"/>
              <a:gd name="T35" fmla="*/ 4484058 h 14271"/>
              <a:gd name="T36" fmla="*/ 175739 w 2658"/>
              <a:gd name="T37" fmla="*/ 4747883 h 14271"/>
              <a:gd name="T38" fmla="*/ 0 w 2658"/>
              <a:gd name="T39" fmla="*/ 5011708 h 14271"/>
              <a:gd name="T40" fmla="*/ 175739 w 2658"/>
              <a:gd name="T41" fmla="*/ 5275532 h 14271"/>
              <a:gd name="T42" fmla="*/ 0 w 2658"/>
              <a:gd name="T43" fmla="*/ 5539357 h 14271"/>
              <a:gd name="T44" fmla="*/ 175739 w 2658"/>
              <a:gd name="T45" fmla="*/ 5803182 h 14271"/>
              <a:gd name="T46" fmla="*/ 0 w 2658"/>
              <a:gd name="T47" fmla="*/ 6067007 h 14271"/>
              <a:gd name="T48" fmla="*/ 175739 w 2658"/>
              <a:gd name="T49" fmla="*/ 6330831 h 14271"/>
              <a:gd name="T50" fmla="*/ 0 w 2658"/>
              <a:gd name="T51" fmla="*/ 6594175 h 14271"/>
              <a:gd name="T52" fmla="*/ 175739 w 2658"/>
              <a:gd name="T53" fmla="*/ 6858000 h 14271"/>
              <a:gd name="T54" fmla="*/ 1290370 w 2658"/>
              <a:gd name="T55" fmla="*/ 6858000 h 14271"/>
              <a:gd name="T56" fmla="*/ 1290370 w 2658"/>
              <a:gd name="T57" fmla="*/ 481 h 14271"/>
              <a:gd name="T58" fmla="*/ 175739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34DE121F-7965-42A8-AC76-C270BFC0EB48}" type="datetime1">
              <a:rPr lang="fi-FI" smtClean="0"/>
              <a:t>31.10.2022</a:t>
            </a:fld>
            <a:endParaRPr lang="fi-FI"/>
          </a:p>
        </p:txBody>
      </p:sp>
      <p:sp>
        <p:nvSpPr>
          <p:cNvPr id="6" name="Alatunnisteen paikkamerkki 4"/>
          <p:cNvSpPr>
            <a:spLocks noGrp="1"/>
          </p:cNvSpPr>
          <p:nvPr>
            <p:ph type="ftr" sz="quarter" idx="11"/>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2"/>
          </p:nvPr>
        </p:nvSpPr>
        <p:spPr/>
        <p:txBody>
          <a:bodyPr/>
          <a:lstStyle>
            <a:lvl1pPr>
              <a:defRPr/>
            </a:lvl1pPr>
          </a:lstStyle>
          <a:p>
            <a:pPr>
              <a:defRPr/>
            </a:pPr>
            <a:fld id="{5E84A1D6-BB6A-4FA9-AA2A-3D80B9660081}" type="slidenum">
              <a:rPr lang="fi-FI"/>
              <a:pPr>
                <a:defRPr/>
              </a:pPr>
              <a:t>‹#›</a:t>
            </a:fld>
            <a:endParaRPr lang="fi-FI"/>
          </a:p>
        </p:txBody>
      </p:sp>
    </p:spTree>
    <p:extLst>
      <p:ext uri="{BB962C8B-B14F-4D97-AF65-F5344CB8AC3E}">
        <p14:creationId xmlns:p14="http://schemas.microsoft.com/office/powerpoint/2010/main" val="1544171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rgbClr val="D9D9D9"/>
        </a:solidFill>
        <a:effectLst/>
      </p:bgPr>
    </p:bg>
    <p:spTree>
      <p:nvGrpSpPr>
        <p:cNvPr id="1" name=""/>
        <p:cNvGrpSpPr/>
        <p:nvPr/>
      </p:nvGrpSpPr>
      <p:grpSpPr>
        <a:xfrm>
          <a:off x="0" y="0"/>
          <a:ext cx="0" cy="0"/>
          <a:chOff x="0" y="0"/>
          <a:chExt cx="0" cy="0"/>
        </a:xfrm>
      </p:grpSpPr>
      <p:sp>
        <p:nvSpPr>
          <p:cNvPr id="16" name="Päivämäärän paikkamerkki 2"/>
          <p:cNvSpPr>
            <a:spLocks noGrp="1"/>
          </p:cNvSpPr>
          <p:nvPr>
            <p:ph type="dt" sz="half" idx="10"/>
          </p:nvPr>
        </p:nvSpPr>
        <p:spPr/>
        <p:txBody>
          <a:bodyPr/>
          <a:lstStyle>
            <a:lvl1pPr>
              <a:defRPr/>
            </a:lvl1pPr>
          </a:lstStyle>
          <a:p>
            <a:pPr>
              <a:defRPr/>
            </a:pPr>
            <a:fld id="{33752D2E-E7F9-4590-BAE5-34BB6C05F285}" type="datetime1">
              <a:rPr lang="fi-FI" smtClean="0"/>
              <a:t>31.10.2022</a:t>
            </a:fld>
            <a:endParaRPr lang="fi-FI"/>
          </a:p>
        </p:txBody>
      </p:sp>
      <p:sp>
        <p:nvSpPr>
          <p:cNvPr id="17" name="Alatunnisteen paikkamerkki 3"/>
          <p:cNvSpPr>
            <a:spLocks noGrp="1"/>
          </p:cNvSpPr>
          <p:nvPr>
            <p:ph type="ftr" sz="quarter" idx="11"/>
          </p:nvPr>
        </p:nvSpPr>
        <p:spPr/>
        <p:txBody>
          <a:bodyPr/>
          <a:lstStyle>
            <a:lvl1pPr>
              <a:defRPr/>
            </a:lvl1pPr>
          </a:lstStyle>
          <a:p>
            <a:pPr>
              <a:defRPr/>
            </a:pPr>
            <a:r>
              <a:rPr lang="fi-FI"/>
              <a:t>Toimintasuunnitelma 2022-2023</a:t>
            </a:r>
          </a:p>
        </p:txBody>
      </p:sp>
      <p:sp>
        <p:nvSpPr>
          <p:cNvPr id="18" name="Dian numeron paikkamerkki 4"/>
          <p:cNvSpPr>
            <a:spLocks noGrp="1"/>
          </p:cNvSpPr>
          <p:nvPr>
            <p:ph type="sldNum" sz="quarter" idx="12"/>
          </p:nvPr>
        </p:nvSpPr>
        <p:spPr/>
        <p:txBody>
          <a:bodyPr/>
          <a:lstStyle>
            <a:lvl1pPr>
              <a:defRPr/>
            </a:lvl1pPr>
          </a:lstStyle>
          <a:p>
            <a:pPr>
              <a:defRPr/>
            </a:pPr>
            <a:fld id="{CECCFAA7-F3C7-4EFD-BE2A-B641D7F0E95A}" type="slidenum">
              <a:rPr lang="fi-FI"/>
              <a:pPr>
                <a:defRPr/>
              </a:pPr>
              <a:t>‹#›</a:t>
            </a:fld>
            <a:endParaRPr lang="fi-FI"/>
          </a:p>
        </p:txBody>
      </p:sp>
    </p:spTree>
    <p:extLst>
      <p:ext uri="{BB962C8B-B14F-4D97-AF65-F5344CB8AC3E}">
        <p14:creationId xmlns:p14="http://schemas.microsoft.com/office/powerpoint/2010/main" val="1165071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163C477F-91ED-4B3A-BF45-90A2C7EF8FEB}" type="datetime1">
              <a:rPr lang="fi-FI" smtClean="0"/>
              <a:t>31.10.2022</a:t>
            </a:fld>
            <a:endParaRPr lang="fi-FI"/>
          </a:p>
        </p:txBody>
      </p:sp>
      <p:sp>
        <p:nvSpPr>
          <p:cNvPr id="6" name="Alatunnisteen paikkamerkki 5"/>
          <p:cNvSpPr>
            <a:spLocks noGrp="1"/>
          </p:cNvSpPr>
          <p:nvPr>
            <p:ph type="ftr" sz="quarter" idx="11"/>
          </p:nvPr>
        </p:nvSpPr>
        <p:spPr/>
        <p:txBody>
          <a:bodyPr/>
          <a:lstStyle/>
          <a:p>
            <a:r>
              <a:rPr lang="fi-FI"/>
              <a:t>Toimintasuunnitelma 2022-2023</a:t>
            </a:r>
          </a:p>
        </p:txBody>
      </p:sp>
      <p:sp>
        <p:nvSpPr>
          <p:cNvPr id="7" name="Dian numeron paikkamerkki 6"/>
          <p:cNvSpPr>
            <a:spLocks noGrp="1"/>
          </p:cNvSpPr>
          <p:nvPr>
            <p:ph type="sldNum" sz="quarter" idx="12"/>
          </p:nvPr>
        </p:nvSpPr>
        <p:spPr/>
        <p:txBody>
          <a:bodyPr/>
          <a:lstStyle/>
          <a:p>
            <a:fld id="{66B0B938-106A-4E9D-9931-8D19B263D192}" type="slidenum">
              <a:rPr lang="fi-FI"/>
              <a:pPr/>
              <a:t>‹#›</a:t>
            </a:fld>
            <a:endParaRPr lang="fi-FI"/>
          </a:p>
        </p:txBody>
      </p:sp>
    </p:spTree>
    <p:extLst>
      <p:ext uri="{BB962C8B-B14F-4D97-AF65-F5344CB8AC3E}">
        <p14:creationId xmlns:p14="http://schemas.microsoft.com/office/powerpoint/2010/main" val="3121572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1" y="408567"/>
            <a:ext cx="6371619" cy="787615"/>
          </a:xfrm>
        </p:spPr>
        <p:txBody>
          <a:bodyPr/>
          <a:lstStyle/>
          <a:p>
            <a:r>
              <a:rPr lang="fi-FI"/>
              <a:t>Muokkaa perustyyl. napsautt.</a:t>
            </a:r>
          </a:p>
        </p:txBody>
      </p:sp>
      <p:sp>
        <p:nvSpPr>
          <p:cNvPr id="3" name="Sisällön paikkamerkki 2"/>
          <p:cNvSpPr>
            <a:spLocks noGrp="1"/>
          </p:cNvSpPr>
          <p:nvPr>
            <p:ph sz="half" idx="1"/>
          </p:nvPr>
        </p:nvSpPr>
        <p:spPr>
          <a:xfrm>
            <a:off x="457201" y="1195200"/>
            <a:ext cx="6371619"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9"/>
          <p:cNvSpPr>
            <a:spLocks noGrp="1"/>
          </p:cNvSpPr>
          <p:nvPr>
            <p:ph type="pic" sz="quarter" idx="13"/>
          </p:nvPr>
        </p:nvSpPr>
        <p:spPr>
          <a:xfrm>
            <a:off x="7131052" y="0"/>
            <a:ext cx="5060949" cy="68580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5" name="Päivämäärän paikkamerkki 3"/>
          <p:cNvSpPr>
            <a:spLocks noGrp="1"/>
          </p:cNvSpPr>
          <p:nvPr>
            <p:ph type="dt" sz="half" idx="14"/>
          </p:nvPr>
        </p:nvSpPr>
        <p:spPr/>
        <p:txBody>
          <a:bodyPr/>
          <a:lstStyle>
            <a:lvl1pPr>
              <a:defRPr/>
            </a:lvl1pPr>
          </a:lstStyle>
          <a:p>
            <a:pPr>
              <a:defRPr/>
            </a:pPr>
            <a:fld id="{DB1C0919-7F08-4084-81A5-F933B8024F98}" type="datetime1">
              <a:rPr lang="fi-FI" smtClean="0"/>
              <a:t>31.10.2022</a:t>
            </a:fld>
            <a:endParaRPr lang="fi-FI"/>
          </a:p>
        </p:txBody>
      </p:sp>
      <p:sp>
        <p:nvSpPr>
          <p:cNvPr id="6" name="Alatunnisteen paikkamerkki 4"/>
          <p:cNvSpPr>
            <a:spLocks noGrp="1"/>
          </p:cNvSpPr>
          <p:nvPr>
            <p:ph type="ftr" sz="quarter" idx="15"/>
          </p:nvPr>
        </p:nvSpPr>
        <p:spPr/>
        <p:txBody>
          <a:bodyPr/>
          <a:lstStyle>
            <a:lvl1pPr>
              <a:defRPr/>
            </a:lvl1pPr>
          </a:lstStyle>
          <a:p>
            <a:pPr>
              <a:defRPr/>
            </a:pPr>
            <a:r>
              <a:rPr lang="fi-FI"/>
              <a:t>Toimintasuunnitelma 2022-2023</a:t>
            </a:r>
          </a:p>
        </p:txBody>
      </p:sp>
      <p:sp>
        <p:nvSpPr>
          <p:cNvPr id="7" name="Dian numeron paikkamerkki 5"/>
          <p:cNvSpPr>
            <a:spLocks noGrp="1"/>
          </p:cNvSpPr>
          <p:nvPr>
            <p:ph type="sldNum" sz="quarter" idx="16"/>
          </p:nvPr>
        </p:nvSpPr>
        <p:spPr/>
        <p:txBody>
          <a:bodyPr/>
          <a:lstStyle>
            <a:lvl1pPr>
              <a:defRPr/>
            </a:lvl1pPr>
          </a:lstStyle>
          <a:p>
            <a:pPr>
              <a:defRPr/>
            </a:pPr>
            <a:fld id="{9DFDB61B-7CAB-4FAF-8ABB-8517E013E869}" type="slidenum">
              <a:rPr lang="fi-FI"/>
              <a:pPr>
                <a:defRPr/>
              </a:pPr>
              <a:t>‹#›</a:t>
            </a:fld>
            <a:endParaRPr lang="fi-FI"/>
          </a:p>
        </p:txBody>
      </p:sp>
    </p:spTree>
    <p:extLst>
      <p:ext uri="{BB962C8B-B14F-4D97-AF65-F5344CB8AC3E}">
        <p14:creationId xmlns:p14="http://schemas.microsoft.com/office/powerpoint/2010/main" val="3068620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9C2C1D90-0AE7-4DFD-8996-9129473F9898}" type="datetime1">
              <a:rPr lang="fi-FI" smtClean="0"/>
              <a:t>31.10.2022</a:t>
            </a:fld>
            <a:endParaRPr lang="fi-FI"/>
          </a:p>
        </p:txBody>
      </p:sp>
      <p:sp>
        <p:nvSpPr>
          <p:cNvPr id="5" name="Alatunnisteen paikkamerkki 4"/>
          <p:cNvSpPr>
            <a:spLocks noGrp="1"/>
          </p:cNvSpPr>
          <p:nvPr>
            <p:ph type="ftr" sz="quarter" idx="11"/>
          </p:nvPr>
        </p:nvSpPr>
        <p:spPr/>
        <p:txBody>
          <a:bodyPr/>
          <a:lstStyle/>
          <a:p>
            <a:r>
              <a:rPr lang="fi-FI"/>
              <a:t>Toimintasuunnitelma 2022-2023</a:t>
            </a:r>
          </a:p>
        </p:txBody>
      </p:sp>
      <p:sp>
        <p:nvSpPr>
          <p:cNvPr id="6" name="Dian numeron paikkamerkki 5"/>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65201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66566AC3-292D-40D3-904B-AC59D12193CA}" type="datetime1">
              <a:rPr lang="fi-FI" smtClean="0"/>
              <a:t>31.10.2022</a:t>
            </a:fld>
            <a:endParaRPr lang="fi-FI"/>
          </a:p>
        </p:txBody>
      </p:sp>
      <p:sp>
        <p:nvSpPr>
          <p:cNvPr id="6" name="Alatunnisteen paikkamerkki 5"/>
          <p:cNvSpPr>
            <a:spLocks noGrp="1"/>
          </p:cNvSpPr>
          <p:nvPr>
            <p:ph type="ftr" sz="quarter" idx="11"/>
          </p:nvPr>
        </p:nvSpPr>
        <p:spPr/>
        <p:txBody>
          <a:bodyPr/>
          <a:lstStyle/>
          <a:p>
            <a:r>
              <a:rPr lang="fi-FI"/>
              <a:t>Toimintasuunnitelma 2022-2023</a:t>
            </a:r>
          </a:p>
        </p:txBody>
      </p:sp>
      <p:sp>
        <p:nvSpPr>
          <p:cNvPr id="7" name="Dian numeron paikkamerkki 6"/>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67926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97087676-6888-49A8-A926-9658895D7232}" type="datetime1">
              <a:rPr lang="fi-FI" smtClean="0"/>
              <a:t>31.10.2022</a:t>
            </a:fld>
            <a:endParaRPr lang="fi-FI"/>
          </a:p>
        </p:txBody>
      </p:sp>
      <p:sp>
        <p:nvSpPr>
          <p:cNvPr id="8" name="Alatunnisteen paikkamerkki 7"/>
          <p:cNvSpPr>
            <a:spLocks noGrp="1"/>
          </p:cNvSpPr>
          <p:nvPr>
            <p:ph type="ftr" sz="quarter" idx="11"/>
          </p:nvPr>
        </p:nvSpPr>
        <p:spPr/>
        <p:txBody>
          <a:bodyPr/>
          <a:lstStyle/>
          <a:p>
            <a:r>
              <a:rPr lang="fi-FI"/>
              <a:t>Toimintasuunnitelma 2022-2023</a:t>
            </a:r>
          </a:p>
        </p:txBody>
      </p:sp>
      <p:sp>
        <p:nvSpPr>
          <p:cNvPr id="9" name="Dian numeron paikkamerkki 8"/>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50794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D24DA9A2-8671-41A3-8BBB-5B3A40465D2A}" type="datetime1">
              <a:rPr lang="fi-FI" smtClean="0"/>
              <a:t>31.10.2022</a:t>
            </a:fld>
            <a:endParaRPr lang="fi-FI"/>
          </a:p>
        </p:txBody>
      </p:sp>
      <p:sp>
        <p:nvSpPr>
          <p:cNvPr id="4" name="Alatunnisteen paikkamerkki 3"/>
          <p:cNvSpPr>
            <a:spLocks noGrp="1"/>
          </p:cNvSpPr>
          <p:nvPr>
            <p:ph type="ftr" sz="quarter" idx="11"/>
          </p:nvPr>
        </p:nvSpPr>
        <p:spPr/>
        <p:txBody>
          <a:bodyPr/>
          <a:lstStyle/>
          <a:p>
            <a:r>
              <a:rPr lang="fi-FI"/>
              <a:t>Toimintasuunnitelma 2022-2023</a:t>
            </a:r>
          </a:p>
        </p:txBody>
      </p:sp>
      <p:sp>
        <p:nvSpPr>
          <p:cNvPr id="5" name="Dian numeron paikkamerkki 4"/>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3185069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F98F116-999F-42EB-AD87-B3EEB3B3C7EE}" type="datetime1">
              <a:rPr lang="fi-FI" smtClean="0"/>
              <a:t>31.10.2022</a:t>
            </a:fld>
            <a:endParaRPr lang="fi-FI"/>
          </a:p>
        </p:txBody>
      </p:sp>
      <p:sp>
        <p:nvSpPr>
          <p:cNvPr id="3" name="Alatunnisteen paikkamerkki 2"/>
          <p:cNvSpPr>
            <a:spLocks noGrp="1"/>
          </p:cNvSpPr>
          <p:nvPr>
            <p:ph type="ftr" sz="quarter" idx="11"/>
          </p:nvPr>
        </p:nvSpPr>
        <p:spPr/>
        <p:txBody>
          <a:bodyPr/>
          <a:lstStyle/>
          <a:p>
            <a:r>
              <a:rPr lang="fi-FI"/>
              <a:t>Toimintasuunnitelma 2022-2023</a:t>
            </a:r>
          </a:p>
        </p:txBody>
      </p:sp>
      <p:sp>
        <p:nvSpPr>
          <p:cNvPr id="4" name="Dian numeron paikkamerkki 3"/>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2619744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0F562042-59C6-4DA3-A683-BDA516242B6C}" type="datetime1">
              <a:rPr lang="fi-FI" smtClean="0"/>
              <a:t>31.10.2022</a:t>
            </a:fld>
            <a:endParaRPr lang="fi-FI"/>
          </a:p>
        </p:txBody>
      </p:sp>
      <p:sp>
        <p:nvSpPr>
          <p:cNvPr id="6" name="Alatunnisteen paikkamerkki 5"/>
          <p:cNvSpPr>
            <a:spLocks noGrp="1"/>
          </p:cNvSpPr>
          <p:nvPr>
            <p:ph type="ftr" sz="quarter" idx="11"/>
          </p:nvPr>
        </p:nvSpPr>
        <p:spPr/>
        <p:txBody>
          <a:bodyPr/>
          <a:lstStyle/>
          <a:p>
            <a:r>
              <a:rPr lang="fi-FI"/>
              <a:t>Toimintasuunnitelma 2022-2023</a:t>
            </a:r>
          </a:p>
        </p:txBody>
      </p:sp>
      <p:sp>
        <p:nvSpPr>
          <p:cNvPr id="7" name="Dian numeron paikkamerkki 6"/>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170399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0379B6A6-66C3-471A-BC49-C803C45AF5B2}" type="datetime1">
              <a:rPr lang="fi-FI" smtClean="0"/>
              <a:t>31.10.2022</a:t>
            </a:fld>
            <a:endParaRPr lang="fi-FI"/>
          </a:p>
        </p:txBody>
      </p:sp>
      <p:sp>
        <p:nvSpPr>
          <p:cNvPr id="6" name="Alatunnisteen paikkamerkki 5"/>
          <p:cNvSpPr>
            <a:spLocks noGrp="1"/>
          </p:cNvSpPr>
          <p:nvPr>
            <p:ph type="ftr" sz="quarter" idx="11"/>
          </p:nvPr>
        </p:nvSpPr>
        <p:spPr/>
        <p:txBody>
          <a:bodyPr/>
          <a:lstStyle/>
          <a:p>
            <a:r>
              <a:rPr lang="fi-FI"/>
              <a:t>Toimintasuunnitelma 2022-2023</a:t>
            </a:r>
          </a:p>
        </p:txBody>
      </p:sp>
      <p:sp>
        <p:nvSpPr>
          <p:cNvPr id="7" name="Dian numeron paikkamerkki 6"/>
          <p:cNvSpPr>
            <a:spLocks noGrp="1"/>
          </p:cNvSpPr>
          <p:nvPr>
            <p:ph type="sldNum" sz="quarter" idx="12"/>
          </p:nvPr>
        </p:nvSpPr>
        <p:spPr/>
        <p:txBody>
          <a:bodyPr/>
          <a:lstStyle/>
          <a:p>
            <a:fld id="{33247475-E0B2-49D1-ABD7-D4A1EC2ACA94}" type="slidenum">
              <a:rPr lang="fi-FI" smtClean="0"/>
              <a:t>‹#›</a:t>
            </a:fld>
            <a:endParaRPr lang="fi-FI"/>
          </a:p>
        </p:txBody>
      </p:sp>
    </p:spTree>
    <p:extLst>
      <p:ext uri="{BB962C8B-B14F-4D97-AF65-F5344CB8AC3E}">
        <p14:creationId xmlns:p14="http://schemas.microsoft.com/office/powerpoint/2010/main" val="400006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38383-2F4E-45DF-B3A3-10917EDA1FE2}" type="datetime1">
              <a:rPr lang="fi-FI" smtClean="0"/>
              <a:t>31.10.2022</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Toimintasuunnitelma 2022-2023</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47475-E0B2-49D1-ABD7-D4A1EC2ACA94}" type="slidenum">
              <a:rPr lang="fi-FI" smtClean="0"/>
              <a:t>‹#›</a:t>
            </a:fld>
            <a:endParaRPr lang="fi-FI"/>
          </a:p>
        </p:txBody>
      </p:sp>
    </p:spTree>
    <p:extLst>
      <p:ext uri="{BB962C8B-B14F-4D97-AF65-F5344CB8AC3E}">
        <p14:creationId xmlns:p14="http://schemas.microsoft.com/office/powerpoint/2010/main" val="66905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Otsikon paikkamerkki 1"/>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3075" name="Tekstin paikkamerkki 2"/>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smtClean="0">
                <a:solidFill>
                  <a:srgbClr val="000000"/>
                </a:solidFill>
                <a:latin typeface="+mn-lt"/>
              </a:defRPr>
            </a:lvl1pPr>
          </a:lstStyle>
          <a:p>
            <a:pPr>
              <a:defRPr/>
            </a:pPr>
            <a:fld id="{6E33AE03-781F-42B9-A31E-E2A9E27C7D91}" type="datetime1">
              <a:rPr lang="fi-FI" smtClean="0"/>
              <a:t>31.10.2022</a:t>
            </a:fld>
            <a:endParaRPr lang="fi-FI"/>
          </a:p>
        </p:txBody>
      </p:sp>
      <p:sp>
        <p:nvSpPr>
          <p:cNvPr id="5" name="Alatunnisteen paikkamerkki 4"/>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smtClean="0">
                <a:solidFill>
                  <a:srgbClr val="000000"/>
                </a:solidFill>
                <a:latin typeface="+mn-lt"/>
              </a:defRPr>
            </a:lvl1pPr>
          </a:lstStyle>
          <a:p>
            <a:pPr>
              <a:defRPr/>
            </a:pPr>
            <a:r>
              <a:rPr lang="fi-FI"/>
              <a:t>Toimintasuunnitelma 2022-2023</a:t>
            </a:r>
          </a:p>
        </p:txBody>
      </p:sp>
      <p:sp>
        <p:nvSpPr>
          <p:cNvPr id="6" name="Dian numeron paikkamerkki 5"/>
          <p:cNvSpPr>
            <a:spLocks noGrp="1"/>
          </p:cNvSpPr>
          <p:nvPr>
            <p:ph type="sldNum" sz="quarter" idx="4"/>
          </p:nvPr>
        </p:nvSpPr>
        <p:spPr>
          <a:xfrm>
            <a:off x="10437813" y="6269038"/>
            <a:ext cx="1236662"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smtClean="0">
                <a:solidFill>
                  <a:srgbClr val="000000"/>
                </a:solidFill>
                <a:latin typeface="+mn-lt"/>
              </a:defRPr>
            </a:lvl1pPr>
          </a:lstStyle>
          <a:p>
            <a:pPr>
              <a:defRPr/>
            </a:pPr>
            <a:fld id="{0BE4F344-4707-4058-8E78-0E26E069C9F5}" type="slidenum">
              <a:rPr lang="fi-FI"/>
              <a:pPr>
                <a:defRPr/>
              </a:pPr>
              <a:t>‹#›</a:t>
            </a:fld>
            <a:endParaRPr lang="fi-FI"/>
          </a:p>
        </p:txBody>
      </p:sp>
      <p:pic>
        <p:nvPicPr>
          <p:cNvPr id="2" name="Kuva 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06829" y="6190546"/>
            <a:ext cx="969605" cy="549837"/>
          </a:xfrm>
          <a:prstGeom prst="rect">
            <a:avLst/>
          </a:prstGeom>
        </p:spPr>
      </p:pic>
    </p:spTree>
    <p:extLst>
      <p:ext uri="{BB962C8B-B14F-4D97-AF65-F5344CB8AC3E}">
        <p14:creationId xmlns:p14="http://schemas.microsoft.com/office/powerpoint/2010/main" val="16175162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hf hdr="0" dt="0"/>
  <p:txStyles>
    <p:titleStyle>
      <a:lvl1pPr algn="l" rtl="0" eaLnBrk="1" fontAlgn="base" hangingPunct="1">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5pPr>
      <a:lvl6pPr marL="4572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6pPr>
      <a:lvl7pPr marL="9144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7pPr>
      <a:lvl8pPr marL="13716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8pPr>
      <a:lvl9pPr marL="18288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9pPr>
    </p:titleStyle>
    <p:body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08563" y="785091"/>
            <a:ext cx="10739336" cy="1744100"/>
          </a:xfrm>
        </p:spPr>
        <p:txBody>
          <a:bodyPr>
            <a:normAutofit fontScale="90000"/>
          </a:bodyPr>
          <a:lstStyle/>
          <a:p>
            <a:pPr algn="ctr"/>
            <a:r>
              <a:rPr lang="fi-FI" sz="5400" dirty="0">
                <a:latin typeface="Arial"/>
                <a:cs typeface="Arial"/>
              </a:rPr>
              <a:t>Toimintasuunnitelma 2022 – 2023 </a:t>
            </a:r>
            <a:r>
              <a:rPr lang="fi-FI" sz="5400" dirty="0">
                <a:latin typeface="Arial" panose="020B0604020202020204" pitchFamily="34" charset="0"/>
                <a:cs typeface="Arial" panose="020B0604020202020204" pitchFamily="34" charset="0"/>
              </a:rPr>
              <a:t/>
            </a:r>
            <a:br>
              <a:rPr lang="fi-FI" sz="5400" dirty="0">
                <a:latin typeface="Arial" panose="020B0604020202020204" pitchFamily="34" charset="0"/>
                <a:cs typeface="Arial" panose="020B0604020202020204" pitchFamily="34" charset="0"/>
              </a:rPr>
            </a:br>
            <a:r>
              <a:rPr lang="fi-FI" sz="3200" i="1" dirty="0">
                <a:latin typeface="Arial"/>
                <a:cs typeface="Arial"/>
              </a:rPr>
              <a:t>OULUNKYLÄ KINDERGARTEN</a:t>
            </a:r>
            <a:br>
              <a:rPr lang="fi-FI" sz="3200" i="1" dirty="0">
                <a:latin typeface="Arial"/>
                <a:cs typeface="Arial"/>
              </a:rPr>
            </a:br>
            <a:r>
              <a:rPr lang="fi-FI" sz="3200" i="1" dirty="0">
                <a:latin typeface="Arial"/>
                <a:cs typeface="Arial"/>
              </a:rPr>
              <a:t/>
            </a:r>
            <a:br>
              <a:rPr lang="fi-FI" sz="3200" i="1" dirty="0">
                <a:latin typeface="Arial"/>
                <a:cs typeface="Arial"/>
              </a:rPr>
            </a:br>
            <a:r>
              <a:rPr lang="fi-FI" sz="4500" i="1" dirty="0">
                <a:latin typeface="Arial"/>
                <a:cs typeface="Arial"/>
              </a:rPr>
              <a:t> </a:t>
            </a:r>
          </a:p>
        </p:txBody>
      </p:sp>
      <p:sp>
        <p:nvSpPr>
          <p:cNvPr id="3" name="Tekstin paikkamerkki 2"/>
          <p:cNvSpPr>
            <a:spLocks noGrp="1"/>
          </p:cNvSpPr>
          <p:nvPr>
            <p:ph type="body" sz="quarter" idx="13"/>
          </p:nvPr>
        </p:nvSpPr>
        <p:spPr>
          <a:xfrm>
            <a:off x="995897" y="4275909"/>
            <a:ext cx="10709478" cy="1766343"/>
          </a:xfrm>
        </p:spPr>
        <p:txBody>
          <a:bodyPr>
            <a:normAutofit/>
          </a:bodyPr>
          <a:lstStyle/>
          <a:p>
            <a:endParaRPr lang="fi-FI" sz="2000" b="0" strike="sngStrike" dirty="0">
              <a:latin typeface="Arial" panose="020B0604020202020204" pitchFamily="34" charset="0"/>
              <a:cs typeface="Arial" panose="020B0604020202020204" pitchFamily="34" charset="0"/>
            </a:endParaRPr>
          </a:p>
          <a:p>
            <a:endParaRPr lang="fi-FI" sz="2000" b="0" strike="sngStrike" dirty="0">
              <a:latin typeface="Arial" panose="020B0604020202020204" pitchFamily="34" charset="0"/>
              <a:cs typeface="Arial" panose="020B0604020202020204" pitchFamily="34" charset="0"/>
            </a:endParaRPr>
          </a:p>
          <a:p>
            <a:endParaRPr lang="fi-FI" sz="2000" b="0" dirty="0">
              <a:latin typeface="Arial" panose="020B0604020202020204" pitchFamily="34" charset="0"/>
              <a:cs typeface="Arial" panose="020B0604020202020204" pitchFamily="34" charset="0"/>
            </a:endParaRPr>
          </a:p>
        </p:txBody>
      </p:sp>
      <p:sp>
        <p:nvSpPr>
          <p:cNvPr id="5" name="Tekstiruutu 4"/>
          <p:cNvSpPr txBox="1"/>
          <p:nvPr/>
        </p:nvSpPr>
        <p:spPr>
          <a:xfrm>
            <a:off x="134471" y="147918"/>
            <a:ext cx="310511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i-FI" dirty="0">
                <a:solidFill>
                  <a:prstClr val="black"/>
                </a:solidFill>
                <a:latin typeface="Arial" panose="020B0604020202020204" pitchFamily="34" charset="0"/>
              </a:rPr>
              <a:t>Yksityinen varhaiskasvatus</a:t>
            </a: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Kuva 3" descr="C:\Users\STAFF\Documents\Dropbox\LOGO\400dpiLogo.jpg">
            <a:extLst>
              <a:ext uri="{FF2B5EF4-FFF2-40B4-BE49-F238E27FC236}">
                <a16:creationId xmlns:a16="http://schemas.microsoft.com/office/drawing/2014/main" xmlns="" id="{A2F8EF3D-EA4B-5953-77F3-E48525A15035}"/>
              </a:ext>
            </a:extLst>
          </p:cNvPr>
          <p:cNvPicPr/>
          <p:nvPr/>
        </p:nvPicPr>
        <p:blipFill>
          <a:blip r:embed="rId3" cstate="print"/>
          <a:srcRect/>
          <a:stretch>
            <a:fillRect/>
          </a:stretch>
        </p:blipFill>
        <p:spPr bwMode="auto">
          <a:xfrm>
            <a:off x="2168250" y="1879084"/>
            <a:ext cx="7716417" cy="4793650"/>
          </a:xfrm>
          <a:prstGeom prst="rect">
            <a:avLst/>
          </a:prstGeom>
          <a:noFill/>
          <a:ln w="9525">
            <a:noFill/>
            <a:miter lim="800000"/>
            <a:headEnd/>
            <a:tailEnd/>
          </a:ln>
        </p:spPr>
      </p:pic>
    </p:spTree>
    <p:extLst>
      <p:ext uri="{BB962C8B-B14F-4D97-AF65-F5344CB8AC3E}">
        <p14:creationId xmlns:p14="http://schemas.microsoft.com/office/powerpoint/2010/main" val="2558444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Yksikön toimintakulttuuri</a:t>
            </a:r>
          </a:p>
        </p:txBody>
      </p:sp>
      <p:sp>
        <p:nvSpPr>
          <p:cNvPr id="3" name="Sisällön paikkamerkki 2"/>
          <p:cNvSpPr>
            <a:spLocks noGrp="1"/>
          </p:cNvSpPr>
          <p:nvPr>
            <p:ph idx="1"/>
          </p:nvPr>
        </p:nvSpPr>
        <p:spPr/>
        <p:txBody>
          <a:bodyPr/>
          <a:lstStyle/>
          <a:p>
            <a:pPr marL="0" lvl="0" indent="0" fontAlgn="auto">
              <a:spcBef>
                <a:spcPts val="0"/>
              </a:spcBef>
              <a:spcAft>
                <a:spcPts val="0"/>
              </a:spcAft>
              <a:buNone/>
              <a:defRPr/>
            </a:pPr>
            <a:endParaRPr lang="fi-FI" sz="1800" dirty="0">
              <a:ea typeface="+mn-lt"/>
              <a:cs typeface="Arial" panose="020B0604020202020204"/>
            </a:endParaRPr>
          </a:p>
          <a:p>
            <a:pPr marL="0" lvl="0" indent="0" fontAlgn="auto">
              <a:spcBef>
                <a:spcPts val="0"/>
              </a:spcBef>
              <a:spcAft>
                <a:spcPts val="0"/>
              </a:spcAft>
              <a:buNone/>
              <a:defRPr/>
            </a:pPr>
            <a:r>
              <a:rPr lang="fi-FI" sz="1800" b="1" dirty="0">
                <a:ea typeface="+mn-lt"/>
                <a:cs typeface="Arial" panose="020B0604020202020204"/>
              </a:rPr>
              <a:t>7. Leikin merkitys</a:t>
            </a:r>
            <a:endParaRPr lang="fi-FI" sz="1800" b="1" dirty="0">
              <a:cs typeface="Arial"/>
            </a:endParaRPr>
          </a:p>
          <a:p>
            <a:pPr marL="285750" lvl="0" indent="-285750" fontAlgn="auto">
              <a:spcBef>
                <a:spcPts val="0"/>
              </a:spcBef>
              <a:spcAft>
                <a:spcPts val="0"/>
              </a:spcAft>
              <a:buFont typeface="Arial"/>
              <a:buChar char="•"/>
              <a:defRPr/>
            </a:pPr>
            <a:endParaRPr lang="fi-FI" sz="1800" dirty="0">
              <a:cs typeface="Arial"/>
            </a:endParaRPr>
          </a:p>
          <a:p>
            <a:r>
              <a:rPr lang="fi-FI" sz="1600" dirty="0"/>
              <a:t>Päiväkodissamme lelut ovat lasten ulottuvilla ja vapaassa käytössä. Uusia leluja ja leikkikaluja hankitaan säännöllisesti lasten mielenkiinnon kohteiden mukaan, joskin pyrimme kierrättämään ja uusiokäyttämään mahdollisimman paljon leikkikaluksi kelpaavaa tavaraa. Päiväkotimme tilat eivät ole kovin suuret, mutta erilliset pienet huoneet mahdollistavat leikin omassa rauhassa ilman keskeytyksiä. Päiväkodin iso keskitila on rauhoitettu lähinnä pöytätyöskentelyyn.</a:t>
            </a:r>
          </a:p>
          <a:p>
            <a:r>
              <a:rPr lang="fi-FI" sz="1600" dirty="0"/>
              <a:t>Lapset saavat itse vapaan leikin aikana valita leikkinsä, joskin kannustamme välillä heitä kokeilemaan uusia pelejä, leikkikaluja ja tiloja, jotta lapsen leikit eivät rajautuisi vain yhdenlaiseen toimintaan. Leikkitiloja muokataan ja leikkivälineistöä vaihdetaan säännöllisesti lasten kiinnostuksen mukaan.</a:t>
            </a:r>
          </a:p>
          <a:p>
            <a:pPr marL="285750" lvl="0" indent="-285750">
              <a:lnSpc>
                <a:spcPct val="100000"/>
              </a:lnSpc>
              <a:spcBef>
                <a:spcPts val="0"/>
              </a:spcBef>
              <a:buFont typeface="Arial"/>
              <a:buChar char="•"/>
              <a:defRPr/>
            </a:pPr>
            <a:endParaRPr lang="fi-FI" sz="1600" dirty="0">
              <a:solidFill>
                <a:srgbClr val="0000BF"/>
              </a:solidFill>
              <a:latin typeface="Arial" panose="020B0604020202020204"/>
              <a:ea typeface="+mn-lt"/>
              <a:cs typeface="Arial" panose="020B0604020202020204"/>
            </a:endParaRPr>
          </a:p>
          <a:p>
            <a:r>
              <a:rPr lang="fi-FI" sz="1600" b="1" dirty="0"/>
              <a:t>Leikin havainnointi, ohjaaminen ja osallistuminen: </a:t>
            </a:r>
            <a:endParaRPr lang="fi-FI" sz="1600" dirty="0"/>
          </a:p>
          <a:p>
            <a:pPr lvl="0"/>
            <a:r>
              <a:rPr lang="fi-FI" sz="1600" dirty="0"/>
              <a:t>Ollaan mukana ja läsnä leikeissä myös lattiatasossa, otamme huomioon erityiset tarpeet </a:t>
            </a:r>
          </a:p>
          <a:p>
            <a:pPr lvl="0"/>
            <a:r>
              <a:rPr lang="fi-FI" sz="1600" dirty="0"/>
              <a:t>Pyrimme toimimaan pienryhmissä, porrastamme siirtymät ja tilojen käytön tehokkaasti</a:t>
            </a:r>
          </a:p>
          <a:p>
            <a:pPr lvl="0"/>
            <a:r>
              <a:rPr lang="fi-FI" sz="1600" dirty="0"/>
              <a:t>Kiinnitämme huomiota eri oppimisympäristöihin fyysisiin (lelut, jakotilat) psyykkisiin (ilmapiiri, osallisuus) ja sosiaalisiin (kaverisuhteet, aikuinen-lapsi suhde) </a:t>
            </a:r>
          </a:p>
          <a:p>
            <a:pPr lvl="0"/>
            <a:r>
              <a:rPr lang="fi-FI" sz="1600" dirty="0"/>
              <a:t>Havainnoimme leikkijöiden erilaisia rooleja, opetamme leikkimään erilaisten kavereiden kanssa</a:t>
            </a:r>
          </a:p>
          <a:p>
            <a:pPr marL="0" lvl="0" indent="0" fontAlgn="auto">
              <a:spcBef>
                <a:spcPts val="0"/>
              </a:spcBef>
              <a:spcAft>
                <a:spcPts val="0"/>
              </a:spcAft>
              <a:buNone/>
              <a:defRPr/>
            </a:pPr>
            <a:endParaRPr lang="fi-FI" dirty="0"/>
          </a:p>
        </p:txBody>
      </p:sp>
      <p:sp>
        <p:nvSpPr>
          <p:cNvPr id="4" name="Alatunnisteen paikkamerkki 3"/>
          <p:cNvSpPr>
            <a:spLocks noGrp="1"/>
          </p:cNvSpPr>
          <p:nvPr>
            <p:ph type="ftr" sz="quarter" idx="11"/>
          </p:nvPr>
        </p:nvSpPr>
        <p:spPr/>
        <p:txBody>
          <a:bodyPr/>
          <a:lstStyle/>
          <a:p>
            <a:pPr>
              <a:defRPr/>
            </a:pPr>
            <a:r>
              <a:rPr lang="fi-FI"/>
              <a:t>Toimintasuunnitelma 2022-2023</a:t>
            </a:r>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10</a:t>
            </a:fld>
            <a:endParaRPr lang="fi-FI"/>
          </a:p>
        </p:txBody>
      </p:sp>
    </p:spTree>
    <p:extLst>
      <p:ext uri="{BB962C8B-B14F-4D97-AF65-F5344CB8AC3E}">
        <p14:creationId xmlns:p14="http://schemas.microsoft.com/office/powerpoint/2010/main" val="1186125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Yksikön toimintakulttuuri</a:t>
            </a:r>
          </a:p>
        </p:txBody>
      </p:sp>
      <p:sp>
        <p:nvSpPr>
          <p:cNvPr id="3" name="Sisällön paikkamerkki 2"/>
          <p:cNvSpPr>
            <a:spLocks noGrp="1"/>
          </p:cNvSpPr>
          <p:nvPr>
            <p:ph idx="1"/>
          </p:nvPr>
        </p:nvSpPr>
        <p:spPr/>
        <p:txBody>
          <a:bodyPr/>
          <a:lstStyle/>
          <a:p>
            <a:pPr marL="0" lvl="0" indent="0" fontAlgn="auto">
              <a:spcBef>
                <a:spcPts val="0"/>
              </a:spcBef>
              <a:spcAft>
                <a:spcPts val="0"/>
              </a:spcAft>
              <a:buNone/>
              <a:defRPr/>
            </a:pPr>
            <a:endParaRPr lang="fi-FI" sz="1800" dirty="0">
              <a:cs typeface="Arial"/>
            </a:endParaRPr>
          </a:p>
          <a:p>
            <a:pPr marL="0" lvl="0" indent="0" fontAlgn="auto">
              <a:spcBef>
                <a:spcPts val="0"/>
              </a:spcBef>
              <a:spcAft>
                <a:spcPts val="0"/>
              </a:spcAft>
              <a:buNone/>
              <a:defRPr/>
            </a:pPr>
            <a:r>
              <a:rPr lang="fi-FI" sz="1800" b="1" dirty="0">
                <a:cs typeface="Arial"/>
              </a:rPr>
              <a:t>8. Oppiva yhteisö toimintakulttuurin ytimenä</a:t>
            </a:r>
          </a:p>
          <a:p>
            <a:r>
              <a:rPr lang="fi-FI" dirty="0" err="1"/>
              <a:t>OK:ssa</a:t>
            </a:r>
            <a:r>
              <a:rPr lang="fi-FI" dirty="0"/>
              <a:t> ollaan sitouduttu toimimaan oppivana yhteisönä jossa innostetaan ja kannustetaan kaikkia lapsia ja aikuisia yhteiseen oppimiseen ja tutkimiseen. Yhteisömme kehittyy keskustelemalla avoimessa hengessä ja nostamalla haastavatkin asiat yhdessä pohdittavaksi. Yhdessä tekeminen ja aito yhteisöllisyys vahvistaa yhteisöämme. Yhteisön jäsenten on tärkeää saada hyviä kokemuksia osallisuudesta. Tavoitteiden pohdinta myös lasten kanssa ja oman työmme säännöllinen arviointi edistävät yhteisön oppimista. Varhaiskasvatuksessa kiireettömyys edesauttaa oppivan yhteisön syntyä ja menestymistä. Sitä tukee myös kodeilta saatu palaute. Pedagogisen vastuun merkitys korostuu tiimien vetäjillä, eli varhaiskasvatuksen opettajilla. </a:t>
            </a:r>
          </a:p>
          <a:p>
            <a:endParaRPr lang="fi-FI" dirty="0"/>
          </a:p>
        </p:txBody>
      </p:sp>
      <p:sp>
        <p:nvSpPr>
          <p:cNvPr id="4" name="Alatunnisteen paikkamerkki 3"/>
          <p:cNvSpPr>
            <a:spLocks noGrp="1"/>
          </p:cNvSpPr>
          <p:nvPr>
            <p:ph type="ftr" sz="quarter" idx="11"/>
          </p:nvPr>
        </p:nvSpPr>
        <p:spPr/>
        <p:txBody>
          <a:bodyPr/>
          <a:lstStyle/>
          <a:p>
            <a:pPr>
              <a:defRPr/>
            </a:pPr>
            <a:r>
              <a:rPr lang="fi-FI"/>
              <a:t>Toimintasuunnitelma 2022-2023</a:t>
            </a:r>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11</a:t>
            </a:fld>
            <a:endParaRPr lang="fi-FI"/>
          </a:p>
        </p:txBody>
      </p:sp>
    </p:spTree>
    <p:extLst>
      <p:ext uri="{BB962C8B-B14F-4D97-AF65-F5344CB8AC3E}">
        <p14:creationId xmlns:p14="http://schemas.microsoft.com/office/powerpoint/2010/main" val="1917942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a:t>Kannustamme hyviin kaveritaitoihin varhaiskasvatuksessa</a:t>
            </a:r>
          </a:p>
        </p:txBody>
      </p:sp>
      <p:sp>
        <p:nvSpPr>
          <p:cNvPr id="10" name="Sisällön paikkamerkki 9"/>
          <p:cNvSpPr>
            <a:spLocks noGrp="1"/>
          </p:cNvSpPr>
          <p:nvPr>
            <p:ph idx="1"/>
          </p:nvPr>
        </p:nvSpPr>
        <p:spPr>
          <a:xfrm>
            <a:off x="457200" y="1524000"/>
            <a:ext cx="11234738" cy="4652962"/>
          </a:xfrm>
        </p:spPr>
        <p:txBody>
          <a:bodyPr/>
          <a:lstStyle/>
          <a:p>
            <a:r>
              <a:rPr lang="fi-FI" sz="1600" dirty="0" err="1"/>
              <a:t>Ookoolla</a:t>
            </a:r>
            <a:r>
              <a:rPr lang="fi-FI" sz="1600" dirty="0"/>
              <a:t> kaikille löytyy kaveri!</a:t>
            </a:r>
          </a:p>
          <a:p>
            <a:r>
              <a:rPr lang="fi-FI" sz="1600" dirty="0"/>
              <a:t> Oman arvon ja erityisyyden tunteminen ja toisten arvostaminen ihanina yksilöinä on meille tärkeää, sitä opetamme esimerkin voimalla ja vahvistamme tunnetta sanoin ja teoin arjessa.  </a:t>
            </a:r>
          </a:p>
          <a:p>
            <a:r>
              <a:rPr lang="fi-FI" sz="1600" dirty="0"/>
              <a:t>Toimintamme perustuu ymmärrykseen siitä, että lapset ovat vielä kovin pieniä ja he harjoittelevat asioita ympärillään olevien aikuisten hyvässä ohjauksessa. Tunteiden käsitteleminen ja erilaiset vuorovaikutustilanteet vaativat harjoittelua. Me tarjoamme sensitiivisen, rauhallisen ja läsnäolevan tuen harjoittelutilanteisiin. </a:t>
            </a:r>
          </a:p>
          <a:p>
            <a:r>
              <a:rPr lang="fi-FI" sz="1600" dirty="0"/>
              <a:t>Ryhmä ja kaverit toimivat voimavarana joten huolehdimme siitä, että kaikki kuuluvat joukkoon. Vahvistamme lasten ryhmäytymistä, ystävällisyyttä ja hyväntahtoisuutta toisiaan kohtaan. Kun lapsi tuntee kuuluvansa ryhmään, hän voi hyvin ja voi olla kiva kaveri. </a:t>
            </a:r>
          </a:p>
          <a:p>
            <a:r>
              <a:rPr lang="fi-FI" sz="1600" dirty="0" err="1"/>
              <a:t>Ookoolla</a:t>
            </a:r>
            <a:r>
              <a:rPr lang="fi-FI" sz="1600" dirty="0"/>
              <a:t> toimitaan positiivisen pedagogiikan ja vahvuusperustaisen varhaiskasvatuksen (Huomaa hyvä!) lähtökohdista. Keskiössä on luonteenvahvuuksien ja myönteisten tunteiden tunnistaminen ja hyödyntäminen, kannustaminen, arvostaminen ja huolenpito. </a:t>
            </a:r>
          </a:p>
          <a:p>
            <a:r>
              <a:rPr lang="fi-FI" sz="1600" dirty="0"/>
              <a:t>Tunnetaidot ovat lapsilla vielä kehittymässä. Tunnetaitoja kehitetään tunteita tunnistamalla ja niistä puhumalla, draaman, tunnepelien, tunnekorttien ja erilaisten tunnemateriaalien kautta. Käytämme vahvasti myönteisiä tunteita, leikkisyyttä, iloa ja haasteellisuutta - emotionaalisen saatavilla olon keskeisiä elementtejä. </a:t>
            </a:r>
          </a:p>
          <a:p>
            <a:r>
              <a:rPr lang="fi-FI" sz="1600" dirty="0"/>
              <a:t>Huomaa hyvä – toimintamallin lisäksi </a:t>
            </a:r>
            <a:r>
              <a:rPr lang="fi-FI" sz="1600" dirty="0" err="1"/>
              <a:t>Ookoolla</a:t>
            </a:r>
            <a:r>
              <a:rPr lang="fi-FI" sz="1600" dirty="0"/>
              <a:t> harjoitellaan ”Empatiataiturit” ohjelman avulla empatiatekoja ja hyvää kaveruutta. Keräämme empatiatekoja koriin ja teemme yhdessä empatiatekosopimukset.</a:t>
            </a:r>
          </a:p>
          <a:p>
            <a:pPr>
              <a:spcBef>
                <a:spcPts val="0"/>
              </a:spcBef>
              <a:spcAft>
                <a:spcPts val="0"/>
              </a:spcAft>
              <a:defRPr/>
            </a:pPr>
            <a:endParaRPr lang="fi-FI" sz="1800" dirty="0">
              <a:ea typeface="+mn-lt"/>
              <a:cs typeface="+mn-lt"/>
            </a:endParaRPr>
          </a:p>
          <a:p>
            <a:pPr marL="0" indent="0">
              <a:spcBef>
                <a:spcPts val="0"/>
              </a:spcBef>
              <a:spcAft>
                <a:spcPts val="0"/>
              </a:spcAft>
              <a:buNone/>
              <a:defRPr/>
            </a:pPr>
            <a:endParaRPr lang="fi-FI" dirty="0"/>
          </a:p>
        </p:txBody>
      </p:sp>
      <p:sp>
        <p:nvSpPr>
          <p:cNvPr id="4" name="Alatunnisteen paikkamerkki 3">
            <a:extLst>
              <a:ext uri="{FF2B5EF4-FFF2-40B4-BE49-F238E27FC236}">
                <a16:creationId xmlns:a16="http://schemas.microsoft.com/office/drawing/2014/main" xmlns="" id="{F3497F23-37D2-4BBE-9F68-A9F41A90392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F97C2C26-5CF0-4D99-8C6A-72EA9CC5A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21314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7988"/>
            <a:ext cx="11234738" cy="696912"/>
          </a:xfrm>
        </p:spPr>
        <p:txBody>
          <a:bodyPr/>
          <a:lstStyle/>
          <a:p>
            <a:r>
              <a:rPr lang="fi-FI" sz="3000" dirty="0"/>
              <a:t>Tasa-arvoinen ja yhdenvertainen varhaiskasvatus ja esiopetus</a:t>
            </a:r>
          </a:p>
        </p:txBody>
      </p:sp>
      <p:sp>
        <p:nvSpPr>
          <p:cNvPr id="3" name="Sisällön paikkamerkki 2"/>
          <p:cNvSpPr>
            <a:spLocks noGrp="1"/>
          </p:cNvSpPr>
          <p:nvPr>
            <p:ph idx="1"/>
          </p:nvPr>
        </p:nvSpPr>
        <p:spPr>
          <a:xfrm>
            <a:off x="457200" y="1506583"/>
            <a:ext cx="11234738" cy="4670380"/>
          </a:xfrm>
        </p:spPr>
        <p:txBody>
          <a:bodyPr/>
          <a:lstStyle/>
          <a:p>
            <a:pPr lvl="0"/>
            <a:r>
              <a:rPr lang="fi-FI" sz="2000" i="1" dirty="0"/>
              <a:t>Tälle sivulle kirjataan yksikössä sovitut tasa-arvoa ja yhdenvertaisuutta edistävät toimenpiteet</a:t>
            </a:r>
            <a:endParaRPr lang="fi-FI" sz="2000" dirty="0">
              <a:solidFill>
                <a:srgbClr val="000000"/>
              </a:solidFill>
              <a:latin typeface="Arial" panose="020B0604020202020204" pitchFamily="34" charset="0"/>
              <a:cs typeface="Arial"/>
            </a:endParaRPr>
          </a:p>
          <a:p>
            <a:r>
              <a:rPr lang="fi-FI" sz="2000" i="1" dirty="0">
                <a:solidFill>
                  <a:srgbClr val="000000"/>
                </a:solidFill>
                <a:latin typeface="Arial"/>
                <a:cs typeface="Arial"/>
              </a:rPr>
              <a:t>Tähän kirjattuja toimenpiteitä arvioidaan dialla 15 olevaan arviointitaulukkoon</a:t>
            </a:r>
            <a:endParaRPr lang="fi-FI" sz="2000" dirty="0">
              <a:solidFill>
                <a:srgbClr val="FF0000"/>
              </a:solidFill>
              <a:latin typeface="Arial" panose="020B0604020202020204" pitchFamily="34" charset="0"/>
              <a:cs typeface="Arial"/>
            </a:endParaRPr>
          </a:p>
          <a:p>
            <a:r>
              <a:rPr lang="fi-FI" sz="1800" dirty="0"/>
              <a:t>Henkilökunta tarkastelee omia asenteitaan ja mielipiteitään sekä sitä miten ne näkyvät toiminnassa. Lasten kanssa keskustellaan avoimesti ja kannustavasti.</a:t>
            </a:r>
          </a:p>
          <a:p>
            <a:r>
              <a:rPr lang="fi-FI" sz="1800" dirty="0"/>
              <a:t>Tunnistamme ja tuomme esille monenlaisia ihmisenä olemisen malleja, huomioimme sukupuolten moninaisuuden ja toimimme niin, että kaikki lapset tuntevat olonsa hyväksytyksi</a:t>
            </a:r>
          </a:p>
          <a:p>
            <a:r>
              <a:rPr lang="fi-FI" sz="1800" dirty="0"/>
              <a:t>Lapset huomioidaan yksilöinä eikä sukupuolensa edustajina</a:t>
            </a:r>
          </a:p>
          <a:p>
            <a:r>
              <a:rPr lang="fi-FI" sz="1800" dirty="0"/>
              <a:t>Päiväkodilla on salliva ja hyväksyvä ilmapiri ja lapsia rohkaistaan tekemään valintoja yli sukupuoliroolien asettamien rajojen. </a:t>
            </a:r>
            <a:r>
              <a:rPr lang="fi-FI" sz="1800" dirty="0" err="1"/>
              <a:t>Ookoolla</a:t>
            </a:r>
            <a:r>
              <a:rPr lang="fi-FI" sz="1800" dirty="0"/>
              <a:t> rajoja ei ole. </a:t>
            </a:r>
          </a:p>
          <a:p>
            <a:r>
              <a:rPr lang="fi-FI" sz="1800" dirty="0"/>
              <a:t>Tiedostamme lasten ja perheiden monimuotoisuuden ja varmistamme, että kaikki saavat aitoja osallisuuden kokemuksia varhaiskasvatuksessa.</a:t>
            </a:r>
          </a:p>
          <a:p>
            <a:r>
              <a:rPr lang="fi-FI" sz="1800" dirty="0"/>
              <a:t>Panostamme kehotunnekasvatukseen ja myönteisen kehonkuvan vahvistamiseen ja sitä kautta itsearvostuksen kasvuun.</a:t>
            </a:r>
          </a:p>
          <a:p>
            <a:r>
              <a:rPr lang="fi-FI" sz="1800" dirty="0"/>
              <a:t>Opetamme ikätasoisesti kehotuntemusta ja turvataitoja, vahvistamme tietoutta siitä, että oma keho on tärkeä, arvokas ja että lapsi saa päättää siitä itse. </a:t>
            </a:r>
          </a:p>
          <a:p>
            <a:r>
              <a:rPr lang="fi-FI" sz="1800" dirty="0"/>
              <a:t> Kiinnitämme huomiota siihen millaisia leluja ja kirjoja meillä on ja miten ne on esillä ja saatavilla. Mitä oletuksia meillä liittyy siihen miten ja kenen milläkin lelulla kuuluisi leikkiä?</a:t>
            </a:r>
          </a:p>
          <a:p>
            <a:pPr marL="0" indent="0">
              <a:buNone/>
            </a:pPr>
            <a:endParaRPr lang="fi-FI" sz="1800" i="1" dirty="0">
              <a:latin typeface="Arial" panose="020B0604020202020204" pitchFamily="34" charset="0"/>
              <a:ea typeface="+mn-lt"/>
              <a:cs typeface="+mn-lt"/>
            </a:endParaRPr>
          </a:p>
          <a:p>
            <a:endParaRPr lang="fi-FI" sz="2000" dirty="0">
              <a:solidFill>
                <a:srgbClr val="000000"/>
              </a:solidFill>
              <a:latin typeface="Arial" panose="020B0604020202020204" pitchFamily="34" charset="0"/>
              <a:cs typeface="Arial"/>
            </a:endParaRPr>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3419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7988"/>
            <a:ext cx="11234738" cy="696912"/>
          </a:xfrm>
        </p:spPr>
        <p:txBody>
          <a:bodyPr/>
          <a:lstStyle/>
          <a:p>
            <a:r>
              <a:rPr lang="fi-FI" sz="3000" dirty="0"/>
              <a:t>Tasa-arvoinen ja yhdenvertainen varhaiskasvatus ja esiopetus</a:t>
            </a:r>
          </a:p>
        </p:txBody>
      </p:sp>
      <p:sp>
        <p:nvSpPr>
          <p:cNvPr id="3" name="Sisällön paikkamerkki 2"/>
          <p:cNvSpPr>
            <a:spLocks noGrp="1"/>
          </p:cNvSpPr>
          <p:nvPr>
            <p:ph idx="1"/>
          </p:nvPr>
        </p:nvSpPr>
        <p:spPr>
          <a:xfrm>
            <a:off x="457200" y="1506583"/>
            <a:ext cx="11234738" cy="4670380"/>
          </a:xfrm>
        </p:spPr>
        <p:txBody>
          <a:bodyPr/>
          <a:lstStyle/>
          <a:p>
            <a:r>
              <a:rPr lang="fi-FI" sz="2000" dirty="0"/>
              <a:t>Lasten ja perheiden uskontoja ja kulttuureita tarkastellaan tasavertaisina niitä arvottamatta ja arvostelematta ja tarjoamme yhdenvertaisia mahdollisuuksia tutustua eri kulttuureihin ja uskontoihin</a:t>
            </a:r>
          </a:p>
          <a:p>
            <a:r>
              <a:rPr lang="fi-FI" sz="2000" dirty="0"/>
              <a:t>Käsittelemme lasten kanssa eettisiä ja moraalisia kysymyksiä arjessa niiden noustessa esiin keskustellen ja avoimesti</a:t>
            </a:r>
          </a:p>
          <a:p>
            <a:r>
              <a:rPr lang="fi-FI" sz="2000" dirty="0"/>
              <a:t>Vaalimme kulttuuriperinteitä ja moninaisuuden kohtaamista, osoitamme toiminnallamme ja esimerkillämme mitä eettinen toiminta on kunnioittamalla ja arvostamalla muita, kohtelemalla heitä ystävällisesti ja arvostavasti, kuuntelemalla, aktiivisesti ehkäisemällä kiusaamista ja syrjintää ja luomalla lapsille niin fyysisen kuin psyykkisen turvallisuuden tunteen päiväkotipäivän aikana. </a:t>
            </a:r>
          </a:p>
          <a:p>
            <a:r>
              <a:rPr lang="fi-FI" sz="2000" dirty="0"/>
              <a:t>Selvitämme niin riita- kuin kiusaamistilanteet ymmärtäen sen, että kaikki riitely ei ole kiusaamista. Lapset tarvitsevat aikuisen tukea ja johdatusta konfliktitilanteiden ratkaisuun. </a:t>
            </a:r>
          </a:p>
          <a:p>
            <a:r>
              <a:rPr lang="fi-FI" sz="2000" dirty="0"/>
              <a:t>Konfliktitilanteista voimme kaikki oppia paljon tärkeitä asioita joista on hyötyä myöhemmin elämässä.</a:t>
            </a:r>
          </a:p>
          <a:p>
            <a:r>
              <a:rPr lang="fi-FI" sz="2000" dirty="0"/>
              <a:t>Tiedostamme perheiden moninaisuuden ja yksilölliset tarpeet. Olemme avoimessa vuorovaikutuksessa perheiden kanssa kuunnellen heitä herkällä korvalla olettamatta asioita.</a:t>
            </a:r>
          </a:p>
          <a:p>
            <a:pPr marL="0" indent="0">
              <a:buNone/>
            </a:pPr>
            <a:endParaRPr lang="fi-FI" sz="2000" i="1" dirty="0">
              <a:latin typeface="Arial" panose="020B0604020202020204" pitchFamily="34" charset="0"/>
              <a:ea typeface="+mn-lt"/>
              <a:cs typeface="+mn-lt"/>
            </a:endParaRPr>
          </a:p>
          <a:p>
            <a:endParaRPr lang="fi-FI" sz="2000" dirty="0">
              <a:solidFill>
                <a:srgbClr val="000000"/>
              </a:solidFill>
              <a:latin typeface="Arial" panose="020B0604020202020204" pitchFamily="34" charset="0"/>
              <a:cs typeface="Arial"/>
            </a:endParaRPr>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14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a:t>Toimintakauden tavoitteet</a:t>
            </a:r>
          </a:p>
        </p:txBody>
      </p:sp>
      <p:sp>
        <p:nvSpPr>
          <p:cNvPr id="3" name="Sisällön paikkamerkki 2"/>
          <p:cNvSpPr>
            <a:spLocks noGrp="1"/>
          </p:cNvSpPr>
          <p:nvPr>
            <p:ph idx="1"/>
          </p:nvPr>
        </p:nvSpPr>
        <p:spPr>
          <a:xfrm>
            <a:off x="457200" y="975360"/>
            <a:ext cx="11234738" cy="5201603"/>
          </a:xfrm>
        </p:spPr>
        <p:txBody>
          <a:bodyPr/>
          <a:lstStyle/>
          <a:p>
            <a:pPr marL="0" indent="0">
              <a:buNone/>
            </a:pPr>
            <a:r>
              <a:rPr lang="fi-FI" sz="1800" b="1" dirty="0">
                <a:latin typeface="+mj-lt"/>
              </a:rPr>
              <a:t>Helsingin kaupungin strategiasta nousevat yhteiset tavoitteet: </a:t>
            </a:r>
          </a:p>
          <a:p>
            <a:pPr marL="0" indent="0">
              <a:buNone/>
            </a:pPr>
            <a:endParaRPr lang="fi-FI" sz="1800" b="1" dirty="0"/>
          </a:p>
          <a:p>
            <a:pPr marL="0" indent="0">
              <a:buNone/>
            </a:pPr>
            <a:r>
              <a:rPr lang="fi-FI" sz="1800" b="1" dirty="0"/>
              <a:t>1. Yksityisen toimipisteen hyvinvointitavoite (kaupungin strategiasta johdettu): </a:t>
            </a:r>
          </a:p>
          <a:p>
            <a:pPr marL="0" lvl="0" indent="0">
              <a:buNone/>
            </a:pPr>
            <a:r>
              <a:rPr lang="fi-FI" sz="1800" b="1" dirty="0">
                <a:solidFill>
                  <a:prstClr val="black"/>
                </a:solidFill>
              </a:rPr>
              <a:t>    </a:t>
            </a:r>
          </a:p>
          <a:p>
            <a:pPr marL="0" lvl="0" indent="0">
              <a:buNone/>
            </a:pPr>
            <a:r>
              <a:rPr lang="fi-FI" sz="1800" b="1" dirty="0">
                <a:solidFill>
                  <a:prstClr val="black"/>
                </a:solidFill>
              </a:rPr>
              <a:t>    Lasten hyvinvointi paranee. </a:t>
            </a:r>
            <a:r>
              <a:rPr lang="fi-FI" sz="1800" dirty="0">
                <a:solidFill>
                  <a:prstClr val="black"/>
                </a:solidFill>
              </a:rPr>
              <a:t>Parannamme lasten hyvinvointia kaupunkiyhteisesti   </a:t>
            </a:r>
          </a:p>
          <a:p>
            <a:pPr marL="0" lvl="0" indent="0">
              <a:buNone/>
            </a:pPr>
            <a:r>
              <a:rPr lang="fi-FI" sz="1800" dirty="0">
                <a:solidFill>
                  <a:prstClr val="black"/>
                </a:solidFill>
              </a:rPr>
              <a:t>    monialaisin toimenpitein ja osallisuutta vahvistamalla. </a:t>
            </a:r>
          </a:p>
          <a:p>
            <a:pPr marL="0" lvl="0" indent="0">
              <a:buNone/>
            </a:pPr>
            <a:r>
              <a:rPr lang="fi-FI" sz="1800" dirty="0">
                <a:solidFill>
                  <a:srgbClr val="FF0000"/>
                </a:solidFill>
              </a:rPr>
              <a:t>     </a:t>
            </a:r>
            <a:r>
              <a:rPr lang="fi-FI" sz="1400" i="1" dirty="0"/>
              <a:t>Tavoite: jokaisella lapsella on vähintään yksi kaveri.</a:t>
            </a:r>
          </a:p>
          <a:p>
            <a:pPr marL="457200" lvl="1" indent="0">
              <a:buNone/>
            </a:pPr>
            <a:endParaRPr lang="fi-FI" sz="1800" b="1" strike="sngStrike" dirty="0">
              <a:latin typeface="+mj-lt"/>
            </a:endParaRPr>
          </a:p>
          <a:p>
            <a:pPr lvl="1"/>
            <a:endParaRPr lang="fi-FI" sz="1800" b="1" dirty="0"/>
          </a:p>
          <a:p>
            <a:endParaRPr lang="fi-FI" sz="1800" b="1" dirty="0"/>
          </a:p>
          <a:p>
            <a:pPr marL="0" indent="0">
              <a:buNone/>
            </a:pPr>
            <a:r>
              <a:rPr lang="fi-FI" sz="1800" b="1" dirty="0"/>
              <a:t>2. Yksityisen toimipisteen kestävän tulevaisuuden tavoite (kaupungin strategiasta johdettu):</a:t>
            </a:r>
            <a:endParaRPr lang="fi-FI" sz="1800" dirty="0">
              <a:cs typeface="Arial" panose="020B0604020202020204"/>
            </a:endParaRPr>
          </a:p>
          <a:p>
            <a:pPr marL="0" lvl="0" indent="0">
              <a:buNone/>
            </a:pPr>
            <a:r>
              <a:rPr lang="fi-FI" sz="1800" b="1" dirty="0"/>
              <a:t>    </a:t>
            </a:r>
          </a:p>
          <a:p>
            <a:pPr marL="0" lvl="0" indent="0">
              <a:buNone/>
            </a:pPr>
            <a:r>
              <a:rPr lang="fi-FI" sz="1800" b="1" dirty="0"/>
              <a:t>    Oppija on aktiivinen ja opinpolku tukee kestävää kasvatusta.</a:t>
            </a:r>
            <a:r>
              <a:rPr lang="fi-FI" sz="1800" dirty="0"/>
              <a:t> </a:t>
            </a:r>
          </a:p>
          <a:p>
            <a:pPr marL="0" lvl="0" indent="0">
              <a:buNone/>
            </a:pPr>
            <a:r>
              <a:rPr lang="fi-FI" sz="1800" dirty="0"/>
              <a:t>    </a:t>
            </a:r>
            <a:r>
              <a:rPr lang="fi-FI" sz="1400" i="1" dirty="0"/>
              <a:t>Tavoite: lapsella on mahdollisuus vaikuttaa kestävän tulevaisuuden rakentamiseen.</a:t>
            </a:r>
          </a:p>
          <a:p>
            <a:pPr marL="0" lvl="0" indent="0">
              <a:buNone/>
            </a:pPr>
            <a:r>
              <a:rPr lang="fi-FI" sz="1400" i="1" dirty="0"/>
              <a:t>     Kestävän tulevaisuuden Kettu –materiaali otetaan käyttöön kolmen ketun osalta. Retki-kettu, Viisas-kettu ja Tarina-kettu.</a:t>
            </a:r>
          </a:p>
          <a:p>
            <a:pPr marL="457200" lvl="1" indent="0">
              <a:buNone/>
            </a:pPr>
            <a:endParaRPr lang="fi-FI" sz="1800" strike="sngStrike" dirty="0"/>
          </a:p>
          <a:p>
            <a:pPr marL="0" indent="0">
              <a:buNone/>
            </a:pPr>
            <a:endParaRPr lang="fi-FI" sz="1800" b="1" dirty="0"/>
          </a:p>
          <a:p>
            <a:pPr marL="0" indent="0">
              <a:buNone/>
            </a:pPr>
            <a:r>
              <a:rPr lang="fi-FI" sz="1800" b="1" dirty="0"/>
              <a:t>3. Yksityisen toimipisteen asettama oma tavoite: XXXXX</a:t>
            </a:r>
            <a:endParaRPr lang="fi-FI" sz="1800" dirty="0">
              <a:cs typeface="Arial" panose="020B0604020202020204"/>
            </a:endParaRPr>
          </a:p>
          <a:p>
            <a:pPr marL="457200" lvl="1" indent="0">
              <a:buNone/>
            </a:pPr>
            <a:endParaRPr lang="fi-FI" sz="1800" strike="sngStrike" dirty="0">
              <a:latin typeface="+mj-lt"/>
            </a:endParaRPr>
          </a:p>
          <a:p>
            <a:pPr marL="457200" lvl="1" indent="0">
              <a:buNone/>
            </a:pPr>
            <a:endParaRPr lang="fi-FI" sz="1800" b="1" dirty="0">
              <a:solidFill>
                <a:prstClr val="black"/>
              </a:solidFill>
              <a:ea typeface="+mj-ea"/>
              <a:cs typeface="+mj-cs"/>
            </a:endParaRPr>
          </a:p>
          <a:p>
            <a:pPr marL="457200" lvl="1" indent="0">
              <a:buNone/>
            </a:pPr>
            <a:endParaRPr lang="fi-FI" sz="1800" b="1" strike="sngStrike" dirty="0">
              <a:latin typeface="+mj-lt"/>
            </a:endParaRPr>
          </a:p>
          <a:p>
            <a:pPr lvl="1"/>
            <a:endParaRPr lang="fi-FI" sz="1600" b="1" dirty="0">
              <a:latin typeface="+mj-lt"/>
              <a:cs typeface="Arial" panose="020B0604020202020204"/>
            </a:endParaRPr>
          </a:p>
          <a:p>
            <a:endParaRPr lang="fi-FI" sz="1800" b="1" dirty="0">
              <a:latin typeface="+mj-lt"/>
            </a:endParaRPr>
          </a:p>
          <a:p>
            <a:endParaRPr lang="fi-FI" sz="1800" dirty="0"/>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98461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800" dirty="0"/>
              <a:t>Lapsen polku varhaiskasvatuksesta esiopetukseen ja perusopetukseen</a:t>
            </a:r>
          </a:p>
        </p:txBody>
      </p:sp>
      <p:sp>
        <p:nvSpPr>
          <p:cNvPr id="3" name="Sisällön paikkamerkki 2">
            <a:extLst>
              <a:ext uri="{FF2B5EF4-FFF2-40B4-BE49-F238E27FC236}">
                <a16:creationId xmlns:a16="http://schemas.microsoft.com/office/drawing/2014/main" xmlns="" id="{AF3304F8-0631-43EE-AE92-D2C135FE3038}"/>
              </a:ext>
            </a:extLst>
          </p:cNvPr>
          <p:cNvSpPr>
            <a:spLocks noGrp="1"/>
          </p:cNvSpPr>
          <p:nvPr>
            <p:ph idx="1"/>
          </p:nvPr>
        </p:nvSpPr>
        <p:spPr>
          <a:xfrm>
            <a:off x="439737" y="1195388"/>
            <a:ext cx="11234738" cy="4696506"/>
          </a:xfrm>
        </p:spPr>
        <p:txBody>
          <a:bodyPr/>
          <a:lstStyle/>
          <a:p>
            <a:pPr marL="0" indent="0">
              <a:buNone/>
            </a:pPr>
            <a:r>
              <a:rPr lang="fi-FI" sz="1800" b="1" dirty="0">
                <a:ea typeface="+mn-lt"/>
                <a:cs typeface="Arial"/>
              </a:rPr>
              <a:t>Lapsiryhmien muodostaminen</a:t>
            </a:r>
          </a:p>
          <a:p>
            <a:r>
              <a:rPr lang="fi-FI" sz="1800" dirty="0">
                <a:ea typeface="+mn-lt"/>
                <a:cs typeface="Arial"/>
              </a:rPr>
              <a:t>Lapsiryhmissä on aina kaksi kasvattajaa, varhaiskasvatuksen opettaja ja hoitaja . Lapsia on enimmillään 14 yli 3-vuotiasta tai kahdeksan alle 3-vuotiasta. Ryhmät ja pienryhmät muodostetaan iän, kiinnostuksen kohteiden, pedagogisten tavoitteiden ja havainnointien pohjalta pyrkien tukemaan pidempikestoista yhteistyötä vanhempien kanssa niin, että mahdollisuuksien mukaan samat aikuiset toimivat lasten kanssa mahdollisimman pitkään. </a:t>
            </a:r>
            <a:r>
              <a:rPr lang="fi-FI" sz="1800" dirty="0"/>
              <a:t>Lapsiryhmät muodostetaan pääsääntöisesti iän perusteella, mutta huomioimme myös englanninkielitaidon suhteessa opettajan käyttämään kieleen sekä vanhempien äidinkieleen, lasten ystävyyssuhteet ja sisarukset. Emme laita kaikkia 1-vuotiaita samaan ryhmään ja varmistamme, että joka ryhmässä on osapäivälapsia, jota kautta  pitkin viikkoa ryhmissä on väljyyttä</a:t>
            </a:r>
            <a:r>
              <a:rPr lang="fi-FI" sz="1200" dirty="0"/>
              <a:t>. </a:t>
            </a:r>
          </a:p>
          <a:p>
            <a:pPr marL="0" indent="0">
              <a:buNone/>
            </a:pPr>
            <a:endParaRPr lang="fi-FI" sz="1800" b="1" dirty="0">
              <a:ea typeface="+mn-lt"/>
              <a:cs typeface="Arial"/>
            </a:endParaRPr>
          </a:p>
          <a:p>
            <a:pPr marL="0" indent="0">
              <a:buNone/>
            </a:pPr>
            <a:r>
              <a:rPr lang="fi-FI" sz="1800" b="1" dirty="0">
                <a:ea typeface="+mn-lt"/>
                <a:cs typeface="Arial"/>
              </a:rPr>
              <a:t>Ryhmästä toiseen siirtyminen ja opinpolun jatkumo yhdessä huoltajien kanssa </a:t>
            </a:r>
          </a:p>
          <a:p>
            <a:pPr marL="0" indent="0">
              <a:buNone/>
            </a:pPr>
            <a:r>
              <a:rPr lang="fi-FI" sz="1800" dirty="0"/>
              <a:t>Lapsen siirtyminen ryhmästä toiseen on luontevaa, koska lasten vaihtuvuus on vähäistä ja kaikki päiväkodin aikuiset ovat lapsille tuttuja sekä tilat pienet. Pyrimme mahdollisimman vähäiseen vaihtuvuuteen ja tuemme turvallista kiinnittymistä hoitajiin ja opettajiin. Lapsella on </a:t>
            </a:r>
            <a:r>
              <a:rPr lang="fi-FI" sz="1800" dirty="0" err="1"/>
              <a:t>OK:n</a:t>
            </a:r>
            <a:r>
              <a:rPr lang="fi-FI" sz="1800" dirty="0"/>
              <a:t> jälkeen </a:t>
            </a:r>
            <a:r>
              <a:rPr lang="fi-FI" sz="1800" dirty="0" err="1"/>
              <a:t>OEK:issa</a:t>
            </a:r>
            <a:r>
              <a:rPr lang="fi-FI" sz="1800" dirty="0"/>
              <a:t> hoitovuosien aikana kaksi eri opettajaa: 3-5vuotiaana englanninkielinen opettaja ja esikoulussa suomenkielinen opettaja. Lapsiryhmät itsessään pysyvät samana ja vain opettaja vaihtuu. Kaikki aikuiset ovat päivittäin läsnä ja tekemisissä kaikkien päiväkotien lasten kanssa. OK ja OEK tekevät tiivistä yhteistyötä keskenään ja ennen lasten siirtymistä </a:t>
            </a:r>
            <a:r>
              <a:rPr lang="fi-FI" sz="1800" dirty="0" err="1"/>
              <a:t>OEK:iin</a:t>
            </a:r>
            <a:r>
              <a:rPr lang="fi-FI" sz="1800" dirty="0"/>
              <a:t> keskustellaan lapsen asioista moniammatillisessa tiimissä</a:t>
            </a:r>
            <a:endParaRPr lang="fi-FI" sz="1800" dirty="0">
              <a:ea typeface="+mn-lt"/>
              <a:cs typeface="+mn-lt"/>
            </a:endParaRPr>
          </a:p>
          <a:p>
            <a:endParaRPr lang="fi-FI" sz="1800" dirty="0"/>
          </a:p>
          <a:p>
            <a:endParaRPr lang="fi-FI" sz="1600" dirty="0">
              <a:cs typeface="Arial"/>
            </a:endParaRPr>
          </a:p>
          <a:p>
            <a:pPr marL="0" indent="0">
              <a:buNone/>
            </a:pPr>
            <a:endParaRPr lang="fi-FI" sz="1600" dirty="0">
              <a:cs typeface="Arial"/>
            </a:endParaRPr>
          </a:p>
          <a:p>
            <a:pPr marL="0" indent="0">
              <a:buNone/>
            </a:pPr>
            <a:endParaRPr lang="fi-FI" sz="1600" dirty="0">
              <a:cs typeface="Arial"/>
            </a:endParaRPr>
          </a:p>
        </p:txBody>
      </p:sp>
      <p:sp>
        <p:nvSpPr>
          <p:cNvPr id="4" name="Alatunnisteen paikkamerkki 3">
            <a:extLst>
              <a:ext uri="{FF2B5EF4-FFF2-40B4-BE49-F238E27FC236}">
                <a16:creationId xmlns:a16="http://schemas.microsoft.com/office/drawing/2014/main" xmlns="" id="{F3497F23-37D2-4BBE-9F68-A9F41A90392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F97C2C26-5CF0-4D99-8C6A-72EA9CC5A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978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800" dirty="0"/>
              <a:t>Lapsen polku varhaiskasvatuksesta esiopetukseen ja perusopetukseen</a:t>
            </a:r>
          </a:p>
        </p:txBody>
      </p:sp>
      <p:sp>
        <p:nvSpPr>
          <p:cNvPr id="3" name="Sisällön paikkamerkki 2">
            <a:extLst>
              <a:ext uri="{FF2B5EF4-FFF2-40B4-BE49-F238E27FC236}">
                <a16:creationId xmlns:a16="http://schemas.microsoft.com/office/drawing/2014/main" xmlns="" id="{AF3304F8-0631-43EE-AE92-D2C135FE3038}"/>
              </a:ext>
            </a:extLst>
          </p:cNvPr>
          <p:cNvSpPr>
            <a:spLocks noGrp="1"/>
          </p:cNvSpPr>
          <p:nvPr>
            <p:ph idx="1"/>
          </p:nvPr>
        </p:nvSpPr>
        <p:spPr>
          <a:xfrm>
            <a:off x="439737" y="1195388"/>
            <a:ext cx="11234738" cy="4696506"/>
          </a:xfrm>
        </p:spPr>
        <p:txBody>
          <a:bodyPr/>
          <a:lstStyle/>
          <a:p>
            <a:r>
              <a:rPr lang="fi-FI" sz="1800" b="1" dirty="0">
                <a:cs typeface="Arial"/>
              </a:rPr>
              <a:t>Lapsen vasun laadintaan liittyvät yhteiset toimintatavat</a:t>
            </a:r>
            <a:r>
              <a:rPr lang="fi-FI" sz="1600" dirty="0">
                <a:cs typeface="Arial"/>
              </a:rPr>
              <a:t> (kts. </a:t>
            </a:r>
            <a:r>
              <a:rPr lang="fi-FI" sz="1600" dirty="0" err="1">
                <a:cs typeface="Arial"/>
              </a:rPr>
              <a:t>Hki</a:t>
            </a:r>
            <a:r>
              <a:rPr lang="fi-FI" sz="1600" dirty="0">
                <a:cs typeface="Arial"/>
              </a:rPr>
              <a:t> Vasu )</a:t>
            </a:r>
          </a:p>
          <a:p>
            <a:r>
              <a:rPr lang="fi-FI" sz="1400" dirty="0"/>
              <a:t>Uusien lasten aloituskeskustelut pidetään mahdollisimman pikaisesti hoidon alettua, jotta opettaja saa tietoa lapsesta ja toiveita perheiltä. Huom. Korona-aikaan keskustelut etänä! Vanhempien luvalla edellisestä päivähoitopaikasta voidaan myös toimittaa tietoa lapsen kasvusta, kehityksestä ja oppimisesta. Vanhempien kanssa käydyn keskustelun pohjalta lapselle laaditaan varhaiskasvatussuunnitelma, johon kirjataan yhdessä sovitut tavoitteet toiminnalle. Lapsen vasua päivitetään joka syksy vastaamaan lapsen senhetkisiä tarpeita. Vanhemman tai opettajan toiveesta voidaan pitää edellä mainittujen lisäksi ylimääräisiä keskusteluja. Ennen jokaisen lapsen varhaiskasvatussuunnitelman kirjoittamista tai päivittämistä opettajat keskustelevat lapsen vahvuuksista ja oppimistavoitteista yhdessä. Lasten varhaiskasvatussuunnitelmista vastaavat päiväkodin lastentarhanopettajat, jotka ovat myös vastuussa tiimin pedagogisesta johtajuudesta, vetämässä keskustelua toiminnan tavoitteista, laadusta, arvioinnista ja kehittämisestä.</a:t>
            </a:r>
          </a:p>
          <a:p>
            <a:endParaRPr lang="fi-FI" sz="1400" dirty="0"/>
          </a:p>
          <a:p>
            <a:pPr marL="0" indent="0">
              <a:buNone/>
            </a:pPr>
            <a:r>
              <a:rPr lang="fi-FI" sz="1400" dirty="0"/>
              <a:t>Meille on tärkeää, että sekä lapsi että vanhemmat voivat olla turvallisin mielin siitä, että lapsi viihtyy ja voi hyvin päiväkodissa. Toivomme, että kaikki voivat varata ainakin muutaman päivän siihen, että käyvät tutustumassa päiväkotiin ja sen rutiineihin lapsen kanssa. Meille saa aina soittaa ja kysyä lapsen kuulumisia kesken päivän, voimme myös lähettää kuvia leikeistä tai vaikka ääniviestin lapselta. Alku voi olla useitakin viikkoja hankalaa, onhan päivähoidon aloitus/uusi päiväkoti koko perheelle suuri muutos. </a:t>
            </a:r>
          </a:p>
          <a:p>
            <a:pPr marL="0" indent="0">
              <a:buNone/>
            </a:pPr>
            <a:endParaRPr lang="fi-FI" sz="1400" dirty="0">
              <a:ea typeface="+mn-lt"/>
              <a:cs typeface="Arial"/>
            </a:endParaRPr>
          </a:p>
          <a:p>
            <a:r>
              <a:rPr lang="fi-FI" sz="1400" dirty="0"/>
              <a:t>Uudet lapset aloittavat päiväkodissamme pääsääntöisesti elokuussa, yleensä 1-2-vuotiaana. Hoidon voi myös aloittaa </a:t>
            </a:r>
            <a:r>
              <a:rPr lang="fi-FI" sz="1400" dirty="0" err="1"/>
              <a:t>OK:ssa</a:t>
            </a:r>
            <a:r>
              <a:rPr lang="fi-FI" sz="1400" dirty="0"/>
              <a:t> kolmevuotiaana. Lapsille taataan pehmeä lasku päivähoidon aloitukseen kutsumalla heidät vanhempien kanssa tutustumaan päiväkotiin jo edellisenä keväänä. Järjestämme uusille lapsille perheineen ohjelmaa, jonka aikana tutustutaan päiväkodin tiloihin hauskan esimerkiksi aarteenmetsästyksen tai satujumpan avulla. </a:t>
            </a:r>
          </a:p>
          <a:p>
            <a:r>
              <a:rPr lang="fi-FI" sz="1400" dirty="0"/>
              <a:t>Päiväkotiin saa (normaalisti) tulla tutustumaan muinakin aikoina. Hoidon aloitus tehdään lapsen ehdoilla niin, että hoitopäivät ovat aluksi lyhyempiä ja huoltaja voi olla lapsen mukana niin kauan kuin on tarve. Joka lapselle nimetään omahoitaja, aikuinen jonka kanssa ensisijaisesti hoidetaan asioita. </a:t>
            </a:r>
            <a:endParaRPr lang="fi-FI" sz="1600" dirty="0">
              <a:cs typeface="Arial"/>
            </a:endParaRPr>
          </a:p>
          <a:p>
            <a:pPr marL="0" indent="0">
              <a:buNone/>
            </a:pPr>
            <a:endParaRPr lang="fi-FI" sz="1600" dirty="0">
              <a:cs typeface="Arial"/>
            </a:endParaRPr>
          </a:p>
          <a:p>
            <a:pPr marL="0" indent="0">
              <a:buNone/>
            </a:pPr>
            <a:endParaRPr lang="fi-FI" sz="1600" dirty="0">
              <a:cs typeface="Arial"/>
            </a:endParaRPr>
          </a:p>
        </p:txBody>
      </p:sp>
      <p:sp>
        <p:nvSpPr>
          <p:cNvPr id="4" name="Alatunnisteen paikkamerkki 3">
            <a:extLst>
              <a:ext uri="{FF2B5EF4-FFF2-40B4-BE49-F238E27FC236}">
                <a16:creationId xmlns:a16="http://schemas.microsoft.com/office/drawing/2014/main" xmlns="" id="{F3497F23-37D2-4BBE-9F68-A9F41A90392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F97C2C26-5CF0-4D99-8C6A-72EA9CC5A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817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a:t>Viestintä ja yhteistyö</a:t>
            </a:r>
          </a:p>
        </p:txBody>
      </p:sp>
      <p:sp>
        <p:nvSpPr>
          <p:cNvPr id="3" name="Sisällön paikkamerkki 2">
            <a:extLst>
              <a:ext uri="{FF2B5EF4-FFF2-40B4-BE49-F238E27FC236}">
                <a16:creationId xmlns:a16="http://schemas.microsoft.com/office/drawing/2014/main" xmlns="" id="{4C323AEB-0627-45E5-8550-E61BB919131C}"/>
              </a:ext>
            </a:extLst>
          </p:cNvPr>
          <p:cNvSpPr>
            <a:spLocks noGrp="1"/>
          </p:cNvSpPr>
          <p:nvPr>
            <p:ph idx="1"/>
          </p:nvPr>
        </p:nvSpPr>
        <p:spPr>
          <a:xfrm>
            <a:off x="439737" y="571824"/>
            <a:ext cx="11234738" cy="4979988"/>
          </a:xfrm>
        </p:spPr>
        <p:txBody>
          <a:bodyPr/>
          <a:lstStyle/>
          <a:p>
            <a:pPr marL="0" indent="0">
              <a:buNone/>
            </a:pPr>
            <a:endParaRPr lang="fi-FI" sz="1600" dirty="0">
              <a:cs typeface="Arial"/>
            </a:endParaRPr>
          </a:p>
          <a:p>
            <a:r>
              <a:rPr lang="fi-FI" sz="1800" b="1" dirty="0">
                <a:cs typeface="Arial"/>
              </a:rPr>
              <a:t>Viestinnän toteuttaminen toimipisteessä:</a:t>
            </a:r>
            <a:endParaRPr lang="fi-FI" sz="1600" dirty="0">
              <a:cs typeface="Arial"/>
            </a:endParaRPr>
          </a:p>
          <a:p>
            <a:pPr marL="0" indent="0">
              <a:buNone/>
            </a:pPr>
            <a:r>
              <a:rPr lang="fi-FI" sz="1800" dirty="0"/>
              <a:t>Huoltajille viestitetään  päiväkodin toiminnasta  keskustelujen lisäksi sähköpostitse, tekstiviestein ja </a:t>
            </a:r>
            <a:r>
              <a:rPr lang="fi-FI" sz="1800" dirty="0" err="1"/>
              <a:t>KindieDays</a:t>
            </a:r>
            <a:r>
              <a:rPr lang="fi-FI" sz="1800" dirty="0"/>
              <a:t>-sovelluksen kautta. Joka viikko päiväkodin vanhemmille lähetetään yhteinen viikkokirje, jossa kerrotaan lyhyesti kuluneen viikon tapahtumista ja seuraavan viikon ohjelmasta sekä ajankohtaiset uutiset ja tiedotteet. Jokaisen ryhmän opettaja myös pitää huolen siitä, että oman ryhmän toiminnasta ja sen tavoitteista tiedotetaan vanhempia esimerkiksi erillisillä viikko- tai kuukausikirjeillä sekä muistutusviesteillä tiettyjen tapahtumien lähestyessä tai kun päiväkodilla on vaikka täitä tai kihomatoja. Päiväkodin eteisen seinää käytetään myös hyödyksi tiedottamisessa. </a:t>
            </a:r>
            <a:endParaRPr lang="fi-FI" sz="1800" dirty="0">
              <a:cs typeface="Arial"/>
            </a:endParaRPr>
          </a:p>
          <a:p>
            <a:r>
              <a:rPr lang="fi-FI" sz="1800" b="1" dirty="0">
                <a:cs typeface="Arial"/>
              </a:rPr>
              <a:t>Yhteistyö huoltajien kanssa</a:t>
            </a:r>
            <a:r>
              <a:rPr lang="fi-FI" sz="1600" b="1" dirty="0">
                <a:cs typeface="Arial"/>
              </a:rPr>
              <a:t>:</a:t>
            </a:r>
          </a:p>
          <a:p>
            <a:pPr marL="0" indent="0">
              <a:buNone/>
            </a:pPr>
            <a:r>
              <a:rPr lang="fi-FI" sz="1800" dirty="0"/>
              <a:t>Päiväkodin toimintakulttuuriin kuuluu aktiivinen yhteistyö perheiden kanssa. Vanhempien kanssa käytävissä keskusteluissa vanhemmat pääsevät ehdottamaan ja ideoimaan toimintaa ja retkiä sekä esittämään mahdollisia erityistoiveitaan. Päivittäisissä tuonti- ja hakutilanteissa opettaja ottaa aikaa kohdata ja keskustella lapsen päivästä rauhassa vanhemman kanssa. Otamme myös mielellämme vanhempia ja isovanhempia mukaan retkillemme. Päiväkodin henkilöstö tukee perheiden välistä yhteistyötä mm. auttamalla heitä vaihtamaan yhteystietoja. Joka syksy valittava vanhempainyhdistyksen hupitoimikunta ideoi ja järjestää toimintaa kaikille perheille. </a:t>
            </a:r>
            <a:r>
              <a:rPr lang="fi-FI" sz="1800" dirty="0" err="1"/>
              <a:t>OK:in</a:t>
            </a:r>
            <a:r>
              <a:rPr lang="fi-FI" sz="1800" dirty="0"/>
              <a:t> vanhemmat kuuluvat vanhempainyhdistykseen ja voivat tulla valituksi sen hallitukseen. Tietyillä aloilla olevat vanhemmat ovat käyneet kertomassa työstään päiväkodilla tai eri kulttuuritaustaiset vanhemmat esittelemässä oman perheen juhla/ruokakulttuuria tms.</a:t>
            </a:r>
            <a:endParaRPr lang="fi-FI" sz="1800" dirty="0">
              <a:cs typeface="Arial"/>
            </a:endParaRPr>
          </a:p>
          <a:p>
            <a:pPr>
              <a:buNone/>
            </a:pPr>
            <a:endParaRPr lang="fi-FI" sz="1800" dirty="0">
              <a:cs typeface="Arial"/>
            </a:endParaRPr>
          </a:p>
          <a:p>
            <a:endParaRPr lang="fi-FI" sz="1500" dirty="0">
              <a:ea typeface="+mn-lt"/>
              <a:cs typeface="+mn-lt"/>
            </a:endParaRPr>
          </a:p>
          <a:p>
            <a:pPr marL="0" indent="0">
              <a:buNone/>
            </a:pPr>
            <a:endParaRPr lang="fi-FI" sz="1600" strike="sngStrike" dirty="0"/>
          </a:p>
          <a:p>
            <a:endParaRPr lang="fi-FI" sz="1600" dirty="0">
              <a:ea typeface="+mn-lt"/>
              <a:cs typeface="+mn-lt"/>
            </a:endParaRPr>
          </a:p>
          <a:p>
            <a:endParaRPr lang="fi-FI" sz="1600" dirty="0">
              <a:cs typeface="Arial"/>
            </a:endParaRPr>
          </a:p>
        </p:txBody>
      </p:sp>
      <p:sp>
        <p:nvSpPr>
          <p:cNvPr id="4" name="Alatunnisteen paikkamerkki 3">
            <a:extLst>
              <a:ext uri="{FF2B5EF4-FFF2-40B4-BE49-F238E27FC236}">
                <a16:creationId xmlns:a16="http://schemas.microsoft.com/office/drawing/2014/main" xmlns="" id="{051DF75E-A7B7-413B-B24C-169112E45D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B5EDEDF9-CBE0-43E6-8F84-8709D022FA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3636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a:t>Viestintä ja yhteistyö</a:t>
            </a:r>
          </a:p>
        </p:txBody>
      </p:sp>
      <p:sp>
        <p:nvSpPr>
          <p:cNvPr id="3" name="Sisällön paikkamerkki 2">
            <a:extLst>
              <a:ext uri="{FF2B5EF4-FFF2-40B4-BE49-F238E27FC236}">
                <a16:creationId xmlns:a16="http://schemas.microsoft.com/office/drawing/2014/main" xmlns="" id="{4C323AEB-0627-45E5-8550-E61BB919131C}"/>
              </a:ext>
            </a:extLst>
          </p:cNvPr>
          <p:cNvSpPr>
            <a:spLocks noGrp="1"/>
          </p:cNvSpPr>
          <p:nvPr>
            <p:ph idx="1"/>
          </p:nvPr>
        </p:nvSpPr>
        <p:spPr>
          <a:xfrm>
            <a:off x="457200" y="702453"/>
            <a:ext cx="11234738" cy="4979988"/>
          </a:xfrm>
        </p:spPr>
        <p:txBody>
          <a:bodyPr/>
          <a:lstStyle/>
          <a:p>
            <a:pPr marL="0" indent="0">
              <a:buNone/>
            </a:pPr>
            <a:endParaRPr lang="fi-FI" sz="1600" dirty="0">
              <a:cs typeface="Arial"/>
            </a:endParaRPr>
          </a:p>
          <a:p>
            <a:r>
              <a:rPr lang="fi-FI" sz="1800" b="1" dirty="0">
                <a:cs typeface="Arial"/>
              </a:rPr>
              <a:t>Yhteistyö yhteistyötahojen kanssa:</a:t>
            </a:r>
          </a:p>
          <a:p>
            <a:r>
              <a:rPr lang="fi-FI" sz="1600" dirty="0">
                <a:cs typeface="Arial"/>
              </a:rPr>
              <a:t>Teemme yhteistyötä alueen koulun, muiden päiväkotien, eri toimijoiden kuten leikkipuisto Mäkitorppa, urheiluseurat, vpk, nuorisotalo, kirjasto </a:t>
            </a:r>
            <a:r>
              <a:rPr lang="fi-FI" sz="1600" dirty="0" err="1">
                <a:cs typeface="Arial"/>
              </a:rPr>
              <a:t>jne</a:t>
            </a:r>
            <a:r>
              <a:rPr lang="fi-FI" sz="1600" dirty="0">
                <a:cs typeface="Arial"/>
              </a:rPr>
              <a:t> kanssa. Olemme tunnettu toimija tällä alueella ja </a:t>
            </a:r>
            <a:r>
              <a:rPr lang="fi-FI" sz="1600" dirty="0" err="1">
                <a:cs typeface="Arial"/>
              </a:rPr>
              <a:t>kontaktoimme</a:t>
            </a:r>
            <a:r>
              <a:rPr lang="fi-FI" sz="1600" dirty="0">
                <a:cs typeface="Arial"/>
              </a:rPr>
              <a:t> alueen eri yrityksiä usein myös erilaisten hyväntekeväisyystempauksien yms. merkeissä. Teemme mielellämme yhteistyötä monipuolisesti erilaisissa verkostoissa, sillä uskomme sen lisäävän yhteisöllisyyttä ja rikastavan mahdollisuuksiamme erilaiseen toimintaan lasten kanssa. </a:t>
            </a:r>
            <a:endParaRPr lang="fi-FI" sz="1800" b="1" dirty="0"/>
          </a:p>
          <a:p>
            <a:r>
              <a:rPr lang="fi-FI" sz="1800" b="1" dirty="0"/>
              <a:t>Toiminnan dokumentoiminen ja arvioiminen yhdessä lasten ja huoltajien kanssa:</a:t>
            </a:r>
          </a:p>
          <a:p>
            <a:r>
              <a:rPr lang="fi-FI" sz="1400" dirty="0"/>
              <a:t>Vanhemmat voivat osallistua toimintasuunnitelman laatimiseen opettajien kanssa käytyjen keskustelujen kautta sekä vanhempainillassa, joissa he voivat esittää ajatuksiaan ja toiveitaan päiväkodin toiminnalle. Olemme lähettäneet vanhemmille sähköisiä kyselyitä, joissa selvitimme vanhemmille mieluisia osallisuuden muotoja ja pyydämme palautetta toiminnastamme. </a:t>
            </a:r>
          </a:p>
          <a:p>
            <a:pPr marL="0" indent="0">
              <a:buNone/>
            </a:pPr>
            <a:r>
              <a:rPr lang="fi-FI" sz="1400" dirty="0"/>
              <a:t>Yhdistyksen hallitus kirjoittaa joka vuosi toimintakertomuksen päiväkodin toiminnasta, joka jaetaan kaikille yhdistyksen jäsenille. </a:t>
            </a:r>
          </a:p>
          <a:p>
            <a:pPr>
              <a:buNone/>
            </a:pPr>
            <a:endParaRPr lang="fi-FI" sz="1400" dirty="0"/>
          </a:p>
          <a:p>
            <a:r>
              <a:rPr lang="fi-FI" sz="1400" dirty="0" err="1"/>
              <a:t>Kindiedays</a:t>
            </a:r>
            <a:r>
              <a:rPr lang="fi-FI" sz="1400" dirty="0"/>
              <a:t>-sovelluksen lisäksi lasten valokuvia ja videoita jaetaan yksityisissä verkkoalbumeissa perheille, molemmilla päiväkodeilla on omat joka kuukausi uusittavat albumit, joihin lisätään kaikkien opettajien toimesta jokaisesta lapsesta/ryhmästä useampia valokuvia, jotka parhaiten kuvaavat toteutunutta toimintaa. Lapset saavat myös itse ottaa ja editoida kuvia ja jakaa niitä viestien</a:t>
            </a:r>
            <a:r>
              <a:rPr lang="fi-FI" sz="1400" i="1" dirty="0"/>
              <a:t> </a:t>
            </a:r>
            <a:r>
              <a:rPr lang="fi-FI" sz="1400" dirty="0"/>
              <a:t>kera vanhemmilleen. Hyödynnämme lasten kuvia leikkiympäristöjen suunnittelussa, sillä ne ovat parhaita kuvaamaan lasten näkemää ja kokemaa.</a:t>
            </a:r>
          </a:p>
          <a:p>
            <a:r>
              <a:rPr lang="fi-FI" sz="1400" dirty="0"/>
              <a:t>Pedagogisen dokumentoinnin tavoitteena on, että henkilöstö oppii tuntemaan yksittäistä lasta, ymmärtämään lasten välisiä suhteita sekä ryhmän henkilöstön ja lasten välisen vuorovaikutuksen luonnetta. Lasten tiedot ja taidot, kiinnostuksen kohteet ja tarpeet tulevat näkyviksi pedagogisen dokumentoinnin myötä ja ovat toiminnan suunnittelun perusta. Suunnitelmallista pedagogista dokumentointia tarvitaan lapsen oppimisen ja taitojen näkyväksi tekemiseen sekä kehityksen ja oppimisen tuen arviointiin.</a:t>
            </a:r>
          </a:p>
          <a:p>
            <a:pPr>
              <a:buNone/>
            </a:pPr>
            <a:endParaRPr lang="fi-FI" sz="1200" dirty="0"/>
          </a:p>
          <a:p>
            <a:pPr>
              <a:buNone/>
            </a:pPr>
            <a:endParaRPr lang="fi-FI" sz="1200" dirty="0">
              <a:cs typeface="Arial"/>
            </a:endParaRPr>
          </a:p>
          <a:p>
            <a:endParaRPr lang="fi-FI" sz="1500" dirty="0">
              <a:ea typeface="+mn-lt"/>
              <a:cs typeface="+mn-lt"/>
            </a:endParaRPr>
          </a:p>
          <a:p>
            <a:pPr marL="0" indent="0">
              <a:buNone/>
            </a:pPr>
            <a:endParaRPr lang="fi-FI" sz="1600" strike="sngStrike" dirty="0"/>
          </a:p>
          <a:p>
            <a:endParaRPr lang="fi-FI" sz="1600" dirty="0">
              <a:ea typeface="+mn-lt"/>
              <a:cs typeface="+mn-lt"/>
            </a:endParaRPr>
          </a:p>
          <a:p>
            <a:endParaRPr lang="fi-FI" sz="1600" dirty="0">
              <a:cs typeface="Arial"/>
            </a:endParaRPr>
          </a:p>
        </p:txBody>
      </p:sp>
      <p:sp>
        <p:nvSpPr>
          <p:cNvPr id="4" name="Alatunnisteen paikkamerkki 3">
            <a:extLst>
              <a:ext uri="{FF2B5EF4-FFF2-40B4-BE49-F238E27FC236}">
                <a16:creationId xmlns:a16="http://schemas.microsoft.com/office/drawing/2014/main" xmlns="" id="{051DF75E-A7B7-413B-B24C-169112E45D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B5EDEDF9-CBE0-43E6-8F84-8709D022FA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4797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tsikko 11"/>
          <p:cNvSpPr>
            <a:spLocks noGrp="1"/>
          </p:cNvSpPr>
          <p:nvPr>
            <p:ph type="title"/>
          </p:nvPr>
        </p:nvSpPr>
        <p:spPr/>
        <p:txBody>
          <a:bodyPr/>
          <a:lstStyle/>
          <a:p>
            <a:r>
              <a:rPr lang="fi-FI" sz="2400">
                <a:latin typeface="+mj-lt"/>
              </a:rPr>
              <a:t>Helsingin varhaiskasvatusta ja esiopetusta määrittävät ja ohjaavat</a:t>
            </a:r>
            <a:r>
              <a:rPr lang="fi-FI" sz="2400" baseline="0">
                <a:latin typeface="+mj-lt"/>
              </a:rPr>
              <a:t> asiakirjat</a:t>
            </a:r>
            <a:endParaRPr lang="fi-FI" sz="2400">
              <a:latin typeface="+mj-lt"/>
            </a:endParaRPr>
          </a:p>
        </p:txBody>
      </p:sp>
      <p:pic>
        <p:nvPicPr>
          <p:cNvPr id="30" name="Sisällön paikkamerkki 29" descr="Helsingin varhaiskasvatusta ja esiopetusta määrittävät ja ohjaavat asiakirja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2033" y="987113"/>
            <a:ext cx="10825071" cy="4979988"/>
          </a:xfrm>
        </p:spPr>
      </p:pic>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EB49D-0C93-497F-BC9C-13B0778369CB}"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Suorakulmio 1">
            <a:extLst>
              <a:ext uri="{FF2B5EF4-FFF2-40B4-BE49-F238E27FC236}">
                <a16:creationId xmlns:a16="http://schemas.microsoft.com/office/drawing/2014/main" xmlns="" id="{AFB7BF75-C1C4-4CFD-8097-05EE3D56F37F}"/>
              </a:ext>
            </a:extLst>
          </p:cNvPr>
          <p:cNvSpPr/>
          <p:nvPr/>
        </p:nvSpPr>
        <p:spPr>
          <a:xfrm>
            <a:off x="898450" y="4867939"/>
            <a:ext cx="1444255" cy="47846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err="1">
                <a:ln>
                  <a:noFill/>
                </a:ln>
                <a:solidFill>
                  <a:prstClr val="white"/>
                </a:solidFill>
                <a:effectLst/>
                <a:uLnTx/>
                <a:uFillTx/>
                <a:latin typeface="Arial" panose="020B0604020202020204"/>
                <a:ea typeface="+mn-ea"/>
                <a:cs typeface="Arial"/>
              </a:rPr>
              <a:t>Varhaiskasva-tuksen</a:t>
            </a:r>
            <a:r>
              <a:rPr kumimoji="0" lang="fi-FI" sz="1400" b="1" i="0" u="none" strike="noStrike" kern="1200" cap="none" spc="0" normalizeH="0" baseline="0" noProof="0">
                <a:ln>
                  <a:noFill/>
                </a:ln>
                <a:solidFill>
                  <a:prstClr val="white"/>
                </a:solidFill>
                <a:effectLst/>
                <a:uLnTx/>
                <a:uFillTx/>
                <a:latin typeface="Arial" panose="020B0604020202020204"/>
                <a:ea typeface="+mn-ea"/>
                <a:cs typeface="Arial"/>
              </a:rPr>
              <a:t> laatutekijät (</a:t>
            </a:r>
            <a:r>
              <a:rPr kumimoji="0" lang="fi-FI" sz="1400" b="1" i="0" u="none" strike="noStrike" kern="1200" cap="none" spc="0" normalizeH="0" baseline="0" noProof="0" err="1">
                <a:ln>
                  <a:noFill/>
                </a:ln>
                <a:solidFill>
                  <a:prstClr val="white"/>
                </a:solidFill>
                <a:effectLst/>
                <a:uLnTx/>
                <a:uFillTx/>
                <a:latin typeface="Arial" panose="020B0604020202020204"/>
                <a:ea typeface="+mn-ea"/>
                <a:cs typeface="Arial"/>
              </a:rPr>
              <a:t>Karvi</a:t>
            </a:r>
            <a:r>
              <a:rPr kumimoji="0" lang="fi-FI" sz="1400" b="1" i="0" u="none" strike="noStrike" kern="1200" cap="none" spc="0" normalizeH="0" baseline="0" noProof="0">
                <a:ln>
                  <a:noFill/>
                </a:ln>
                <a:solidFill>
                  <a:prstClr val="white"/>
                </a:solidFill>
                <a:effectLst/>
                <a:uLnTx/>
                <a:uFillTx/>
                <a:latin typeface="Arial" panose="020B0604020202020204"/>
                <a:ea typeface="+mn-ea"/>
                <a:cs typeface="Arial"/>
              </a:rPr>
              <a:t>)</a:t>
            </a:r>
          </a:p>
        </p:txBody>
      </p:sp>
    </p:spTree>
    <p:extLst>
      <p:ext uri="{BB962C8B-B14F-4D97-AF65-F5344CB8AC3E}">
        <p14:creationId xmlns:p14="http://schemas.microsoft.com/office/powerpoint/2010/main" val="1174020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a:t>Viestintä ja yhteistyö</a:t>
            </a:r>
          </a:p>
        </p:txBody>
      </p:sp>
      <p:sp>
        <p:nvSpPr>
          <p:cNvPr id="3" name="Sisällön paikkamerkki 2">
            <a:extLst>
              <a:ext uri="{FF2B5EF4-FFF2-40B4-BE49-F238E27FC236}">
                <a16:creationId xmlns:a16="http://schemas.microsoft.com/office/drawing/2014/main" xmlns="" id="{4C323AEB-0627-45E5-8550-E61BB919131C}"/>
              </a:ext>
            </a:extLst>
          </p:cNvPr>
          <p:cNvSpPr>
            <a:spLocks noGrp="1"/>
          </p:cNvSpPr>
          <p:nvPr>
            <p:ph idx="1"/>
          </p:nvPr>
        </p:nvSpPr>
        <p:spPr>
          <a:xfrm>
            <a:off x="439737" y="571824"/>
            <a:ext cx="11234738" cy="4979988"/>
          </a:xfrm>
        </p:spPr>
        <p:txBody>
          <a:bodyPr/>
          <a:lstStyle/>
          <a:p>
            <a:pPr marL="0" indent="0">
              <a:buNone/>
            </a:pPr>
            <a:endParaRPr lang="fi-FI" sz="1600" dirty="0">
              <a:cs typeface="Arial"/>
            </a:endParaRPr>
          </a:p>
          <a:p>
            <a:endParaRPr lang="fi-FI" sz="1200" dirty="0"/>
          </a:p>
          <a:p>
            <a:endParaRPr lang="fi-FI" sz="1200" dirty="0"/>
          </a:p>
          <a:p>
            <a:r>
              <a:rPr lang="fi-FI" sz="1600" dirty="0"/>
              <a:t>Aikuiset dokumentoivat videoin ja kuvin lasten leikkejä niin sisällä kuin ulkonakin.  Aikuinen seuraa lasten leikkejä välillä aktiivisesti siihen osallistuen, välillä sivusta seuraten ja havainnoiden. Opettajilla on tärkeä rooli lasten leikkien havainnoimisessa ja lasten kanssakäymisen tarkkailussa. </a:t>
            </a:r>
          </a:p>
          <a:p>
            <a:pPr>
              <a:buNone/>
            </a:pPr>
            <a:r>
              <a:rPr lang="fi-FI" sz="1600" dirty="0"/>
              <a:t>Käytössä on </a:t>
            </a:r>
            <a:r>
              <a:rPr lang="fi-FI" sz="1600" dirty="0" err="1"/>
              <a:t>KindieDays</a:t>
            </a:r>
            <a:r>
              <a:rPr lang="fi-FI" sz="1600" dirty="0"/>
              <a:t> niminen sovellus, jonka ominaisuuksiin kuuluu kattava ja kätevä pedagoginen dokumentointi. Sovelluksesta löytyy oppimisen alueet ja laaja-alainen osaaminen, ja niistä sopivat voidaan aina liittää eri toimintoihin tavoitteiksi tai merkitä tietyn toiminnan kattaneen eri osa-alueita. Opettajat päivittävät sovellusta päivittäin/</a:t>
            </a:r>
            <a:r>
              <a:rPr lang="fi-FI" sz="1600" dirty="0" err="1"/>
              <a:t>viikottain</a:t>
            </a:r>
            <a:r>
              <a:rPr lang="fi-FI" sz="1600" dirty="0"/>
              <a:t> ja merkitsevät sinne tavoitteet ja seuraavat niiden toteutumista. Sovelluksessa voi jakaa kuvia ja videoita sekä lähettää viestejä. Siellä voi myös ottaa aikaa päiväunista, merkitä syödyn ruuan ja juoman määriä, seurata WC- ja pottahommien edistymistä, tehdä muistiinpanoja vasuja varten jne.</a:t>
            </a:r>
          </a:p>
          <a:p>
            <a:pPr>
              <a:buNone/>
            </a:pPr>
            <a:endParaRPr lang="fi-FI" sz="1600" dirty="0"/>
          </a:p>
          <a:p>
            <a:r>
              <a:rPr lang="fi-FI" sz="1600" dirty="0"/>
              <a:t>Jokaisella lapsella on lisäksi omat varhaiskasvatuksen suunnitelmat, joita päivitetään pitkin vuotta, omat kasvun- ja kehityksen kansiot joihin kerätään erilaisia dokumentteja lasten kanssa ja lisäksi työvihot, jonka avulla käsitellään ja dokumentoidaan tapahtunutta. Lasten kanssa palataan kansioiden ja vihkojen äärelle ja keskustellaan heille merkityksellisistä huomioista ja tuntemuksista. Vanhempia kannustetaan käymään sovelluksen kautta lähetettyjä tiedotteita, viestejä ja valokuvia kotona lasten kanssa läpi. </a:t>
            </a:r>
          </a:p>
          <a:p>
            <a:endParaRPr lang="fi-FI" sz="1200" dirty="0"/>
          </a:p>
          <a:p>
            <a:pPr>
              <a:buNone/>
            </a:pPr>
            <a:endParaRPr lang="fi-FI" sz="1200" dirty="0">
              <a:cs typeface="Arial"/>
            </a:endParaRPr>
          </a:p>
          <a:p>
            <a:endParaRPr lang="fi-FI" sz="1500" dirty="0">
              <a:ea typeface="+mn-lt"/>
              <a:cs typeface="+mn-lt"/>
            </a:endParaRPr>
          </a:p>
          <a:p>
            <a:pPr marL="0" indent="0">
              <a:buNone/>
            </a:pPr>
            <a:endParaRPr lang="fi-FI" sz="1600" strike="sngStrike" dirty="0"/>
          </a:p>
          <a:p>
            <a:endParaRPr lang="fi-FI" sz="1600" dirty="0">
              <a:ea typeface="+mn-lt"/>
              <a:cs typeface="+mn-lt"/>
            </a:endParaRPr>
          </a:p>
          <a:p>
            <a:endParaRPr lang="fi-FI" sz="1600" dirty="0">
              <a:cs typeface="Arial"/>
            </a:endParaRPr>
          </a:p>
        </p:txBody>
      </p:sp>
      <p:sp>
        <p:nvSpPr>
          <p:cNvPr id="4" name="Alatunnisteen paikkamerkki 3">
            <a:extLst>
              <a:ext uri="{FF2B5EF4-FFF2-40B4-BE49-F238E27FC236}">
                <a16:creationId xmlns:a16="http://schemas.microsoft.com/office/drawing/2014/main" xmlns="" id="{051DF75E-A7B7-413B-B24C-169112E45D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B5EDEDF9-CBE0-43E6-8F84-8709D022FA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013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Otsikko 5"/>
          <p:cNvSpPr>
            <a:spLocks noGrp="1"/>
          </p:cNvSpPr>
          <p:nvPr>
            <p:ph type="ctrTitle"/>
          </p:nvPr>
        </p:nvSpPr>
        <p:spPr>
          <a:xfrm>
            <a:off x="486383" y="457199"/>
            <a:ext cx="10661515" cy="5508171"/>
          </a:xfrm>
        </p:spPr>
        <p:txBody>
          <a:bodyPr/>
          <a:lstStyle/>
          <a:p>
            <a:pPr>
              <a:lnSpc>
                <a:spcPct val="100000"/>
              </a:lnSpc>
            </a:pPr>
            <a:r>
              <a:rPr lang="fi-FI" sz="2400" dirty="0">
                <a:solidFill>
                  <a:schemeClr val="tx1"/>
                </a:solidFill>
                <a:latin typeface="Arial Black"/>
                <a:cs typeface="Calibri"/>
              </a:rPr>
              <a:t>Arviointitaulukot työyhteisön pedagogisen johtamisen ja arvioinnin välineenä </a:t>
            </a:r>
            <a:r>
              <a:rPr lang="fi-FI" sz="2000" kern="0" dirty="0">
                <a:cs typeface="Calibri" panose="020F0502020204030204" pitchFamily="34" charset="0"/>
              </a:rPr>
              <a:t/>
            </a:r>
            <a:br>
              <a:rPr lang="fi-FI" sz="2000" kern="0" dirty="0">
                <a:cs typeface="Calibri" panose="020F0502020204030204" pitchFamily="34" charset="0"/>
              </a:rPr>
            </a:br>
            <a:r>
              <a:rPr lang="fi-FI" sz="2000" kern="0" dirty="0">
                <a:cs typeface="Calibri" panose="020F0502020204030204" pitchFamily="34" charset="0"/>
              </a:rPr>
              <a:t/>
            </a:r>
            <a:br>
              <a:rPr lang="fi-FI" sz="2000" kern="0" dirty="0">
                <a:cs typeface="Calibri" panose="020F0502020204030204" pitchFamily="34" charset="0"/>
              </a:rPr>
            </a:br>
            <a:r>
              <a:rPr lang="fi-FI" sz="2000" dirty="0">
                <a:solidFill>
                  <a:schemeClr val="tx1"/>
                </a:solidFill>
                <a:latin typeface="Arial"/>
                <a:cs typeface="Calibri"/>
              </a:rPr>
              <a:t>Vuosittaiset varhaiskasvatuksen ja esiopetuksen yhteiset tavoitteet</a:t>
            </a:r>
            <a:br>
              <a:rPr lang="fi-FI" sz="2000" dirty="0">
                <a:solidFill>
                  <a:schemeClr val="tx1"/>
                </a:solidFill>
                <a:latin typeface="Arial"/>
                <a:cs typeface="Calibri"/>
              </a:rPr>
            </a:br>
            <a:r>
              <a:rPr lang="fi-FI" sz="1600" b="0" dirty="0">
                <a:solidFill>
                  <a:schemeClr val="tx1"/>
                </a:solidFill>
                <a:latin typeface="Arial"/>
                <a:cs typeface="Calibri"/>
              </a:rPr>
              <a:t>- kaikille kaupunkistrategiaan pohjautuvat tavoitteet</a:t>
            </a:r>
            <a:br>
              <a:rPr lang="fi-FI" sz="1600" b="0" dirty="0">
                <a:solidFill>
                  <a:schemeClr val="tx1"/>
                </a:solidFill>
                <a:latin typeface="Arial"/>
                <a:cs typeface="Calibri"/>
              </a:rPr>
            </a:br>
            <a:r>
              <a:rPr lang="fi-FI" sz="1600" b="0" dirty="0">
                <a:solidFill>
                  <a:schemeClr val="tx1"/>
                </a:solidFill>
                <a:latin typeface="Arial"/>
                <a:cs typeface="Calibri"/>
              </a:rPr>
              <a:t>- tavoitteille asetetaan 3-5 kriteeriä / tavoite</a:t>
            </a:r>
            <a:br>
              <a:rPr lang="fi-FI" sz="1600" b="0" dirty="0">
                <a:solidFill>
                  <a:schemeClr val="tx1"/>
                </a:solidFill>
                <a:latin typeface="Arial"/>
                <a:cs typeface="Calibri"/>
              </a:rPr>
            </a:br>
            <a:r>
              <a:rPr lang="fi-FI" sz="1600" b="0" dirty="0">
                <a:solidFill>
                  <a:schemeClr val="tx1"/>
                </a:solidFill>
                <a:latin typeface="Arial"/>
                <a:cs typeface="Calibri"/>
              </a:rPr>
              <a:t>- taulukkoon on valittu valmiiksi arviointiasteikko</a:t>
            </a:r>
            <a:r>
              <a:rPr lang="fi-FI" sz="1600" b="0" kern="0" dirty="0">
                <a:cs typeface="Calibri" panose="020F0502020204030204" pitchFamily="34" charset="0"/>
              </a:rPr>
              <a:t/>
            </a:r>
            <a:br>
              <a:rPr lang="fi-FI" sz="1600" b="0" kern="0" dirty="0">
                <a:cs typeface="Calibri" panose="020F0502020204030204" pitchFamily="34" charset="0"/>
              </a:rPr>
            </a:br>
            <a:r>
              <a:rPr lang="fi-FI" sz="1500" kern="0" dirty="0">
                <a:cs typeface="Calibri" panose="020F0502020204030204" pitchFamily="34" charset="0"/>
              </a:rPr>
              <a:t/>
            </a:r>
            <a:br>
              <a:rPr lang="fi-FI" sz="1500" kern="0" dirty="0">
                <a:cs typeface="Calibri" panose="020F0502020204030204" pitchFamily="34" charset="0"/>
              </a:rPr>
            </a:br>
            <a:r>
              <a:rPr lang="fi-FI" sz="2000" kern="0" dirty="0">
                <a:cs typeface="Calibri" panose="020F0502020204030204" pitchFamily="34" charset="0"/>
              </a:rPr>
              <a:t/>
            </a:r>
            <a:br>
              <a:rPr lang="fi-FI" sz="2000" kern="0" dirty="0">
                <a:cs typeface="Calibri" panose="020F0502020204030204" pitchFamily="34" charset="0"/>
              </a:rPr>
            </a:br>
            <a:r>
              <a:rPr lang="fi-FI" sz="2000" dirty="0">
                <a:solidFill>
                  <a:schemeClr val="tx1"/>
                </a:solidFill>
                <a:latin typeface="Arial"/>
                <a:cs typeface="Calibri"/>
              </a:rPr>
              <a:t>Yksikön omat toiminnan kehittämisen tavoitteet, kriteerit ja mittari kirjataan arviointitaulukkoon, jotka otsikoidaan tavoitteen mukaiseksi</a:t>
            </a:r>
            <a:r>
              <a:rPr lang="fi-FI" sz="2000" kern="0" dirty="0">
                <a:cs typeface="Calibri" panose="020F0502020204030204" pitchFamily="34" charset="0"/>
              </a:rPr>
              <a:t/>
            </a:r>
            <a:br>
              <a:rPr lang="fi-FI" sz="2000" kern="0" dirty="0">
                <a:cs typeface="Calibri" panose="020F0502020204030204" pitchFamily="34" charset="0"/>
              </a:rPr>
            </a:br>
            <a:r>
              <a:rPr lang="fi-FI" sz="1600" b="0" dirty="0">
                <a:solidFill>
                  <a:schemeClr val="tx1"/>
                </a:solidFill>
                <a:latin typeface="Arial"/>
                <a:cs typeface="Calibri"/>
              </a:rPr>
              <a:t>- yksikössä asetetaan omia mitattavia tavoitteita 1-2</a:t>
            </a:r>
            <a:r>
              <a:rPr lang="fi-FI" sz="1600" b="0" kern="0" dirty="0">
                <a:cs typeface="Calibri" panose="020F0502020204030204" pitchFamily="34" charset="0"/>
              </a:rPr>
              <a:t/>
            </a:r>
            <a:br>
              <a:rPr lang="fi-FI" sz="1600" b="0" kern="0" dirty="0">
                <a:cs typeface="Calibri" panose="020F0502020204030204" pitchFamily="34" charset="0"/>
              </a:rPr>
            </a:br>
            <a:r>
              <a:rPr lang="fi-FI" sz="1600" b="0" dirty="0">
                <a:solidFill>
                  <a:schemeClr val="tx1"/>
                </a:solidFill>
                <a:latin typeface="Arial"/>
                <a:cs typeface="Calibri"/>
              </a:rPr>
              <a:t>- tavoitteille asetetaan 3-5 kriteeriä / tavoite</a:t>
            </a:r>
            <a:r>
              <a:rPr lang="fi-FI" sz="1600" b="0" kern="0" dirty="0">
                <a:cs typeface="Calibri" panose="020F0502020204030204" pitchFamily="34" charset="0"/>
              </a:rPr>
              <a:t/>
            </a:r>
            <a:br>
              <a:rPr lang="fi-FI" sz="1600" b="0" kern="0" dirty="0">
                <a:cs typeface="Calibri" panose="020F0502020204030204" pitchFamily="34" charset="0"/>
              </a:rPr>
            </a:br>
            <a:r>
              <a:rPr lang="fi-FI" sz="1600" b="0" dirty="0">
                <a:solidFill>
                  <a:schemeClr val="tx1"/>
                </a:solidFill>
                <a:latin typeface="Arial"/>
                <a:cs typeface="Calibri"/>
              </a:rPr>
              <a:t>- arviointiasteikko valitaan kriteereiden muodolle sopivaksi (esimerkiksi toteutuu päivittäin - -  ei toteudu vielä, toteutuu   </a:t>
            </a:r>
            <a:br>
              <a:rPr lang="fi-FI" sz="1600" b="0" dirty="0">
                <a:solidFill>
                  <a:schemeClr val="tx1"/>
                </a:solidFill>
                <a:latin typeface="Arial"/>
                <a:cs typeface="Calibri"/>
              </a:rPr>
            </a:br>
            <a:r>
              <a:rPr lang="fi-FI" sz="1600" b="0" dirty="0">
                <a:solidFill>
                  <a:schemeClr val="tx1"/>
                </a:solidFill>
                <a:latin typeface="Arial"/>
                <a:cs typeface="Calibri"/>
              </a:rPr>
              <a:t>  erittäin hyvin - - toteutuu huonosti, toteutuu / ei toteudu</a:t>
            </a:r>
            <a:r>
              <a:rPr lang="fi-FI" sz="1800" b="0" dirty="0">
                <a:solidFill>
                  <a:schemeClr val="tx1"/>
                </a:solidFill>
                <a:latin typeface="Arial"/>
                <a:cs typeface="Calibri"/>
              </a:rPr>
              <a:t>)</a:t>
            </a:r>
            <a:r>
              <a:rPr lang="fi-FI" sz="2000" kern="0" dirty="0">
                <a:cs typeface="Calibri" panose="020F0502020204030204" pitchFamily="34" charset="0"/>
              </a:rPr>
              <a:t/>
            </a:r>
            <a:br>
              <a:rPr lang="fi-FI" sz="2000" kern="0" dirty="0">
                <a:cs typeface="Calibri" panose="020F0502020204030204" pitchFamily="34" charset="0"/>
              </a:rPr>
            </a:br>
            <a:endParaRPr lang="fi-FI" sz="1500" kern="0" dirty="0">
              <a:solidFill>
                <a:schemeClr val="tx1"/>
              </a:solidFill>
              <a:cs typeface="Calibri" panose="020F0502020204030204" pitchFamily="34" charset="0"/>
            </a:endParaRPr>
          </a:p>
          <a:p>
            <a:pPr>
              <a:lnSpc>
                <a:spcPct val="100000"/>
              </a:lnSpc>
            </a:pPr>
            <a:r>
              <a:rPr lang="fi-FI" sz="2000" kern="0" dirty="0">
                <a:cs typeface="Calibri" panose="020F0502020204030204" pitchFamily="34" charset="0"/>
              </a:rPr>
              <a:t/>
            </a:r>
            <a:br>
              <a:rPr lang="fi-FI" sz="2000" kern="0" dirty="0">
                <a:cs typeface="Calibri" panose="020F0502020204030204" pitchFamily="34" charset="0"/>
              </a:rPr>
            </a:br>
            <a:r>
              <a:rPr lang="fi-FI" sz="1600" dirty="0">
                <a:solidFill>
                  <a:prstClr val="black"/>
                </a:solidFill>
              </a:rPr>
              <a:t>KRITEERI </a:t>
            </a:r>
            <a:r>
              <a:rPr lang="fi-FI" sz="1600" b="0" dirty="0">
                <a:solidFill>
                  <a:prstClr val="black"/>
                </a:solidFill>
              </a:rPr>
              <a:t>on selkeä käytäntöä kuvaileva väittämä, jonka avulla voidaan tarkastella sitä, miten hyvin tavoite toteutuu</a:t>
            </a:r>
            <a:br>
              <a:rPr lang="fi-FI" sz="1600" b="0" dirty="0">
                <a:solidFill>
                  <a:prstClr val="black"/>
                </a:solidFill>
              </a:rPr>
            </a:br>
            <a:endParaRPr lang="fi-FI" sz="1600" b="0" kern="0" dirty="0">
              <a:solidFill>
                <a:schemeClr val="tx1"/>
              </a:solidFill>
              <a:cs typeface="Calibri" panose="020F0502020204030204" pitchFamily="34" charset="0"/>
            </a:endParaRPr>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FFFFFF"/>
                </a:solidFill>
                <a:effectLst/>
                <a:uLnTx/>
                <a:uFillTx/>
                <a:latin typeface="Arial" panose="020B0604020202020204"/>
                <a:ea typeface="+mn-ea"/>
                <a:cs typeface="+mn-cs"/>
              </a:rPr>
              <a:t>Toimintasuunnitelma 2022-2023</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4E643-FC56-4E32-B709-651CFF3EC272}" type="slidenum">
              <a:rPr kumimoji="0" lang="fi-FI" sz="13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3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3042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000" dirty="0"/>
              <a:t>TOIMIPISTEEN HYVINVOINTITAVOITE: </a:t>
            </a:r>
            <a:br>
              <a:rPr lang="fi-FI" sz="2000" dirty="0"/>
            </a:br>
            <a:r>
              <a:rPr lang="fi-FI" sz="2000" dirty="0"/>
              <a:t/>
            </a:r>
            <a:br>
              <a:rPr lang="fi-FI" sz="2000" dirty="0"/>
            </a:br>
            <a:r>
              <a:rPr lang="fi-FI" sz="2000" dirty="0"/>
              <a:t/>
            </a:r>
            <a:br>
              <a:rPr lang="fi-FI" sz="2000" dirty="0"/>
            </a:br>
            <a:r>
              <a:rPr lang="fi-FI" sz="2000" dirty="0"/>
              <a:t/>
            </a:r>
            <a:br>
              <a:rPr lang="fi-FI" sz="2000" dirty="0"/>
            </a:br>
            <a:r>
              <a:rPr lang="fi-FI" sz="2000" dirty="0"/>
              <a:t/>
            </a:r>
            <a:br>
              <a:rPr lang="fi-FI" sz="2000" dirty="0"/>
            </a:br>
            <a:endParaRPr lang="fi-FI" sz="2000" dirty="0"/>
          </a:p>
        </p:txBody>
      </p:sp>
      <p:sp>
        <p:nvSpPr>
          <p:cNvPr id="3" name="Sisällön paikkamerkki 2"/>
          <p:cNvSpPr>
            <a:spLocks noGrp="1"/>
          </p:cNvSpPr>
          <p:nvPr>
            <p:ph idx="1"/>
          </p:nvPr>
        </p:nvSpPr>
        <p:spPr/>
        <p:txBody>
          <a:bodyPr/>
          <a:lstStyle/>
          <a:p>
            <a:pPr marL="0" indent="0">
              <a:buNone/>
            </a:pPr>
            <a:r>
              <a:rPr lang="fi-FI" sz="1600" b="1" dirty="0">
                <a:solidFill>
                  <a:prstClr val="black"/>
                </a:solidFill>
                <a:latin typeface="Arial Black"/>
                <a:ea typeface="+mj-ea"/>
                <a:cs typeface="+mj-cs"/>
              </a:rPr>
              <a:t>Lasten ja nuorten hyvinvointi paranee. Parannamme lasten ja nuorten hyvinvointia kaupunkiyhteisesti monialaisin toimenpitein ja osallisuutta vahvistamalla</a:t>
            </a:r>
          </a:p>
          <a:p>
            <a:pPr marL="0" indent="0">
              <a:buNone/>
            </a:pPr>
            <a:endParaRPr lang="fi-FI" sz="1400" b="1" dirty="0">
              <a:solidFill>
                <a:prstClr val="black"/>
              </a:solidFill>
              <a:latin typeface="Arial Black" panose="020B0A04020102020204" pitchFamily="34" charset="0"/>
              <a:ea typeface="+mj-ea"/>
              <a:cs typeface="+mj-cs"/>
            </a:endParaRPr>
          </a:p>
          <a:p>
            <a:pPr marL="0" indent="0">
              <a:buNone/>
            </a:pPr>
            <a:r>
              <a:rPr lang="fi-FI" sz="1400" dirty="0">
                <a:solidFill>
                  <a:prstClr val="black"/>
                </a:solidFill>
                <a:latin typeface="Arial" panose="020B0604020202020204" pitchFamily="34" charset="0"/>
                <a:ea typeface="+mj-ea"/>
                <a:cs typeface="Arial" panose="020B0604020202020204" pitchFamily="34" charset="0"/>
              </a:rPr>
              <a:t>MIKSI</a:t>
            </a:r>
            <a:r>
              <a:rPr lang="fi-FI" sz="1200" b="1" dirty="0">
                <a:solidFill>
                  <a:prstClr val="black"/>
                </a:solidFill>
                <a:latin typeface="Arial Black" panose="020B0A04020102020204" pitchFamily="34" charset="0"/>
                <a:ea typeface="+mj-ea"/>
                <a:cs typeface="+mj-cs"/>
              </a:rPr>
              <a:t/>
            </a:r>
            <a:br>
              <a:rPr lang="fi-FI" sz="1200" b="1" dirty="0">
                <a:solidFill>
                  <a:prstClr val="black"/>
                </a:solidFill>
                <a:latin typeface="Arial Black" panose="020B0A04020102020204" pitchFamily="34" charset="0"/>
                <a:ea typeface="+mj-ea"/>
                <a:cs typeface="+mj-cs"/>
              </a:rPr>
            </a:br>
            <a:r>
              <a:rPr lang="fi-FI" sz="1200" b="1" dirty="0">
                <a:solidFill>
                  <a:prstClr val="black"/>
                </a:solidFill>
                <a:ea typeface="+mj-ea"/>
                <a:cs typeface="+mj-cs"/>
              </a:rPr>
              <a:t>   </a:t>
            </a:r>
            <a:r>
              <a:rPr lang="fi-FI" sz="1200" dirty="0">
                <a:solidFill>
                  <a:prstClr val="black"/>
                </a:solidFill>
                <a:ea typeface="+mj-ea"/>
                <a:cs typeface="+mj-cs"/>
              </a:rPr>
              <a:t> </a:t>
            </a:r>
            <a:r>
              <a:rPr lang="fi-FI" sz="1400" dirty="0">
                <a:solidFill>
                  <a:prstClr val="black"/>
                </a:solidFill>
                <a:ea typeface="+mj-ea"/>
                <a:cs typeface="+mj-cs"/>
              </a:rPr>
              <a:t>- </a:t>
            </a:r>
            <a:r>
              <a:rPr lang="fi-FI" sz="1400" dirty="0">
                <a:solidFill>
                  <a:prstClr val="black"/>
                </a:solidFill>
                <a:ea typeface="+mj-ea"/>
                <a:cs typeface="Arial" panose="020B0604020202020204" pitchFamily="34" charset="0"/>
              </a:rPr>
              <a:t>H</a:t>
            </a:r>
            <a:r>
              <a:rPr lang="fi-FI" sz="1400" dirty="0">
                <a:solidFill>
                  <a:prstClr val="black"/>
                </a:solidFill>
                <a:ea typeface="+mj-ea"/>
                <a:cs typeface="+mj-cs"/>
              </a:rPr>
              <a:t>enkilöstö rakentaa ja ohjaa ryhmän toimintakulttuuria systemaattisesti siten, että se edistää, pitää yllä ja kehittää yhteenkuuluvuutta.    </a:t>
            </a:r>
          </a:p>
          <a:p>
            <a:pPr marL="0" indent="0">
              <a:buNone/>
            </a:pPr>
            <a:r>
              <a:rPr lang="fi-FI" sz="1400" dirty="0">
                <a:solidFill>
                  <a:prstClr val="black"/>
                </a:solidFill>
                <a:ea typeface="+mj-ea"/>
                <a:cs typeface="+mj-cs"/>
              </a:rPr>
              <a:t>      Henkilöstö huolehtii siitä, että jokainen lapsi saa kokea olevansa ryhmän jäsen ja tuntee kuuluvansa ryhmään. Henkilöstö tukee lasten </a:t>
            </a:r>
          </a:p>
          <a:p>
            <a:pPr marL="0" indent="0">
              <a:buNone/>
            </a:pPr>
            <a:r>
              <a:rPr lang="fi-FI" sz="1400" dirty="0">
                <a:solidFill>
                  <a:prstClr val="black"/>
                </a:solidFill>
                <a:ea typeface="+mj-ea"/>
                <a:cs typeface="+mj-cs"/>
              </a:rPr>
              <a:t>      monipuolisten kaverisuhteiden muodostumista ja ylläpitämistä. (</a:t>
            </a:r>
            <a:r>
              <a:rPr lang="fi-FI" sz="1400" dirty="0" err="1">
                <a:solidFill>
                  <a:prstClr val="black"/>
                </a:solidFill>
                <a:ea typeface="+mj-ea"/>
                <a:cs typeface="+mj-cs"/>
              </a:rPr>
              <a:t>Karvin</a:t>
            </a:r>
            <a:r>
              <a:rPr lang="fi-FI" sz="1400" dirty="0">
                <a:solidFill>
                  <a:prstClr val="black"/>
                </a:solidFill>
                <a:ea typeface="+mj-ea"/>
                <a:cs typeface="+mj-cs"/>
              </a:rPr>
              <a:t> prosessitekijöiden laatuindikaattori 19)</a:t>
            </a:r>
          </a:p>
          <a:p>
            <a:pPr marL="0" indent="0">
              <a:buNone/>
            </a:pPr>
            <a:r>
              <a:rPr lang="fi-FI" sz="1400" dirty="0">
                <a:solidFill>
                  <a:prstClr val="black"/>
                </a:solidFill>
                <a:ea typeface="+mj-ea"/>
                <a:cs typeface="+mj-cs"/>
              </a:rPr>
              <a:t>    - Hyvinvointi on yksi toimialla edistettävistä strategisista asioista</a:t>
            </a:r>
          </a:p>
          <a:p>
            <a:pPr marL="0" indent="0">
              <a:buNone/>
            </a:pPr>
            <a:endParaRPr lang="fi-FI" sz="1400" dirty="0">
              <a:solidFill>
                <a:prstClr val="black"/>
              </a:solidFill>
              <a:ea typeface="+mj-ea"/>
              <a:cs typeface="+mj-cs"/>
            </a:endParaRPr>
          </a:p>
          <a:p>
            <a:pPr marL="0" indent="0">
              <a:buNone/>
            </a:pPr>
            <a:endParaRPr lang="fi-FI" sz="1400" dirty="0">
              <a:solidFill>
                <a:prstClr val="black"/>
              </a:solidFill>
              <a:ea typeface="+mj-ea"/>
              <a:cs typeface="+mj-cs"/>
            </a:endParaRPr>
          </a:p>
          <a:p>
            <a:pPr marL="0" indent="0">
              <a:buNone/>
            </a:pPr>
            <a:endParaRPr lang="fi-FI" sz="1400" dirty="0">
              <a:solidFill>
                <a:prstClr val="black"/>
              </a:solidFill>
              <a:ea typeface="+mj-ea"/>
              <a:cs typeface="+mj-cs"/>
            </a:endParaRPr>
          </a:p>
          <a:p>
            <a:pPr marL="0" indent="0">
              <a:buNone/>
            </a:pPr>
            <a:r>
              <a:rPr lang="fi-FI" sz="1200" dirty="0">
                <a:solidFill>
                  <a:prstClr val="black"/>
                </a:solidFill>
                <a:ea typeface="+mj-ea"/>
                <a:cs typeface="+mj-cs"/>
              </a:rPr>
              <a:t/>
            </a:r>
            <a:br>
              <a:rPr lang="fi-FI" sz="1200" dirty="0">
                <a:solidFill>
                  <a:prstClr val="black"/>
                </a:solidFill>
                <a:ea typeface="+mj-ea"/>
                <a:cs typeface="+mj-cs"/>
              </a:rPr>
            </a:br>
            <a:r>
              <a:rPr lang="fi-FI" sz="1600" b="1" dirty="0">
                <a:solidFill>
                  <a:prstClr val="black"/>
                </a:solidFill>
                <a:latin typeface="Arial Black"/>
                <a:ea typeface="+mj-ea"/>
                <a:cs typeface="+mj-cs"/>
              </a:rPr>
              <a:t/>
            </a:r>
            <a:br>
              <a:rPr lang="fi-FI" sz="1600" b="1" dirty="0">
                <a:solidFill>
                  <a:prstClr val="black"/>
                </a:solidFill>
                <a:latin typeface="Arial Black"/>
                <a:ea typeface="+mj-ea"/>
                <a:cs typeface="+mj-cs"/>
              </a:rPr>
            </a:br>
            <a:r>
              <a:rPr lang="fi-FI" sz="1600" b="1" dirty="0">
                <a:solidFill>
                  <a:prstClr val="black"/>
                </a:solidFill>
                <a:latin typeface="Arial Black"/>
                <a:ea typeface="+mj-ea"/>
                <a:cs typeface="+mj-cs"/>
              </a:rPr>
              <a:t/>
            </a:r>
            <a:br>
              <a:rPr lang="fi-FI" sz="1600" b="1" dirty="0">
                <a:solidFill>
                  <a:prstClr val="black"/>
                </a:solidFill>
                <a:latin typeface="Arial Black"/>
                <a:ea typeface="+mj-ea"/>
                <a:cs typeface="+mj-cs"/>
              </a:rPr>
            </a:br>
            <a:endParaRPr lang="fi-FI" dirty="0"/>
          </a:p>
          <a:p>
            <a:endParaRPr lang="fi-FI" dirty="0"/>
          </a:p>
          <a:p>
            <a:endParaRPr lang="fi-FI" dirty="0"/>
          </a:p>
          <a:p>
            <a:endParaRPr lang="fi-FI" dirty="0"/>
          </a:p>
          <a:p>
            <a:endParaRPr lang="fi-FI" dirty="0"/>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4E643-FC56-4E32-B709-651CFF3EC27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6" name="Taulukko 5"/>
          <p:cNvGraphicFramePr>
            <a:graphicFrameLocks noGrp="1"/>
          </p:cNvGraphicFramePr>
          <p:nvPr>
            <p:extLst>
              <p:ext uri="{D42A27DB-BD31-4B8C-83A1-F6EECF244321}">
                <p14:modId xmlns:p14="http://schemas.microsoft.com/office/powerpoint/2010/main" val="1516193238"/>
              </p:ext>
            </p:extLst>
          </p:nvPr>
        </p:nvGraphicFramePr>
        <p:xfrm>
          <a:off x="563784" y="3065830"/>
          <a:ext cx="10030693" cy="3642360"/>
        </p:xfrm>
        <a:graphic>
          <a:graphicData uri="http://schemas.openxmlformats.org/drawingml/2006/table">
            <a:tbl>
              <a:tblPr firstRow="1" bandRow="1">
                <a:tableStyleId>{5940675A-B579-460E-94D1-54222C63F5DA}</a:tableStyleId>
              </a:tblPr>
              <a:tblGrid>
                <a:gridCol w="3678207">
                  <a:extLst>
                    <a:ext uri="{9D8B030D-6E8A-4147-A177-3AD203B41FA5}">
                      <a16:colId xmlns:a16="http://schemas.microsoft.com/office/drawing/2014/main" xmlns="" val="20000"/>
                    </a:ext>
                  </a:extLst>
                </a:gridCol>
                <a:gridCol w="752526">
                  <a:extLst>
                    <a:ext uri="{9D8B030D-6E8A-4147-A177-3AD203B41FA5}">
                      <a16:colId xmlns:a16="http://schemas.microsoft.com/office/drawing/2014/main" xmlns="" val="20001"/>
                    </a:ext>
                  </a:extLst>
                </a:gridCol>
                <a:gridCol w="779488">
                  <a:extLst>
                    <a:ext uri="{9D8B030D-6E8A-4147-A177-3AD203B41FA5}">
                      <a16:colId xmlns:a16="http://schemas.microsoft.com/office/drawing/2014/main" xmlns="" val="20002"/>
                    </a:ext>
                  </a:extLst>
                </a:gridCol>
                <a:gridCol w="764498">
                  <a:extLst>
                    <a:ext uri="{9D8B030D-6E8A-4147-A177-3AD203B41FA5}">
                      <a16:colId xmlns:a16="http://schemas.microsoft.com/office/drawing/2014/main" xmlns="" val="20003"/>
                    </a:ext>
                  </a:extLst>
                </a:gridCol>
                <a:gridCol w="749509">
                  <a:extLst>
                    <a:ext uri="{9D8B030D-6E8A-4147-A177-3AD203B41FA5}">
                      <a16:colId xmlns:a16="http://schemas.microsoft.com/office/drawing/2014/main" xmlns="" val="20004"/>
                    </a:ext>
                  </a:extLst>
                </a:gridCol>
                <a:gridCol w="3306465">
                  <a:extLst>
                    <a:ext uri="{9D8B030D-6E8A-4147-A177-3AD203B41FA5}">
                      <a16:colId xmlns:a16="http://schemas.microsoft.com/office/drawing/2014/main" xmlns="" val="20005"/>
                    </a:ext>
                  </a:extLst>
                </a:gridCol>
              </a:tblGrid>
              <a:tr h="728099">
                <a:tc>
                  <a:txBody>
                    <a:bodyPr/>
                    <a:lstStyle/>
                    <a:p>
                      <a:pPr marL="0" lvl="0" indent="0">
                        <a:buNone/>
                      </a:pPr>
                      <a:r>
                        <a:rPr lang="fi-FI" sz="1100" b="1" dirty="0"/>
                        <a:t>KRITEERIT</a:t>
                      </a:r>
                      <a:r>
                        <a:rPr lang="fi-FI" sz="1100" b="1" baseline="0" dirty="0"/>
                        <a:t> (MITEN?)</a:t>
                      </a:r>
                      <a:endParaRPr lang="fi-FI" sz="1100" b="1" dirty="0"/>
                    </a:p>
                    <a:p>
                      <a:r>
                        <a:rPr lang="fi-FI" sz="1100" dirty="0"/>
                        <a:t>Kuvaus kriteereistä, millä toimenpiteillä tavoite</a:t>
                      </a:r>
                      <a:r>
                        <a:rPr lang="fi-FI" sz="1100" baseline="0" dirty="0"/>
                        <a:t> </a:t>
                      </a:r>
                      <a:r>
                        <a:rPr lang="fi-FI" sz="1100" dirty="0"/>
                        <a:t>saavutetaan</a:t>
                      </a:r>
                    </a:p>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1"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a:t>Toteutuu huonosti</a:t>
                      </a: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b="0" dirty="0"/>
                        <a:t>Toteutuu</a:t>
                      </a:r>
                      <a:r>
                        <a:rPr lang="fi-FI" sz="1100" b="0" baseline="0" dirty="0"/>
                        <a:t> jonkin verran</a:t>
                      </a:r>
                      <a:endParaRPr lang="fi-FI" sz="1100" b="0"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b="0"/>
                        <a:t>Toteutuu</a:t>
                      </a:r>
                      <a:r>
                        <a:rPr lang="fi-FI" sz="1100" b="0" baseline="0"/>
                        <a:t> melko hyvin</a:t>
                      </a: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dirty="0"/>
                        <a:t>Toteutuu</a:t>
                      </a:r>
                      <a:r>
                        <a:rPr lang="fi-FI" sz="1100" baseline="0" dirty="0"/>
                        <a:t> erittäin hyvin</a:t>
                      </a:r>
                      <a:endParaRPr lang="fi-FI" sz="1100" b="0" dirty="0"/>
                    </a:p>
                  </a:txBody>
                  <a:tcPr/>
                </a:tc>
                <a:tc>
                  <a:txBody>
                    <a:bodyPr/>
                    <a:lstStyle/>
                    <a:p>
                      <a:r>
                        <a:rPr lang="fi-FI" sz="1100" b="1"/>
                        <a:t>Miten</a:t>
                      </a:r>
                      <a:r>
                        <a:rPr lang="fi-FI" sz="1100" b="1" baseline="0"/>
                        <a:t> kehitämme toimintaamme?</a:t>
                      </a:r>
                    </a:p>
                    <a:p>
                      <a:r>
                        <a:rPr lang="fi-FI" sz="1100" b="0" baseline="0"/>
                        <a:t>Miten erityisesti onnistuimme?</a:t>
                      </a:r>
                      <a:endParaRPr lang="fi-FI" sz="1100" b="0"/>
                    </a:p>
                  </a:txBody>
                  <a:tcPr/>
                </a:tc>
                <a:extLst>
                  <a:ext uri="{0D108BD9-81ED-4DB2-BD59-A6C34878D82A}">
                    <a16:rowId xmlns:a16="http://schemas.microsoft.com/office/drawing/2014/main" xmlns="" val="10000"/>
                  </a:ext>
                </a:extLst>
              </a:tr>
              <a:tr h="454795">
                <a:tc>
                  <a:txBody>
                    <a:bodyPr/>
                    <a:lstStyle/>
                    <a:p>
                      <a:pPr marL="0" marR="0" lvl="0" indent="0" algn="l" rtl="0" eaLnBrk="1" fontAlgn="auto" latinLnBrk="0" hangingPunct="1">
                        <a:lnSpc>
                          <a:spcPct val="100000"/>
                        </a:lnSpc>
                        <a:spcBef>
                          <a:spcPts val="0"/>
                        </a:spcBef>
                        <a:spcAft>
                          <a:spcPts val="0"/>
                        </a:spcAft>
                        <a:buClrTx/>
                        <a:buSzTx/>
                        <a:buFontTx/>
                        <a:buNone/>
                      </a:pPr>
                      <a:r>
                        <a:rPr lang="fi-FI" sz="1100" strike="noStrike" dirty="0"/>
                        <a:t>Teemme </a:t>
                      </a:r>
                      <a:r>
                        <a:rPr lang="fi-FI" sz="1100" strike="noStrike" dirty="0" err="1"/>
                        <a:t>sosiogrammin</a:t>
                      </a:r>
                      <a:r>
                        <a:rPr lang="fi-FI" sz="1100" strike="noStrike" dirty="0"/>
                        <a:t> syksyllä ja keväällä. Muokkaamme toimintaa tulosten mukaan.</a:t>
                      </a:r>
                    </a:p>
                    <a:p>
                      <a:pPr marL="0" marR="0" lvl="0" indent="0" algn="l" rtl="0" eaLnBrk="1" fontAlgn="auto" latinLnBrk="0" hangingPunct="1">
                        <a:lnSpc>
                          <a:spcPct val="100000"/>
                        </a:lnSpc>
                        <a:spcBef>
                          <a:spcPts val="0"/>
                        </a:spcBef>
                        <a:spcAft>
                          <a:spcPts val="0"/>
                        </a:spcAft>
                        <a:buClrTx/>
                        <a:buSzTx/>
                        <a:buFontTx/>
                        <a:buNone/>
                      </a:pPr>
                      <a:endParaRPr lang="fi-FI" sz="1100" strike="noStrike" dirty="0"/>
                    </a:p>
                  </a:txBody>
                  <a:tcPr/>
                </a:tc>
                <a:tc>
                  <a:txBody>
                    <a:bodyPr/>
                    <a:lstStyle/>
                    <a:p>
                      <a:endParaRPr lang="fi-FI" sz="110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1"/>
                  </a:ext>
                </a:extLst>
              </a:tr>
              <a:tr h="5590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u="none" strike="noStrike" kern="1200" baseline="0" dirty="0">
                          <a:solidFill>
                            <a:schemeClr val="tx1"/>
                          </a:solidFill>
                          <a:latin typeface="+mn-lt"/>
                          <a:ea typeface="+mn-ea"/>
                          <a:cs typeface="+mn-cs"/>
                        </a:rPr>
                        <a:t>Aikataulut suunnitellaan joustavasti siten, että toiminnassa on mahdollista huomioida lasten aloitteet ja ideat. </a:t>
                      </a:r>
                      <a:r>
                        <a:rPr lang="fi-FI" sz="1100" strike="noStrike" dirty="0"/>
                        <a:t>Lapsia kuunnellaan ja heidän mielipiteitä arvostetaan</a:t>
                      </a: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2"/>
                  </a:ext>
                </a:extLst>
              </a:tr>
              <a:tr h="4547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kern="1200" baseline="0" dirty="0" err="1">
                          <a:solidFill>
                            <a:schemeClr val="tx1"/>
                          </a:solidFill>
                          <a:latin typeface="+mn-lt"/>
                          <a:ea typeface="+mn-ea"/>
                          <a:cs typeface="+mn-cs"/>
                        </a:rPr>
                        <a:t>Tavoittelemme</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hyvin</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ryhmäytynyttä</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ryhmää</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jatkuvan</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ryhmäytymisen</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keinoin</a:t>
                      </a:r>
                      <a:endParaRPr lang="en-US" sz="1100"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3"/>
                  </a:ext>
                </a:extLst>
              </a:tr>
              <a:tr h="419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strike="noStrike" kern="1200" baseline="0" dirty="0">
                          <a:solidFill>
                            <a:schemeClr val="tx1"/>
                          </a:solidFill>
                          <a:latin typeface="+mn-lt"/>
                          <a:ea typeface="+mn-ea"/>
                          <a:cs typeface="+mn-cs"/>
                        </a:rPr>
                        <a:t>Tuemme lasten leikkiin liittymistä ja leikkiin sitoutumista monipuolisin keinoin. Aikuinen liittyy leikkiin.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dirty="0"/>
                    </a:p>
                  </a:txBody>
                  <a:tcPr/>
                </a:tc>
                <a:tc>
                  <a:txBody>
                    <a:bodyPr/>
                    <a:lstStyle/>
                    <a:p>
                      <a:endParaRPr lang="fi-FI" sz="1100" dirty="0"/>
                    </a:p>
                  </a:txBody>
                  <a:tcPr/>
                </a:tc>
                <a:tc>
                  <a:txBody>
                    <a:bodyPr/>
                    <a:lstStyle/>
                    <a:p>
                      <a:endParaRPr lang="fi-FI" sz="1100"/>
                    </a:p>
                  </a:txBody>
                  <a:tcPr/>
                </a:tc>
                <a:tc>
                  <a:txBody>
                    <a:bodyPr/>
                    <a:lstStyle/>
                    <a:p>
                      <a:endParaRPr lang="fi-FI" sz="1100" dirty="0"/>
                    </a:p>
                  </a:txBody>
                  <a:tcPr/>
                </a:tc>
                <a:extLst>
                  <a:ext uri="{0D108BD9-81ED-4DB2-BD59-A6C34878D82A}">
                    <a16:rowId xmlns:a16="http://schemas.microsoft.com/office/drawing/2014/main" xmlns="" val="494887780"/>
                  </a:ext>
                </a:extLst>
              </a:tr>
            </a:tbl>
          </a:graphicData>
        </a:graphic>
      </p:graphicFrame>
    </p:spTree>
    <p:extLst>
      <p:ext uri="{BB962C8B-B14F-4D97-AF65-F5344CB8AC3E}">
        <p14:creationId xmlns:p14="http://schemas.microsoft.com/office/powerpoint/2010/main" val="1964198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7988"/>
            <a:ext cx="11234738" cy="515121"/>
          </a:xfrm>
        </p:spPr>
        <p:txBody>
          <a:bodyPr/>
          <a:lstStyle/>
          <a:p>
            <a:r>
              <a:rPr lang="fi-FI" sz="2000" dirty="0"/>
              <a:t>TOIMIPISTEEN KESTÄVÄN KEHITYKSEN TAVOITE: </a:t>
            </a:r>
            <a:br>
              <a:rPr lang="fi-FI" sz="2000" dirty="0"/>
            </a:br>
            <a:r>
              <a:rPr lang="fi-FI" sz="2000" dirty="0"/>
              <a:t/>
            </a:r>
            <a:br>
              <a:rPr lang="fi-FI" sz="2000" dirty="0"/>
            </a:br>
            <a:r>
              <a:rPr lang="fi-FI" sz="2000" dirty="0"/>
              <a:t/>
            </a:r>
            <a:br>
              <a:rPr lang="fi-FI" sz="2000" dirty="0"/>
            </a:br>
            <a:r>
              <a:rPr lang="fi-FI" sz="2000" dirty="0"/>
              <a:t/>
            </a:r>
            <a:br>
              <a:rPr lang="fi-FI" sz="2000" dirty="0"/>
            </a:br>
            <a:r>
              <a:rPr lang="fi-FI" sz="2000" dirty="0"/>
              <a:t/>
            </a:r>
            <a:br>
              <a:rPr lang="fi-FI" sz="2000" dirty="0"/>
            </a:br>
            <a:endParaRPr lang="fi-FI" sz="2000" dirty="0"/>
          </a:p>
        </p:txBody>
      </p:sp>
      <p:sp>
        <p:nvSpPr>
          <p:cNvPr id="3" name="Sisällön paikkamerkki 2"/>
          <p:cNvSpPr>
            <a:spLocks noGrp="1"/>
          </p:cNvSpPr>
          <p:nvPr>
            <p:ph idx="1"/>
          </p:nvPr>
        </p:nvSpPr>
        <p:spPr>
          <a:xfrm>
            <a:off x="457200" y="923109"/>
            <a:ext cx="11234738" cy="5253854"/>
          </a:xfrm>
        </p:spPr>
        <p:txBody>
          <a:bodyPr/>
          <a:lstStyle/>
          <a:p>
            <a:pPr marL="0" indent="0">
              <a:buNone/>
            </a:pPr>
            <a:r>
              <a:rPr lang="fi-FI" sz="1600" dirty="0">
                <a:latin typeface="Arial Black"/>
              </a:rPr>
              <a:t>Oppija on aktiivinen ja opinpolku tukee kestävää kasvatusta</a:t>
            </a:r>
          </a:p>
          <a:p>
            <a:pPr marL="0" indent="0">
              <a:buNone/>
            </a:pPr>
            <a:endParaRPr lang="fi-FI" sz="1600" dirty="0">
              <a:latin typeface="Arial Black"/>
            </a:endParaRPr>
          </a:p>
          <a:p>
            <a:pPr marL="0" indent="0">
              <a:buNone/>
            </a:pPr>
            <a:r>
              <a:rPr lang="fi-FI" sz="1400" dirty="0">
                <a:latin typeface="Arial" panose="020B0604020202020204" pitchFamily="34" charset="0"/>
                <a:cs typeface="Arial" panose="020B0604020202020204" pitchFamily="34" charset="0"/>
              </a:rPr>
              <a:t>MIKSI</a:t>
            </a:r>
          </a:p>
          <a:p>
            <a:pPr>
              <a:buFontTx/>
              <a:buChar char="-"/>
            </a:pPr>
            <a:r>
              <a:rPr lang="fi-FI" sz="1400" dirty="0">
                <a:latin typeface="Arial" panose="020B0604020202020204" pitchFamily="34" charset="0"/>
                <a:cs typeface="Arial" panose="020B0604020202020204" pitchFamily="34" charset="0"/>
              </a:rPr>
              <a:t>Varhaiskasvatuksen toiminta on lapselle merkityksellistä, oppimaan haastavaa sekä innostavaa </a:t>
            </a:r>
          </a:p>
          <a:p>
            <a:pPr marL="0" indent="0">
              <a:buNone/>
            </a:pPr>
            <a:r>
              <a:rPr lang="fi-FI" sz="1400" dirty="0">
                <a:latin typeface="Arial" panose="020B0604020202020204" pitchFamily="34" charset="0"/>
                <a:cs typeface="Arial" panose="020B0604020202020204" pitchFamily="34" charset="0"/>
              </a:rPr>
              <a:t>    (</a:t>
            </a:r>
            <a:r>
              <a:rPr lang="fi-FI" sz="1400" dirty="0" err="1">
                <a:latin typeface="Arial" panose="020B0604020202020204" pitchFamily="34" charset="0"/>
                <a:cs typeface="Arial" panose="020B0604020202020204" pitchFamily="34" charset="0"/>
              </a:rPr>
              <a:t>Karvin</a:t>
            </a:r>
            <a:r>
              <a:rPr lang="fi-FI" sz="1400" dirty="0">
                <a:latin typeface="Arial" panose="020B0604020202020204" pitchFamily="34" charset="0"/>
                <a:cs typeface="Arial" panose="020B0604020202020204" pitchFamily="34" charset="0"/>
              </a:rPr>
              <a:t> prosessitekijöiden laatuindikaattori 8)</a:t>
            </a:r>
          </a:p>
          <a:p>
            <a:pPr>
              <a:buFontTx/>
              <a:buChar char="-"/>
            </a:pPr>
            <a:r>
              <a:rPr lang="fi-FI" sz="1400" dirty="0">
                <a:latin typeface="Arial" panose="020B0604020202020204" pitchFamily="34" charset="0"/>
                <a:cs typeface="Arial" panose="020B0604020202020204" pitchFamily="34" charset="0"/>
              </a:rPr>
              <a:t>Helsingin varhaiskasvatuksessa kestävää elämäntapaa voidaan vahvistaa esimerkiksi Kettu-mallin avulla. Malli yhdistää ympäristö- ja ilmastokasvatuksen, tulevaisuudenlukutaidon ja uutta luovan osaamisen.</a:t>
            </a:r>
          </a:p>
          <a:p>
            <a:pPr>
              <a:buFontTx/>
              <a:buChar char="-"/>
            </a:pPr>
            <a:r>
              <a:rPr lang="fi-FI" sz="1400" dirty="0">
                <a:latin typeface="Arial" panose="020B0604020202020204" pitchFamily="34" charset="0"/>
                <a:cs typeface="Arial" panose="020B0604020202020204" pitchFamily="34" charset="0"/>
              </a:rPr>
              <a:t>Varhaiskasvatuksessa lapsella on mahdollisuus vaikuttaa kestävän tulevaisuuden rakentamiseen</a:t>
            </a:r>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4E643-FC56-4E32-B709-651CFF3EC272}"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6" name="Taulukko 5"/>
          <p:cNvGraphicFramePr>
            <a:graphicFrameLocks noGrp="1"/>
          </p:cNvGraphicFramePr>
          <p:nvPr>
            <p:extLst>
              <p:ext uri="{D42A27DB-BD31-4B8C-83A1-F6EECF244321}">
                <p14:modId xmlns:p14="http://schemas.microsoft.com/office/powerpoint/2010/main" val="2574525982"/>
              </p:ext>
            </p:extLst>
          </p:nvPr>
        </p:nvGraphicFramePr>
        <p:xfrm>
          <a:off x="563784" y="2865830"/>
          <a:ext cx="10030693" cy="3474720"/>
        </p:xfrm>
        <a:graphic>
          <a:graphicData uri="http://schemas.openxmlformats.org/drawingml/2006/table">
            <a:tbl>
              <a:tblPr firstRow="1" bandRow="1">
                <a:tableStyleId>{5940675A-B579-460E-94D1-54222C63F5DA}</a:tableStyleId>
              </a:tblPr>
              <a:tblGrid>
                <a:gridCol w="3678207">
                  <a:extLst>
                    <a:ext uri="{9D8B030D-6E8A-4147-A177-3AD203B41FA5}">
                      <a16:colId xmlns:a16="http://schemas.microsoft.com/office/drawing/2014/main" xmlns="" val="20000"/>
                    </a:ext>
                  </a:extLst>
                </a:gridCol>
                <a:gridCol w="752526">
                  <a:extLst>
                    <a:ext uri="{9D8B030D-6E8A-4147-A177-3AD203B41FA5}">
                      <a16:colId xmlns:a16="http://schemas.microsoft.com/office/drawing/2014/main" xmlns="" val="20001"/>
                    </a:ext>
                  </a:extLst>
                </a:gridCol>
                <a:gridCol w="779488">
                  <a:extLst>
                    <a:ext uri="{9D8B030D-6E8A-4147-A177-3AD203B41FA5}">
                      <a16:colId xmlns:a16="http://schemas.microsoft.com/office/drawing/2014/main" xmlns="" val="20002"/>
                    </a:ext>
                  </a:extLst>
                </a:gridCol>
                <a:gridCol w="764498">
                  <a:extLst>
                    <a:ext uri="{9D8B030D-6E8A-4147-A177-3AD203B41FA5}">
                      <a16:colId xmlns:a16="http://schemas.microsoft.com/office/drawing/2014/main" xmlns="" val="20003"/>
                    </a:ext>
                  </a:extLst>
                </a:gridCol>
                <a:gridCol w="749509">
                  <a:extLst>
                    <a:ext uri="{9D8B030D-6E8A-4147-A177-3AD203B41FA5}">
                      <a16:colId xmlns:a16="http://schemas.microsoft.com/office/drawing/2014/main" xmlns="" val="20004"/>
                    </a:ext>
                  </a:extLst>
                </a:gridCol>
                <a:gridCol w="3306465">
                  <a:extLst>
                    <a:ext uri="{9D8B030D-6E8A-4147-A177-3AD203B41FA5}">
                      <a16:colId xmlns:a16="http://schemas.microsoft.com/office/drawing/2014/main" xmlns="" val="20005"/>
                    </a:ext>
                  </a:extLst>
                </a:gridCol>
              </a:tblGrid>
              <a:tr h="754001">
                <a:tc>
                  <a:txBody>
                    <a:bodyPr/>
                    <a:lstStyle/>
                    <a:p>
                      <a:pPr marL="0" lvl="0" indent="0">
                        <a:buNone/>
                      </a:pPr>
                      <a:r>
                        <a:rPr lang="fi-FI" sz="1100" b="1" dirty="0"/>
                        <a:t>KRITEERIT</a:t>
                      </a:r>
                      <a:r>
                        <a:rPr lang="fi-FI" sz="1100" b="1" baseline="0" dirty="0"/>
                        <a:t> (MITEN?)</a:t>
                      </a:r>
                      <a:endParaRPr lang="fi-FI" sz="1100" b="1" dirty="0"/>
                    </a:p>
                    <a:p>
                      <a:r>
                        <a:rPr lang="fi-FI" sz="1100" dirty="0"/>
                        <a:t>Kuvaus kriteereistä, millä toimenpiteillä tavoite</a:t>
                      </a:r>
                      <a:r>
                        <a:rPr lang="fi-FI" sz="1100" baseline="0" dirty="0"/>
                        <a:t> </a:t>
                      </a:r>
                      <a:r>
                        <a:rPr lang="fi-FI" sz="1100" dirty="0"/>
                        <a:t>saavutetaan</a:t>
                      </a:r>
                    </a:p>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1"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a:t>Toteutuu huonosti</a:t>
                      </a: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b="0" dirty="0"/>
                        <a:t>Toteutuu</a:t>
                      </a:r>
                      <a:r>
                        <a:rPr lang="fi-FI" sz="1100" b="0" baseline="0" dirty="0"/>
                        <a:t> jonkin verran</a:t>
                      </a:r>
                      <a:endParaRPr lang="fi-FI" sz="1100" b="0"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b="0"/>
                        <a:t>Toteutuu</a:t>
                      </a:r>
                      <a:r>
                        <a:rPr lang="fi-FI" sz="1100" b="0" baseline="0"/>
                        <a:t> melko hyvin</a:t>
                      </a: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fi-FI" sz="1100"/>
                        <a:t>Toteutuu</a:t>
                      </a:r>
                      <a:r>
                        <a:rPr lang="fi-FI" sz="1100" baseline="0"/>
                        <a:t> erittäin hyvin</a:t>
                      </a:r>
                      <a:endParaRPr lang="fi-FI" sz="1100" b="0"/>
                    </a:p>
                  </a:txBody>
                  <a:tcPr/>
                </a:tc>
                <a:tc>
                  <a:txBody>
                    <a:bodyPr/>
                    <a:lstStyle/>
                    <a:p>
                      <a:r>
                        <a:rPr lang="fi-FI" sz="1100" b="1"/>
                        <a:t>Miten</a:t>
                      </a:r>
                      <a:r>
                        <a:rPr lang="fi-FI" sz="1100" b="1" baseline="0"/>
                        <a:t> kehitämme toimintaamme?</a:t>
                      </a:r>
                    </a:p>
                    <a:p>
                      <a:r>
                        <a:rPr lang="fi-FI" sz="1100" b="0" baseline="0"/>
                        <a:t>Miten erityisesti onnistuimme?</a:t>
                      </a:r>
                      <a:endParaRPr lang="fi-FI" sz="1100" b="0"/>
                    </a:p>
                  </a:txBody>
                  <a:tcPr/>
                </a:tc>
                <a:extLst>
                  <a:ext uri="{0D108BD9-81ED-4DB2-BD59-A6C34878D82A}">
                    <a16:rowId xmlns:a16="http://schemas.microsoft.com/office/drawing/2014/main" xmlns="" val="10000"/>
                  </a:ext>
                </a:extLst>
              </a:tr>
              <a:tr h="502468">
                <a:tc>
                  <a:txBody>
                    <a:bodyPr/>
                    <a:lstStyle/>
                    <a:p>
                      <a:pPr marL="0" marR="0" lvl="0" indent="0" algn="l" rtl="0" eaLnBrk="1" fontAlgn="auto" latinLnBrk="0" hangingPunct="1">
                        <a:lnSpc>
                          <a:spcPct val="100000"/>
                        </a:lnSpc>
                        <a:spcBef>
                          <a:spcPts val="0"/>
                        </a:spcBef>
                        <a:spcAft>
                          <a:spcPts val="0"/>
                        </a:spcAft>
                        <a:buClrTx/>
                        <a:buSzTx/>
                        <a:buFontTx/>
                        <a:buNone/>
                      </a:pPr>
                      <a:endParaRPr lang="fi-FI" sz="1100" strike="noStrike" dirty="0"/>
                    </a:p>
                    <a:p>
                      <a:pPr marL="0" marR="0" lvl="0" indent="0" algn="l" rtl="0" eaLnBrk="1" fontAlgn="auto" latinLnBrk="0" hangingPunct="1">
                        <a:lnSpc>
                          <a:spcPct val="100000"/>
                        </a:lnSpc>
                        <a:spcBef>
                          <a:spcPts val="0"/>
                        </a:spcBef>
                        <a:spcAft>
                          <a:spcPts val="0"/>
                        </a:spcAft>
                        <a:buClrTx/>
                        <a:buSzTx/>
                        <a:buFontTx/>
                        <a:buNone/>
                      </a:pPr>
                      <a:r>
                        <a:rPr lang="fi-FI" sz="1100" strike="noStrike" dirty="0" err="1"/>
                        <a:t>Metsämörritoimintaa</a:t>
                      </a:r>
                      <a:r>
                        <a:rPr lang="fi-FI" sz="1100" strike="noStrike" dirty="0"/>
                        <a:t> </a:t>
                      </a:r>
                      <a:r>
                        <a:rPr lang="fi-FI" sz="1100" strike="noStrike" dirty="0" err="1"/>
                        <a:t>viikottain</a:t>
                      </a:r>
                      <a:r>
                        <a:rPr lang="fi-FI" sz="1100" strike="noStrike" dirty="0"/>
                        <a:t> yli 3-vuotiaiden kanssa</a:t>
                      </a:r>
                    </a:p>
                    <a:p>
                      <a:pPr marL="0" marR="0" lvl="0" indent="0" algn="l" rtl="0" eaLnBrk="1" fontAlgn="auto" latinLnBrk="0" hangingPunct="1">
                        <a:lnSpc>
                          <a:spcPct val="100000"/>
                        </a:lnSpc>
                        <a:spcBef>
                          <a:spcPts val="0"/>
                        </a:spcBef>
                        <a:spcAft>
                          <a:spcPts val="0"/>
                        </a:spcAft>
                        <a:buClrTx/>
                        <a:buSzTx/>
                        <a:buFontTx/>
                        <a:buNone/>
                      </a:pPr>
                      <a:endParaRPr lang="fi-FI" sz="1100" strike="noStrike" dirty="0"/>
                    </a:p>
                  </a:txBody>
                  <a:tcPr/>
                </a:tc>
                <a:tc>
                  <a:txBody>
                    <a:bodyPr/>
                    <a:lstStyle/>
                    <a:p>
                      <a:endParaRPr lang="fi-FI" sz="110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1"/>
                  </a:ext>
                </a:extLst>
              </a:tr>
              <a:tr h="398598">
                <a:tc>
                  <a:txBody>
                    <a:bodyPr/>
                    <a:lstStyle/>
                    <a:p>
                      <a:pPr lvl="0"/>
                      <a:endParaRPr lang="fi-FI" sz="1100" u="none" strike="noStrike" kern="1200" baseline="0" dirty="0">
                        <a:solidFill>
                          <a:schemeClr val="tx1"/>
                        </a:solidFill>
                        <a:latin typeface="+mn-lt"/>
                        <a:ea typeface="+mn-ea"/>
                        <a:cs typeface="+mn-cs"/>
                      </a:endParaRPr>
                    </a:p>
                    <a:p>
                      <a:pPr lvl="0"/>
                      <a:r>
                        <a:rPr lang="fi-FI" sz="1100" u="none" strike="noStrike" kern="1200" baseline="0" dirty="0">
                          <a:solidFill>
                            <a:schemeClr val="tx1"/>
                          </a:solidFill>
                          <a:latin typeface="+mn-lt"/>
                          <a:ea typeface="+mn-ea"/>
                          <a:cs typeface="+mn-cs"/>
                        </a:rPr>
                        <a:t>Tutustumme Kettu-kirjan materiaaleihin, myös pienempien kanssa</a:t>
                      </a:r>
                    </a:p>
                    <a:p>
                      <a:pPr lvl="0"/>
                      <a:endParaRPr lang="fi-FI" sz="1100" u="none"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2"/>
                  </a:ext>
                </a:extLst>
              </a:tr>
              <a:tr h="5024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kern="1200" baseline="0" dirty="0" err="1">
                          <a:solidFill>
                            <a:schemeClr val="tx1"/>
                          </a:solidFill>
                          <a:latin typeface="+mn-lt"/>
                          <a:ea typeface="+mn-ea"/>
                          <a:cs typeface="+mn-cs"/>
                        </a:rPr>
                        <a:t>Otamme</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lapset</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mukaan</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kierrätykseen</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korjaamme</a:t>
                      </a:r>
                      <a:r>
                        <a:rPr lang="en-US" sz="1100" strike="noStrike" kern="1200" baseline="0" dirty="0">
                          <a:solidFill>
                            <a:schemeClr val="tx1"/>
                          </a:solidFill>
                          <a:latin typeface="+mn-lt"/>
                          <a:ea typeface="+mn-ea"/>
                          <a:cs typeface="+mn-cs"/>
                        </a:rPr>
                        <a:t> ja </a:t>
                      </a:r>
                      <a:r>
                        <a:rPr lang="en-US" sz="1100" strike="noStrike" kern="1200" baseline="0" dirty="0" err="1">
                          <a:solidFill>
                            <a:schemeClr val="tx1"/>
                          </a:solidFill>
                          <a:latin typeface="+mn-lt"/>
                          <a:ea typeface="+mn-ea"/>
                          <a:cs typeface="+mn-cs"/>
                        </a:rPr>
                        <a:t>luomme</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uutta</a:t>
                      </a:r>
                      <a:r>
                        <a:rPr lang="en-US" sz="1100" strike="noStrike" kern="1200" baseline="0" dirty="0">
                          <a:solidFill>
                            <a:schemeClr val="tx1"/>
                          </a:solidFill>
                          <a:latin typeface="+mn-lt"/>
                          <a:ea typeface="+mn-ea"/>
                          <a:cs typeface="+mn-cs"/>
                        </a:rPr>
                        <a:t> </a:t>
                      </a:r>
                      <a:r>
                        <a:rPr lang="en-US" sz="1100" strike="noStrike" kern="1200" baseline="0" dirty="0" err="1">
                          <a:solidFill>
                            <a:schemeClr val="tx1"/>
                          </a:solidFill>
                          <a:latin typeface="+mn-lt"/>
                          <a:ea typeface="+mn-ea"/>
                          <a:cs typeface="+mn-cs"/>
                        </a:rPr>
                        <a:t>romusta</a:t>
                      </a:r>
                      <a:endParaRPr lang="en-US" sz="1100"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3"/>
                  </a:ext>
                </a:extLst>
              </a:tr>
              <a:tr h="4634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strike="noStrike" kern="1200" baseline="0" dirty="0">
                          <a:solidFill>
                            <a:schemeClr val="tx1"/>
                          </a:solidFill>
                          <a:latin typeface="+mn-lt"/>
                          <a:ea typeface="+mn-ea"/>
                          <a:cs typeface="+mn-cs"/>
                        </a:rPr>
                        <a:t>Harjoittelemme yhdessä veden ja energiansäästöä päiväkodin arjessa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strike="noStrike" kern="1200" baseline="0" dirty="0">
                        <a:solidFill>
                          <a:schemeClr val="tx1"/>
                        </a:solidFill>
                        <a:latin typeface="+mn-lt"/>
                        <a:ea typeface="+mn-ea"/>
                        <a:cs typeface="+mn-cs"/>
                      </a:endParaRPr>
                    </a:p>
                  </a:txBody>
                  <a:tcPr/>
                </a:tc>
                <a:tc>
                  <a:txBody>
                    <a:bodyPr/>
                    <a:lstStyle/>
                    <a:p>
                      <a:endParaRPr lang="fi-FI" sz="1100"/>
                    </a:p>
                  </a:txBody>
                  <a:tcPr/>
                </a:tc>
                <a:tc>
                  <a:txBody>
                    <a:bodyPr/>
                    <a:lstStyle/>
                    <a:p>
                      <a:endParaRPr lang="fi-FI" sz="1100"/>
                    </a:p>
                  </a:txBody>
                  <a:tcPr/>
                </a:tc>
                <a:tc>
                  <a:txBody>
                    <a:bodyPr/>
                    <a:lstStyle/>
                    <a:p>
                      <a:endParaRPr lang="fi-FI" sz="1100" dirty="0"/>
                    </a:p>
                  </a:txBody>
                  <a:tcPr/>
                </a:tc>
                <a:tc>
                  <a:txBody>
                    <a:bodyPr/>
                    <a:lstStyle/>
                    <a:p>
                      <a:endParaRPr lang="fi-FI" sz="1100"/>
                    </a:p>
                  </a:txBody>
                  <a:tcPr/>
                </a:tc>
                <a:tc>
                  <a:txBody>
                    <a:bodyPr/>
                    <a:lstStyle/>
                    <a:p>
                      <a:endParaRPr lang="fi-FI" sz="1100" dirty="0"/>
                    </a:p>
                  </a:txBody>
                  <a:tcPr/>
                </a:tc>
                <a:extLst>
                  <a:ext uri="{0D108BD9-81ED-4DB2-BD59-A6C34878D82A}">
                    <a16:rowId xmlns:a16="http://schemas.microsoft.com/office/drawing/2014/main" xmlns="" val="494887780"/>
                  </a:ext>
                </a:extLst>
              </a:tr>
            </a:tbl>
          </a:graphicData>
        </a:graphic>
      </p:graphicFrame>
    </p:spTree>
    <p:extLst>
      <p:ext uri="{BB962C8B-B14F-4D97-AF65-F5344CB8AC3E}">
        <p14:creationId xmlns:p14="http://schemas.microsoft.com/office/powerpoint/2010/main" val="2855502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338382"/>
            <a:ext cx="11234738" cy="787400"/>
          </a:xfrm>
        </p:spPr>
        <p:txBody>
          <a:bodyPr/>
          <a:lstStyle/>
          <a:p>
            <a:pPr marL="0" indent="0"/>
            <a:r>
              <a:rPr lang="fi-FI" sz="2000" dirty="0"/>
              <a:t>TASA-ARVON JA YHDENVERTAISUUDEN EDISTÄMINEN</a:t>
            </a:r>
            <a:endParaRPr lang="fi-FI" sz="2000" dirty="0">
              <a:latin typeface="+mj-lt"/>
            </a:endParaRPr>
          </a:p>
        </p:txBody>
      </p:sp>
      <p:sp>
        <p:nvSpPr>
          <p:cNvPr id="3" name="Sisällön paikkamerkki 2"/>
          <p:cNvSpPr>
            <a:spLocks noGrp="1"/>
          </p:cNvSpPr>
          <p:nvPr>
            <p:ph idx="1"/>
          </p:nvPr>
        </p:nvSpPr>
        <p:spPr>
          <a:xfrm>
            <a:off x="457200" y="896350"/>
            <a:ext cx="11234738" cy="4979988"/>
          </a:xfrm>
        </p:spPr>
        <p:txBody>
          <a:bodyPr/>
          <a:lstStyle/>
          <a:p>
            <a:pPr marL="0" indent="0">
              <a:buNone/>
            </a:pPr>
            <a:r>
              <a:rPr lang="fi-FI" sz="1400" dirty="0"/>
              <a:t>MIKSI</a:t>
            </a:r>
            <a:endParaRPr lang="fi-FI" sz="1400" dirty="0">
              <a:cs typeface="Arial"/>
            </a:endParaRPr>
          </a:p>
          <a:p>
            <a:pPr lvl="0"/>
            <a:r>
              <a:rPr lang="fi-FI" sz="1400" i="1" dirty="0"/>
              <a:t>Kuvaus (ohjaaviin asiakirjoihin pohjautuen) siitä, miksi tavoite on tärkeä ja mitä varhaiskasvatuksessa tavoitellaan</a:t>
            </a:r>
          </a:p>
          <a:p>
            <a:r>
              <a:rPr lang="fi-FI" sz="1400" i="1" dirty="0">
                <a:cs typeface="Arial"/>
              </a:rPr>
              <a:t>Tasa-arvo- ja yhdenvertaisuussuunnitelma laaditaan kolmeksi vuodeksi: rakentakaa suunnitelma, miten edistätte valittuja toimenpiteitä kolmen vuoden aikana</a:t>
            </a:r>
          </a:p>
          <a:p>
            <a:pPr lvl="0"/>
            <a:endParaRPr lang="fi-FI" sz="1400" dirty="0">
              <a:cs typeface="Arial"/>
            </a:endParaRPr>
          </a:p>
          <a:p>
            <a:pPr marL="0" lvl="0" indent="0">
              <a:buNone/>
            </a:pPr>
            <a:endParaRPr lang="fi-FI" sz="1200" dirty="0"/>
          </a:p>
          <a:p>
            <a:pPr lvl="0"/>
            <a:endParaRPr lang="fi-FI" sz="1200" dirty="0"/>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6" name="Dian numeron paikkamerkki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1C2FC-15FC-4994-A1D4-28D69FA846F1}"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8" name="Taulukko 7"/>
          <p:cNvGraphicFramePr>
            <a:graphicFrameLocks noGrp="1"/>
          </p:cNvGraphicFramePr>
          <p:nvPr>
            <p:extLst>
              <p:ext uri="{D42A27DB-BD31-4B8C-83A1-F6EECF244321}">
                <p14:modId xmlns:p14="http://schemas.microsoft.com/office/powerpoint/2010/main" val="3446784944"/>
              </p:ext>
            </p:extLst>
          </p:nvPr>
        </p:nvGraphicFramePr>
        <p:xfrm>
          <a:off x="457200" y="2207231"/>
          <a:ext cx="10030693" cy="4259580"/>
        </p:xfrm>
        <a:graphic>
          <a:graphicData uri="http://schemas.openxmlformats.org/drawingml/2006/table">
            <a:tbl>
              <a:tblPr firstRow="1" bandRow="1">
                <a:tableStyleId>{5940675A-B579-460E-94D1-54222C63F5DA}</a:tableStyleId>
              </a:tblPr>
              <a:tblGrid>
                <a:gridCol w="3678207">
                  <a:extLst>
                    <a:ext uri="{9D8B030D-6E8A-4147-A177-3AD203B41FA5}">
                      <a16:colId xmlns:a16="http://schemas.microsoft.com/office/drawing/2014/main" xmlns="" val="20000"/>
                    </a:ext>
                  </a:extLst>
                </a:gridCol>
                <a:gridCol w="752526">
                  <a:extLst>
                    <a:ext uri="{9D8B030D-6E8A-4147-A177-3AD203B41FA5}">
                      <a16:colId xmlns:a16="http://schemas.microsoft.com/office/drawing/2014/main" xmlns="" val="20001"/>
                    </a:ext>
                  </a:extLst>
                </a:gridCol>
                <a:gridCol w="779488">
                  <a:extLst>
                    <a:ext uri="{9D8B030D-6E8A-4147-A177-3AD203B41FA5}">
                      <a16:colId xmlns:a16="http://schemas.microsoft.com/office/drawing/2014/main" xmlns="" val="20002"/>
                    </a:ext>
                  </a:extLst>
                </a:gridCol>
                <a:gridCol w="764498">
                  <a:extLst>
                    <a:ext uri="{9D8B030D-6E8A-4147-A177-3AD203B41FA5}">
                      <a16:colId xmlns:a16="http://schemas.microsoft.com/office/drawing/2014/main" xmlns="" val="20003"/>
                    </a:ext>
                  </a:extLst>
                </a:gridCol>
                <a:gridCol w="749509">
                  <a:extLst>
                    <a:ext uri="{9D8B030D-6E8A-4147-A177-3AD203B41FA5}">
                      <a16:colId xmlns:a16="http://schemas.microsoft.com/office/drawing/2014/main" xmlns="" val="20004"/>
                    </a:ext>
                  </a:extLst>
                </a:gridCol>
                <a:gridCol w="3306465">
                  <a:extLst>
                    <a:ext uri="{9D8B030D-6E8A-4147-A177-3AD203B41FA5}">
                      <a16:colId xmlns:a16="http://schemas.microsoft.com/office/drawing/2014/main" xmlns="" val="20005"/>
                    </a:ext>
                  </a:extLst>
                </a:gridCol>
              </a:tblGrid>
              <a:tr h="441382">
                <a:tc>
                  <a:txBody>
                    <a:bodyPr/>
                    <a:lstStyle/>
                    <a:p>
                      <a:pPr marL="0" lvl="0" indent="0">
                        <a:buNone/>
                      </a:pPr>
                      <a:r>
                        <a:rPr lang="fi-FI" sz="1100" b="1" dirty="0"/>
                        <a:t>KRITEERIT</a:t>
                      </a:r>
                      <a:r>
                        <a:rPr lang="fi-FI" sz="1100" b="1" baseline="0" dirty="0"/>
                        <a:t> (MITEN?)</a:t>
                      </a:r>
                      <a:endParaRPr lang="fi-FI" sz="1100" b="1" dirty="0"/>
                    </a:p>
                    <a:p>
                      <a:r>
                        <a:rPr lang="fi-FI" sz="1100" dirty="0"/>
                        <a:t>Kuvaus kriteereistä, millä toimenpiteillä tavoite</a:t>
                      </a:r>
                      <a:r>
                        <a:rPr lang="fi-FI" sz="1100" baseline="0" dirty="0"/>
                        <a:t> </a:t>
                      </a:r>
                      <a:r>
                        <a:rPr lang="fi-FI" sz="1100" dirty="0"/>
                        <a:t>saavutetaan</a:t>
                      </a:r>
                    </a:p>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1"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0"/>
                    </a:p>
                  </a:txBody>
                  <a:tcPr/>
                </a:tc>
                <a:tc>
                  <a:txBody>
                    <a:bodyPr/>
                    <a:lstStyle/>
                    <a:p>
                      <a:r>
                        <a:rPr lang="fi-FI" sz="1100" b="1"/>
                        <a:t>Miten</a:t>
                      </a:r>
                      <a:r>
                        <a:rPr lang="fi-FI" sz="1100" b="1" baseline="0"/>
                        <a:t> kehitämme toimintaamme?</a:t>
                      </a:r>
                    </a:p>
                    <a:p>
                      <a:r>
                        <a:rPr lang="fi-FI" sz="1100" b="0" baseline="0"/>
                        <a:t>Miten erityisesti onnistuimme?</a:t>
                      </a:r>
                      <a:endParaRPr lang="fi-FI" sz="1100" b="0"/>
                    </a:p>
                  </a:txBody>
                  <a:tcPr/>
                </a:tc>
                <a:extLst>
                  <a:ext uri="{0D108BD9-81ED-4DB2-BD59-A6C34878D82A}">
                    <a16:rowId xmlns:a16="http://schemas.microsoft.com/office/drawing/2014/main" xmlns="" val="10000"/>
                  </a:ext>
                </a:extLst>
              </a:tr>
              <a:tr h="560258">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US" sz="1050" b="1" dirty="0"/>
                        <a:t>Tasa-</a:t>
                      </a:r>
                      <a:r>
                        <a:rPr lang="en-US" sz="1050" b="1" dirty="0" err="1"/>
                        <a:t>arvoa</a:t>
                      </a:r>
                      <a:r>
                        <a:rPr lang="en-US" sz="1050" b="1" baseline="0" dirty="0"/>
                        <a:t> </a:t>
                      </a:r>
                      <a:r>
                        <a:rPr lang="en-US" sz="1050" b="1" baseline="0" dirty="0" err="1"/>
                        <a:t>edistävä</a:t>
                      </a:r>
                      <a:r>
                        <a:rPr lang="en-US" sz="1050" b="1" baseline="0" dirty="0"/>
                        <a:t> </a:t>
                      </a:r>
                      <a:r>
                        <a:rPr lang="en-US" sz="1050" b="1" baseline="0" dirty="0" err="1"/>
                        <a:t>toimenpide</a:t>
                      </a:r>
                      <a:endParaRPr lang="en-US" sz="1050" b="1" baseline="0" dirty="0"/>
                    </a:p>
                    <a:p>
                      <a:pPr marL="0" marR="0" lvl="0" indent="0" algn="l" defTabSz="914388" rtl="0" eaLnBrk="1" fontAlgn="auto" latinLnBrk="0" hangingPunct="1">
                        <a:lnSpc>
                          <a:spcPct val="100000"/>
                        </a:lnSpc>
                        <a:spcBef>
                          <a:spcPts val="0"/>
                        </a:spcBef>
                        <a:spcAft>
                          <a:spcPts val="0"/>
                        </a:spcAft>
                        <a:buClrTx/>
                        <a:buSzTx/>
                        <a:buFontTx/>
                        <a:buNone/>
                        <a:tabLst/>
                        <a:defRPr/>
                      </a:pPr>
                      <a:endParaRPr lang="en-US" sz="1050" baseline="0" dirty="0"/>
                    </a:p>
                    <a:p>
                      <a:pPr marL="0" marR="0" lvl="0" indent="0" algn="l" defTabSz="914388" rtl="0" eaLnBrk="1" fontAlgn="auto" latinLnBrk="0" hangingPunct="1">
                        <a:lnSpc>
                          <a:spcPct val="100000"/>
                        </a:lnSpc>
                        <a:spcBef>
                          <a:spcPts val="0"/>
                        </a:spcBef>
                        <a:spcAft>
                          <a:spcPts val="0"/>
                        </a:spcAft>
                        <a:buClrTx/>
                        <a:buSzTx/>
                        <a:buFontTx/>
                        <a:buNone/>
                        <a:tabLst/>
                        <a:defRPr/>
                      </a:pPr>
                      <a:r>
                        <a:rPr lang="en-US" sz="1050" dirty="0" err="1"/>
                        <a:t>Rohkaisemme</a:t>
                      </a:r>
                      <a:r>
                        <a:rPr lang="en-US" sz="1050" dirty="0"/>
                        <a:t> </a:t>
                      </a:r>
                      <a:r>
                        <a:rPr lang="en-US" sz="1050" dirty="0" err="1"/>
                        <a:t>lapsia</a:t>
                      </a:r>
                      <a:r>
                        <a:rPr lang="en-US" sz="1050" dirty="0"/>
                        <a:t> </a:t>
                      </a:r>
                      <a:r>
                        <a:rPr lang="en-US" sz="1050" dirty="0" err="1"/>
                        <a:t>tekemään</a:t>
                      </a:r>
                      <a:r>
                        <a:rPr lang="en-US" sz="1050" dirty="0"/>
                        <a:t> </a:t>
                      </a:r>
                      <a:r>
                        <a:rPr lang="en-US" sz="1050" dirty="0" err="1"/>
                        <a:t>valintoja</a:t>
                      </a:r>
                      <a:r>
                        <a:rPr lang="en-US" sz="1050" dirty="0"/>
                        <a:t> </a:t>
                      </a:r>
                      <a:r>
                        <a:rPr lang="en-US" sz="1050" dirty="0" err="1"/>
                        <a:t>ilman</a:t>
                      </a:r>
                      <a:r>
                        <a:rPr lang="en-US" sz="1050" dirty="0"/>
                        <a:t> </a:t>
                      </a:r>
                      <a:r>
                        <a:rPr lang="en-US" sz="1050" dirty="0" err="1"/>
                        <a:t>sukupuoleen</a:t>
                      </a:r>
                      <a:r>
                        <a:rPr lang="en-US" sz="1050" dirty="0"/>
                        <a:t> </a:t>
                      </a:r>
                      <a:r>
                        <a:rPr lang="en-US" sz="1050" dirty="0" err="1"/>
                        <a:t>liittyviä</a:t>
                      </a:r>
                      <a:r>
                        <a:rPr lang="en-US" sz="1050" dirty="0"/>
                        <a:t> </a:t>
                      </a:r>
                      <a:r>
                        <a:rPr lang="en-US" sz="1050" dirty="0" err="1"/>
                        <a:t>ennakko-oletuksia</a:t>
                      </a:r>
                      <a:r>
                        <a:rPr lang="en-US" sz="1050" dirty="0"/>
                        <a:t>: </a:t>
                      </a:r>
                      <a:r>
                        <a:rPr lang="en-US" sz="1050" dirty="0" err="1"/>
                        <a:t>kaikki</a:t>
                      </a:r>
                      <a:r>
                        <a:rPr lang="en-US" sz="1050" dirty="0"/>
                        <a:t> </a:t>
                      </a:r>
                      <a:r>
                        <a:rPr lang="en-US" sz="1050" dirty="0" err="1"/>
                        <a:t>leikit</a:t>
                      </a:r>
                      <a:r>
                        <a:rPr lang="en-US" sz="1050" dirty="0"/>
                        <a:t> </a:t>
                      </a:r>
                      <a:r>
                        <a:rPr lang="en-US" sz="1050" dirty="0" err="1"/>
                        <a:t>kuuluvat</a:t>
                      </a:r>
                      <a:r>
                        <a:rPr lang="en-US" sz="1050" dirty="0"/>
                        <a:t> </a:t>
                      </a:r>
                      <a:r>
                        <a:rPr lang="en-US" sz="1050" dirty="0" err="1"/>
                        <a:t>kaikille</a:t>
                      </a:r>
                      <a:r>
                        <a:rPr lang="en-US" sz="1050" dirty="0"/>
                        <a:t> </a:t>
                      </a:r>
                      <a:r>
                        <a:rPr lang="en-US" sz="1050" dirty="0" err="1"/>
                        <a:t>lapsille</a:t>
                      </a:r>
                      <a:r>
                        <a:rPr lang="en-US" sz="1050" dirty="0"/>
                        <a:t>!</a:t>
                      </a: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1"/>
                  </a:ext>
                </a:extLst>
              </a:tr>
              <a:tr h="560258">
                <a:tc>
                  <a:txBody>
                    <a:bodyPr/>
                    <a:lstStyle/>
                    <a:p>
                      <a:pPr lvl="0"/>
                      <a:r>
                        <a:rPr lang="fi-FI" sz="1050" b="1" dirty="0"/>
                        <a:t>Tasa-arvoa edistävä toimenpide</a:t>
                      </a:r>
                    </a:p>
                    <a:p>
                      <a:pPr lvl="0"/>
                      <a:r>
                        <a:rPr lang="fi-FI" sz="1050" b="0" dirty="0"/>
                        <a:t>Henkilöstö harrastaa itsereflektiota ja pohtii jatkuvasti vahvistaako käytöksellään sukupuolistereotypioita</a:t>
                      </a: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2"/>
                  </a:ext>
                </a:extLst>
              </a:tr>
              <a:tr h="560258">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US" sz="1050" b="1" dirty="0" err="1"/>
                        <a:t>Yhdenvertaisuutta</a:t>
                      </a:r>
                      <a:r>
                        <a:rPr lang="en-US" sz="1050" b="1" baseline="0" dirty="0"/>
                        <a:t> </a:t>
                      </a:r>
                      <a:r>
                        <a:rPr lang="en-US" sz="1050" b="1" baseline="0" dirty="0" err="1"/>
                        <a:t>edistävä</a:t>
                      </a:r>
                      <a:r>
                        <a:rPr lang="en-US" sz="1050" b="1" baseline="0" dirty="0"/>
                        <a:t> </a:t>
                      </a:r>
                      <a:r>
                        <a:rPr lang="en-US" sz="1050" b="1" baseline="0" dirty="0" err="1"/>
                        <a:t>toimenpide</a:t>
                      </a:r>
                      <a:endParaRPr lang="en-US" sz="1050" b="1" baseline="0" dirty="0"/>
                    </a:p>
                    <a:p>
                      <a:pPr marL="0" marR="0" lvl="0" indent="0" algn="l" defTabSz="914388" rtl="0" eaLnBrk="1" fontAlgn="auto" latinLnBrk="0" hangingPunct="1">
                        <a:lnSpc>
                          <a:spcPct val="100000"/>
                        </a:lnSpc>
                        <a:spcBef>
                          <a:spcPts val="0"/>
                        </a:spcBef>
                        <a:spcAft>
                          <a:spcPts val="0"/>
                        </a:spcAft>
                        <a:buClrTx/>
                        <a:buSzTx/>
                        <a:buFontTx/>
                        <a:buNone/>
                        <a:tabLst/>
                        <a:defRPr/>
                      </a:pPr>
                      <a:r>
                        <a:rPr lang="en-US" sz="1050" baseline="0" dirty="0" err="1"/>
                        <a:t>Luomme</a:t>
                      </a:r>
                      <a:r>
                        <a:rPr lang="en-US" sz="1050" baseline="0" dirty="0"/>
                        <a:t> </a:t>
                      </a:r>
                      <a:r>
                        <a:rPr lang="en-US" sz="1050" baseline="0" dirty="0" err="1"/>
                        <a:t>avoimen</a:t>
                      </a:r>
                      <a:r>
                        <a:rPr lang="en-US" sz="1050" baseline="0" dirty="0"/>
                        <a:t> </a:t>
                      </a:r>
                      <a:r>
                        <a:rPr lang="en-US" sz="1050" baseline="0" dirty="0" err="1"/>
                        <a:t>ilmapiirin</a:t>
                      </a:r>
                      <a:r>
                        <a:rPr lang="en-US" sz="1050" baseline="0" dirty="0"/>
                        <a:t>, </a:t>
                      </a:r>
                      <a:r>
                        <a:rPr lang="en-US" sz="1050" baseline="0" dirty="0" err="1"/>
                        <a:t>jossa</a:t>
                      </a:r>
                      <a:r>
                        <a:rPr lang="en-US" sz="1050" baseline="0" dirty="0"/>
                        <a:t> </a:t>
                      </a:r>
                      <a:r>
                        <a:rPr lang="en-US" sz="1050" baseline="0" dirty="0" err="1"/>
                        <a:t>vanhempien</a:t>
                      </a:r>
                      <a:r>
                        <a:rPr lang="en-US" sz="1050" baseline="0" dirty="0"/>
                        <a:t> on </a:t>
                      </a:r>
                      <a:r>
                        <a:rPr lang="en-US" sz="1050" baseline="0" dirty="0" err="1"/>
                        <a:t>helppo</a:t>
                      </a:r>
                      <a:r>
                        <a:rPr lang="en-US" sz="1050" baseline="0" dirty="0"/>
                        <a:t> </a:t>
                      </a:r>
                      <a:r>
                        <a:rPr lang="en-US" sz="1050" baseline="0" dirty="0" err="1"/>
                        <a:t>keskustella</a:t>
                      </a:r>
                      <a:r>
                        <a:rPr lang="en-US" sz="1050" baseline="0" dirty="0"/>
                        <a:t> </a:t>
                      </a:r>
                      <a:r>
                        <a:rPr lang="en-US" sz="1050" baseline="0" dirty="0" err="1"/>
                        <a:t>kanssamme</a:t>
                      </a:r>
                      <a:r>
                        <a:rPr lang="en-US" sz="1050" baseline="0" dirty="0"/>
                        <a:t> </a:t>
                      </a:r>
                      <a:r>
                        <a:rPr lang="en-US" sz="1050" baseline="0" dirty="0" err="1"/>
                        <a:t>perheen</a:t>
                      </a:r>
                      <a:r>
                        <a:rPr lang="en-US" sz="1050" baseline="0" dirty="0"/>
                        <a:t> </a:t>
                      </a:r>
                      <a:r>
                        <a:rPr lang="en-US" sz="1050" baseline="0" dirty="0" err="1"/>
                        <a:t>tilanteista</a:t>
                      </a:r>
                      <a:r>
                        <a:rPr lang="en-US" sz="1050" baseline="0" dirty="0"/>
                        <a:t> ja </a:t>
                      </a:r>
                      <a:r>
                        <a:rPr lang="en-US" sz="1050" baseline="0" dirty="0" err="1"/>
                        <a:t>niissä</a:t>
                      </a:r>
                      <a:r>
                        <a:rPr lang="en-US" sz="1050" baseline="0" dirty="0"/>
                        <a:t> </a:t>
                      </a:r>
                      <a:r>
                        <a:rPr lang="en-US" sz="1050" baseline="0" dirty="0" err="1"/>
                        <a:t>tapahtuvista</a:t>
                      </a:r>
                      <a:r>
                        <a:rPr lang="en-US" sz="1050" baseline="0" dirty="0"/>
                        <a:t> </a:t>
                      </a:r>
                      <a:r>
                        <a:rPr lang="en-US" sz="1050" baseline="0" dirty="0" err="1"/>
                        <a:t>yllättävistäkin</a:t>
                      </a:r>
                      <a:r>
                        <a:rPr lang="en-US" sz="1050" baseline="0" dirty="0"/>
                        <a:t> </a:t>
                      </a:r>
                      <a:r>
                        <a:rPr lang="en-US" sz="1050" baseline="0" dirty="0" err="1"/>
                        <a:t>muutoksista</a:t>
                      </a:r>
                      <a:endParaRPr lang="en-US"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3"/>
                  </a:ext>
                </a:extLst>
              </a:tr>
              <a:tr h="516702">
                <a:tc>
                  <a:txBody>
                    <a:bodyPr/>
                    <a:lstStyle/>
                    <a:p>
                      <a:pPr lvl="0"/>
                      <a:r>
                        <a:rPr lang="fi-FI" sz="1050" b="1" dirty="0"/>
                        <a:t>Yhdenvertaisuutta edistävä toimenpide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aseline="0" dirty="0" err="1"/>
                        <a:t>Puutumme</a:t>
                      </a:r>
                      <a:r>
                        <a:rPr lang="en-US" sz="1050" baseline="0" dirty="0"/>
                        <a:t> </a:t>
                      </a:r>
                      <a:r>
                        <a:rPr lang="en-US" sz="1050" baseline="0" dirty="0" err="1"/>
                        <a:t>napakasti</a:t>
                      </a:r>
                      <a:r>
                        <a:rPr lang="en-US" sz="1050" baseline="0" dirty="0"/>
                        <a:t> </a:t>
                      </a:r>
                      <a:r>
                        <a:rPr lang="en-US" sz="1050" baseline="0" dirty="0" err="1"/>
                        <a:t>kiusaamiseen</a:t>
                      </a:r>
                      <a:r>
                        <a:rPr lang="en-US" sz="1050" baseline="0" dirty="0"/>
                        <a:t> ja </a:t>
                      </a:r>
                      <a:r>
                        <a:rPr lang="en-US" sz="1050" baseline="0" dirty="0" err="1"/>
                        <a:t>teemme</a:t>
                      </a:r>
                      <a:r>
                        <a:rPr lang="en-US" sz="1050" baseline="0" dirty="0"/>
                        <a:t> </a:t>
                      </a:r>
                      <a:r>
                        <a:rPr lang="en-US" sz="1050" baseline="0" dirty="0" err="1"/>
                        <a:t>kiusaamista</a:t>
                      </a:r>
                      <a:r>
                        <a:rPr lang="en-US" sz="1050" baseline="0" dirty="0"/>
                        <a:t> </a:t>
                      </a:r>
                      <a:r>
                        <a:rPr lang="en-US" sz="1050" baseline="0" dirty="0" err="1"/>
                        <a:t>ennaltaehkäisevää</a:t>
                      </a:r>
                      <a:r>
                        <a:rPr lang="en-US" sz="1050" baseline="0" dirty="0"/>
                        <a:t> </a:t>
                      </a:r>
                      <a:r>
                        <a:rPr lang="en-US" sz="1050" baseline="0" dirty="0" err="1"/>
                        <a:t>työtä</a:t>
                      </a:r>
                      <a:r>
                        <a:rPr lang="en-US" sz="1050" baseline="0" dirty="0"/>
                        <a:t>.</a:t>
                      </a:r>
                    </a:p>
                    <a:p>
                      <a:pPr lvl="0"/>
                      <a:endParaRPr lang="fi-FI"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4"/>
                  </a:ext>
                </a:extLst>
              </a:tr>
              <a:tr h="516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dirty="0"/>
                        <a:t>Näemme kulttuurisen moninaisuuden rikkautena, emmekä hyväksy rasismia missään muodossa</a:t>
                      </a:r>
                    </a:p>
                    <a:p>
                      <a:pPr lvl="0"/>
                      <a:endParaRPr lang="fi-FI"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dirty="0"/>
                    </a:p>
                  </a:txBody>
                  <a:tcPr/>
                </a:tc>
                <a:extLst>
                  <a:ext uri="{0D108BD9-81ED-4DB2-BD59-A6C34878D82A}">
                    <a16:rowId xmlns:a16="http://schemas.microsoft.com/office/drawing/2014/main" xmlns="" val="637462260"/>
                  </a:ext>
                </a:extLst>
              </a:tr>
            </a:tbl>
          </a:graphicData>
        </a:graphic>
      </p:graphicFrame>
    </p:spTree>
    <p:extLst>
      <p:ext uri="{BB962C8B-B14F-4D97-AF65-F5344CB8AC3E}">
        <p14:creationId xmlns:p14="http://schemas.microsoft.com/office/powerpoint/2010/main" val="3832426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513806"/>
            <a:ext cx="11234738" cy="681582"/>
          </a:xfrm>
        </p:spPr>
        <p:txBody>
          <a:bodyPr/>
          <a:lstStyle/>
          <a:p>
            <a:pPr marL="0" indent="0"/>
            <a:r>
              <a:rPr lang="fi-FI" sz="2000" dirty="0"/>
              <a:t>YKSIKÖN OMA TAVOITE: Kolmiportainen tuki- yleisen tason pedagogiset menetelmät laajasti koko henkilöstön haltuun hyödyttämään kaikkia lapsia</a:t>
            </a:r>
            <a:endParaRPr lang="fi-FI" sz="2000" dirty="0">
              <a:latin typeface="+mj-lt"/>
            </a:endParaRPr>
          </a:p>
        </p:txBody>
      </p:sp>
      <p:sp>
        <p:nvSpPr>
          <p:cNvPr id="3" name="Sisällön paikkamerkki 2"/>
          <p:cNvSpPr>
            <a:spLocks noGrp="1"/>
          </p:cNvSpPr>
          <p:nvPr>
            <p:ph idx="1"/>
          </p:nvPr>
        </p:nvSpPr>
        <p:spPr>
          <a:xfrm>
            <a:off x="457200" y="961986"/>
            <a:ext cx="11234738" cy="5214977"/>
          </a:xfrm>
        </p:spPr>
        <p:txBody>
          <a:bodyPr/>
          <a:lstStyle/>
          <a:p>
            <a:pPr marL="0" indent="0">
              <a:buNone/>
            </a:pPr>
            <a:r>
              <a:rPr lang="fi-FI" sz="1400" dirty="0"/>
              <a:t>MIKSI</a:t>
            </a:r>
          </a:p>
          <a:p>
            <a:r>
              <a:rPr lang="fi-FI" sz="1050" dirty="0"/>
              <a:t>Ruokailutilanteet, lepohetket, siirtymät, pukemistilanteet ja muut perustoiminnot toteutetaan pedagogisesti tavoitteellisena</a:t>
            </a:r>
          </a:p>
          <a:p>
            <a:pPr lvl="0"/>
            <a:r>
              <a:rPr lang="fi-FI" sz="1050" dirty="0"/>
              <a:t>Lapsen yksilöllinen tuen tarve tunnistetaan. Henkilöstö arvioi tuen tarvetta yhdessä huoltajien kanssa ja lapselle järjestään tarvittaessa tarkoituksenmukaista tukea monialaisessa yhteistyössä. </a:t>
            </a:r>
          </a:p>
          <a:p>
            <a:pPr lvl="0"/>
            <a:r>
              <a:rPr lang="fi-FI" sz="1050" dirty="0"/>
              <a:t>Henkilöstö rakentaa päivittäiset siirtymätilanteet joustaviksi ja johdonmukaisiksi siten, että päivän kokonaisuus muodostuu lapsen hyvinvointia ja oppimista tukevaksi.</a:t>
            </a:r>
          </a:p>
          <a:p>
            <a:pPr lvl="0"/>
            <a:r>
              <a:rPr lang="fi-FI" sz="1050" dirty="0"/>
              <a:t>Pedagoginen toiminta rakentuu suunnitelmalliselle kasvatuksen, opetuksen ja hoidon kokonaisuudelle, jonka ytimessä ovat lasten perustarpeiden huomioiminen sekä kehityksen, oppimisen ja hyvinvoinnin tukeminen. Varhaiskasvatuksen fyysinen ja psyykkinen oppimisympäristö ja siinä henkilöstön ja lasten yhdessä toteuttama monipuolinen toiminta kannustaa lapsia leikkimään, liikkumaan, tutkimaan, luomaan ja ilmaisemaan ja sitä kehitetään edelleen yhdessä lasten kanssa.</a:t>
            </a:r>
            <a:endParaRPr lang="fi-FI" sz="1200" dirty="0">
              <a:cs typeface="Arial"/>
            </a:endParaRPr>
          </a:p>
          <a:p>
            <a:endParaRPr lang="fi-FI" sz="1200" dirty="0">
              <a:cs typeface="Arial"/>
            </a:endParaRPr>
          </a:p>
        </p:txBody>
      </p:sp>
      <p:sp>
        <p:nvSpPr>
          <p:cNvPr id="4" name="Alatunnisteen paikkamerkki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6" name="Dian numeron paikkamerkki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1C2FC-15FC-4994-A1D4-28D69FA846F1}" type="slidenum">
              <a:rPr kumimoji="0" lang="fi-FI" sz="13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8" name="Taulukko 7"/>
          <p:cNvGraphicFramePr>
            <a:graphicFrameLocks noGrp="1"/>
          </p:cNvGraphicFramePr>
          <p:nvPr>
            <p:extLst>
              <p:ext uri="{D42A27DB-BD31-4B8C-83A1-F6EECF244321}">
                <p14:modId xmlns:p14="http://schemas.microsoft.com/office/powerpoint/2010/main" val="1800062514"/>
              </p:ext>
            </p:extLst>
          </p:nvPr>
        </p:nvGraphicFramePr>
        <p:xfrm>
          <a:off x="648153" y="2419836"/>
          <a:ext cx="10030685" cy="3658682"/>
        </p:xfrm>
        <a:graphic>
          <a:graphicData uri="http://schemas.openxmlformats.org/drawingml/2006/table">
            <a:tbl>
              <a:tblPr firstRow="1" bandRow="1">
                <a:tableStyleId>{5940675A-B579-460E-94D1-54222C63F5DA}</a:tableStyleId>
              </a:tblPr>
              <a:tblGrid>
                <a:gridCol w="3678207">
                  <a:extLst>
                    <a:ext uri="{9D8B030D-6E8A-4147-A177-3AD203B41FA5}">
                      <a16:colId xmlns:a16="http://schemas.microsoft.com/office/drawing/2014/main" xmlns="" val="20000"/>
                    </a:ext>
                  </a:extLst>
                </a:gridCol>
                <a:gridCol w="752524">
                  <a:extLst>
                    <a:ext uri="{9D8B030D-6E8A-4147-A177-3AD203B41FA5}">
                      <a16:colId xmlns:a16="http://schemas.microsoft.com/office/drawing/2014/main" xmlns="" val="20001"/>
                    </a:ext>
                  </a:extLst>
                </a:gridCol>
                <a:gridCol w="779486">
                  <a:extLst>
                    <a:ext uri="{9D8B030D-6E8A-4147-A177-3AD203B41FA5}">
                      <a16:colId xmlns:a16="http://schemas.microsoft.com/office/drawing/2014/main" xmlns="" val="20002"/>
                    </a:ext>
                  </a:extLst>
                </a:gridCol>
                <a:gridCol w="764497">
                  <a:extLst>
                    <a:ext uri="{9D8B030D-6E8A-4147-A177-3AD203B41FA5}">
                      <a16:colId xmlns:a16="http://schemas.microsoft.com/office/drawing/2014/main" xmlns="" val="20003"/>
                    </a:ext>
                  </a:extLst>
                </a:gridCol>
                <a:gridCol w="746759">
                  <a:extLst>
                    <a:ext uri="{9D8B030D-6E8A-4147-A177-3AD203B41FA5}">
                      <a16:colId xmlns:a16="http://schemas.microsoft.com/office/drawing/2014/main" xmlns="" val="20004"/>
                    </a:ext>
                  </a:extLst>
                </a:gridCol>
                <a:gridCol w="3309212">
                  <a:extLst>
                    <a:ext uri="{9D8B030D-6E8A-4147-A177-3AD203B41FA5}">
                      <a16:colId xmlns:a16="http://schemas.microsoft.com/office/drawing/2014/main" xmlns="" val="20005"/>
                    </a:ext>
                  </a:extLst>
                </a:gridCol>
              </a:tblGrid>
              <a:tr h="441382">
                <a:tc>
                  <a:txBody>
                    <a:bodyPr/>
                    <a:lstStyle/>
                    <a:p>
                      <a:pPr marL="0" lvl="0" indent="0">
                        <a:buNone/>
                      </a:pPr>
                      <a:r>
                        <a:rPr lang="fi-FI" sz="1100" b="1" dirty="0"/>
                        <a:t>KRITEERIT</a:t>
                      </a:r>
                      <a:r>
                        <a:rPr lang="fi-FI" sz="1100" b="1" baseline="0" dirty="0"/>
                        <a:t> (MITEN?)</a:t>
                      </a:r>
                      <a:endParaRPr lang="fi-FI" sz="1100" b="1" dirty="0"/>
                    </a:p>
                    <a:p>
                      <a:r>
                        <a:rPr lang="fi-FI" sz="1100" dirty="0"/>
                        <a:t>Kuvaus kriteereistä, millä toimenpiteillä tavoite</a:t>
                      </a:r>
                      <a:r>
                        <a:rPr lang="fi-FI" sz="1100" baseline="0" dirty="0"/>
                        <a:t> </a:t>
                      </a:r>
                      <a:r>
                        <a:rPr lang="fi-FI" sz="1100" dirty="0"/>
                        <a:t>saavutetaan</a:t>
                      </a:r>
                    </a:p>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b="1" dirty="0"/>
                    </a:p>
                  </a:txBody>
                  <a:tcP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fi-FI" sz="1100" dirty="0"/>
                    </a:p>
                  </a:txBody>
                  <a:tcPr/>
                </a:tc>
                <a:tc>
                  <a:txBody>
                    <a:bodyPr/>
                    <a:lstStyle/>
                    <a:p>
                      <a:pPr marL="0" marR="0" lvl="0" indent="0" algn="l" rtl="0" eaLnBrk="1" fontAlgn="auto" latinLnBrk="0" hangingPunct="1">
                        <a:lnSpc>
                          <a:spcPct val="100000"/>
                        </a:lnSpc>
                        <a:spcBef>
                          <a:spcPts val="0"/>
                        </a:spcBef>
                        <a:spcAft>
                          <a:spcPts val="0"/>
                        </a:spcAft>
                        <a:buFontTx/>
                        <a:buNone/>
                      </a:pPr>
                      <a:endParaRPr lang="fi-FI" sz="1100" b="0" baseline="0"/>
                    </a:p>
                  </a:txBody>
                  <a:tcPr/>
                </a:tc>
                <a:tc>
                  <a:txBody>
                    <a:bodyPr/>
                    <a:lstStyle/>
                    <a:p>
                      <a:pPr marL="0" marR="0" lvl="0" indent="0" algn="l" rtl="0" eaLnBrk="1" fontAlgn="auto" latinLnBrk="0" hangingPunct="1">
                        <a:lnSpc>
                          <a:spcPct val="100000"/>
                        </a:lnSpc>
                        <a:spcBef>
                          <a:spcPts val="0"/>
                        </a:spcBef>
                        <a:spcAft>
                          <a:spcPts val="0"/>
                        </a:spcAft>
                        <a:buFontTx/>
                        <a:buNone/>
                      </a:pPr>
                      <a:endParaRPr lang="fi-FI" sz="1100" b="0" baseline="0" dirty="0"/>
                    </a:p>
                  </a:txBody>
                  <a:tcPr/>
                </a:tc>
                <a:tc>
                  <a:txBody>
                    <a:bodyPr/>
                    <a:lstStyle/>
                    <a:p>
                      <a:pPr marL="0" marR="0" lvl="0" indent="0" algn="l" rtl="0" eaLnBrk="1" fontAlgn="auto" latinLnBrk="0" hangingPunct="1">
                        <a:lnSpc>
                          <a:spcPct val="100000"/>
                        </a:lnSpc>
                        <a:spcBef>
                          <a:spcPts val="0"/>
                        </a:spcBef>
                        <a:spcAft>
                          <a:spcPts val="0"/>
                        </a:spcAft>
                        <a:buFontTx/>
                        <a:buNone/>
                      </a:pPr>
                      <a:endParaRPr lang="fi-FI" sz="1100" baseline="0"/>
                    </a:p>
                  </a:txBody>
                  <a:tcPr/>
                </a:tc>
                <a:tc>
                  <a:txBody>
                    <a:bodyPr/>
                    <a:lstStyle/>
                    <a:p>
                      <a:r>
                        <a:rPr lang="fi-FI" sz="1100" b="1"/>
                        <a:t>Miten</a:t>
                      </a:r>
                      <a:r>
                        <a:rPr lang="fi-FI" sz="1100" b="1" baseline="0"/>
                        <a:t> kehitämme toimintaamme?</a:t>
                      </a:r>
                    </a:p>
                    <a:p>
                      <a:r>
                        <a:rPr lang="fi-FI" sz="1100" b="0" baseline="0"/>
                        <a:t>Miten erityisesti onnistuimme?</a:t>
                      </a:r>
                      <a:endParaRPr lang="fi-FI" sz="1100" b="0"/>
                    </a:p>
                  </a:txBody>
                  <a:tcPr/>
                </a:tc>
                <a:extLst>
                  <a:ext uri="{0D108BD9-81ED-4DB2-BD59-A6C34878D82A}">
                    <a16:rowId xmlns:a16="http://schemas.microsoft.com/office/drawing/2014/main" xmlns="" val="10000"/>
                  </a:ext>
                </a:extLst>
              </a:tr>
              <a:tr h="560258">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lang="en-US" sz="1050" strike="noStrike" baseline="0" dirty="0"/>
                    </a:p>
                    <a:p>
                      <a:pPr marL="0" marR="0" lvl="0" indent="0" algn="l" defTabSz="914388" rtl="0" eaLnBrk="1" fontAlgn="auto" latinLnBrk="0" hangingPunct="1">
                        <a:lnSpc>
                          <a:spcPct val="100000"/>
                        </a:lnSpc>
                        <a:spcBef>
                          <a:spcPts val="0"/>
                        </a:spcBef>
                        <a:spcAft>
                          <a:spcPts val="0"/>
                        </a:spcAft>
                        <a:buClrTx/>
                        <a:buSzTx/>
                        <a:buFontTx/>
                        <a:buNone/>
                        <a:tabLst/>
                        <a:defRPr/>
                      </a:pPr>
                      <a:r>
                        <a:rPr lang="en-US" sz="1050" dirty="0" err="1"/>
                        <a:t>Käytämme</a:t>
                      </a:r>
                      <a:r>
                        <a:rPr lang="en-US" sz="1050" dirty="0"/>
                        <a:t> </a:t>
                      </a:r>
                      <a:r>
                        <a:rPr lang="en-US" sz="1050" dirty="0" err="1"/>
                        <a:t>pedagogisen</a:t>
                      </a:r>
                      <a:r>
                        <a:rPr lang="en-US" sz="1050" dirty="0"/>
                        <a:t> </a:t>
                      </a:r>
                      <a:r>
                        <a:rPr lang="en-US" sz="1050" dirty="0" err="1"/>
                        <a:t>toiminnan</a:t>
                      </a:r>
                      <a:r>
                        <a:rPr lang="en-US" sz="1050" dirty="0"/>
                        <a:t> </a:t>
                      </a:r>
                      <a:r>
                        <a:rPr lang="en-US" sz="1050" dirty="0" err="1"/>
                        <a:t>tsekkauslistaa</a:t>
                      </a:r>
                      <a:r>
                        <a:rPr lang="en-US" sz="1050" dirty="0"/>
                        <a:t> (</a:t>
                      </a:r>
                      <a:r>
                        <a:rPr lang="en-US" sz="1050" dirty="0" err="1"/>
                        <a:t>Kveo</a:t>
                      </a:r>
                      <a:r>
                        <a:rPr lang="en-US" sz="1050" dirty="0"/>
                        <a:t>, </a:t>
                      </a:r>
                      <a:r>
                        <a:rPr lang="en-US" sz="1050" dirty="0" err="1"/>
                        <a:t>Syrjälä</a:t>
                      </a:r>
                      <a:r>
                        <a:rPr lang="en-US" sz="1050" dirty="0"/>
                        <a:t>)</a:t>
                      </a: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1"/>
                  </a:ext>
                </a:extLst>
              </a:tr>
              <a:tr h="560258">
                <a:tc>
                  <a:txBody>
                    <a:bodyPr/>
                    <a:lstStyle/>
                    <a:p>
                      <a:pPr lvl="0"/>
                      <a:r>
                        <a:rPr lang="fi-FI" sz="1050" dirty="0"/>
                        <a:t>Tähdennämme SAK-ajan funktiota työntekijöille ja sovimme SAK-ajalla toteutuvista asioista ja niiden merkityksestä koko päiväkodin arkeen. Huolehdimme siitä, että SAK-aika poikkeuksetta toteutuu.</a:t>
                      </a:r>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2"/>
                  </a:ext>
                </a:extLst>
              </a:tr>
              <a:tr h="560258">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US" sz="1050" dirty="0" err="1"/>
                        <a:t>Hyödynnämme</a:t>
                      </a:r>
                      <a:r>
                        <a:rPr lang="en-US" sz="1050" dirty="0"/>
                        <a:t> KAMU-</a:t>
                      </a:r>
                      <a:r>
                        <a:rPr lang="en-US" sz="1050" dirty="0" err="1"/>
                        <a:t>arviointityökalua</a:t>
                      </a:r>
                      <a:r>
                        <a:rPr lang="en-US" sz="1050" dirty="0"/>
                        <a:t> </a:t>
                      </a:r>
                      <a:r>
                        <a:rPr lang="en-US" sz="1050" dirty="0" err="1"/>
                        <a:t>säännöllisesti</a:t>
                      </a:r>
                      <a:endParaRPr lang="en-US"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3"/>
                  </a:ext>
                </a:extLst>
              </a:tr>
              <a:tr h="516702">
                <a:tc>
                  <a:txBody>
                    <a:bodyPr/>
                    <a:lstStyle/>
                    <a:p>
                      <a:pPr lvl="0"/>
                      <a:endParaRPr lang="fi-FI" sz="1050" dirty="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tc>
                  <a:txBody>
                    <a:bodyPr/>
                    <a:lstStyle/>
                    <a:p>
                      <a:endParaRPr lang="fi-FI" sz="1100"/>
                    </a:p>
                  </a:txBody>
                  <a:tcPr/>
                </a:tc>
                <a:extLst>
                  <a:ext uri="{0D108BD9-81ED-4DB2-BD59-A6C34878D82A}">
                    <a16:rowId xmlns:a16="http://schemas.microsoft.com/office/drawing/2014/main" xmlns="" val="10004"/>
                  </a:ext>
                </a:extLst>
              </a:tr>
              <a:tr h="516702">
                <a:tc>
                  <a:txBody>
                    <a:bodyPr/>
                    <a:lstStyle/>
                    <a:p>
                      <a:pPr lvl="0"/>
                      <a:endParaRPr lang="fi-FI" sz="1050"/>
                    </a:p>
                  </a:txBody>
                  <a:tcPr/>
                </a:tc>
                <a:tc>
                  <a:txBody>
                    <a:bodyPr/>
                    <a:lstStyle/>
                    <a:p>
                      <a:endParaRPr lang="fi-FI" sz="1100"/>
                    </a:p>
                  </a:txBody>
                  <a:tcPr/>
                </a:tc>
                <a:tc>
                  <a:txBody>
                    <a:bodyPr/>
                    <a:lstStyle/>
                    <a:p>
                      <a:endParaRPr lang="fi-FI" sz="1100"/>
                    </a:p>
                  </a:txBody>
                  <a:tcPr/>
                </a:tc>
                <a:tc>
                  <a:txBody>
                    <a:bodyPr/>
                    <a:lstStyle/>
                    <a:p>
                      <a:endParaRPr lang="fi-FI" sz="1100" dirty="0"/>
                    </a:p>
                  </a:txBody>
                  <a:tcPr/>
                </a:tc>
                <a:tc>
                  <a:txBody>
                    <a:bodyPr/>
                    <a:lstStyle/>
                    <a:p>
                      <a:endParaRPr lang="fi-FI" sz="1100"/>
                    </a:p>
                  </a:txBody>
                  <a:tcPr/>
                </a:tc>
                <a:tc>
                  <a:txBody>
                    <a:bodyPr/>
                    <a:lstStyle/>
                    <a:p>
                      <a:endParaRPr lang="fi-FI" sz="1100" dirty="0"/>
                    </a:p>
                  </a:txBody>
                  <a:tcPr/>
                </a:tc>
                <a:extLst>
                  <a:ext uri="{0D108BD9-81ED-4DB2-BD59-A6C34878D82A}">
                    <a16:rowId xmlns:a16="http://schemas.microsoft.com/office/drawing/2014/main" xmlns="" val="2215210471"/>
                  </a:ext>
                </a:extLst>
              </a:tr>
            </a:tbl>
          </a:graphicData>
        </a:graphic>
      </p:graphicFrame>
    </p:spTree>
    <p:extLst>
      <p:ext uri="{BB962C8B-B14F-4D97-AF65-F5344CB8AC3E}">
        <p14:creationId xmlns:p14="http://schemas.microsoft.com/office/powerpoint/2010/main" val="30945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95110" y="365125"/>
            <a:ext cx="10515600" cy="564265"/>
          </a:xfrm>
        </p:spPr>
        <p:txBody>
          <a:bodyPr>
            <a:noAutofit/>
          </a:bodyPr>
          <a:lstStyle/>
          <a:p>
            <a:r>
              <a:rPr lang="fi-FI" sz="3600" b="1" dirty="0">
                <a:solidFill>
                  <a:schemeClr val="accent5"/>
                </a:solidFill>
                <a:latin typeface="Arial" panose="020B0604020202020204" pitchFamily="34" charset="0"/>
                <a:cs typeface="Arial" panose="020B0604020202020204" pitchFamily="34" charset="0"/>
              </a:rPr>
              <a:t>Työtämme ohjaavat arvot</a:t>
            </a:r>
          </a:p>
        </p:txBody>
      </p:sp>
      <p:pic>
        <p:nvPicPr>
          <p:cNvPr id="11" name="Sisällön paikkamerkki 10" descr="Kuvituskuva, jossa aikuinen ja lapsi luonnossa.&#10;">
            <a:extLst>
              <a:ext uri="{FF2B5EF4-FFF2-40B4-BE49-F238E27FC236}">
                <a16:creationId xmlns:a16="http://schemas.microsoft.com/office/drawing/2014/main" xmlns="" id="{C59764C8-73CE-414D-813B-E5A00A7EBD6F}"/>
              </a:ext>
            </a:extLst>
          </p:cNvPr>
          <p:cNvPicPr>
            <a:picLocks noGrp="1" noChangeAspect="1"/>
          </p:cNvPicPr>
          <p:nvPr>
            <p:ph sz="half" idx="1"/>
          </p:nvPr>
        </p:nvPicPr>
        <p:blipFill>
          <a:blip r:embed="rId3"/>
          <a:stretch>
            <a:fillRect/>
          </a:stretch>
        </p:blipFill>
        <p:spPr>
          <a:xfrm>
            <a:off x="395110" y="1528131"/>
            <a:ext cx="5824977" cy="3883318"/>
          </a:xfrm>
          <a:prstGeom prst="rect">
            <a:avLst/>
          </a:prstGeom>
        </p:spPr>
      </p:pic>
      <p:sp>
        <p:nvSpPr>
          <p:cNvPr id="6" name="Sisällön paikkamerkki 5"/>
          <p:cNvSpPr>
            <a:spLocks noGrp="1"/>
          </p:cNvSpPr>
          <p:nvPr>
            <p:ph sz="half" idx="2"/>
          </p:nvPr>
        </p:nvSpPr>
        <p:spPr>
          <a:xfrm>
            <a:off x="6605665" y="1528131"/>
            <a:ext cx="5405359" cy="4351338"/>
          </a:xfrm>
        </p:spPr>
        <p:txBody>
          <a:bodyPr>
            <a:noAutofit/>
          </a:bodyPr>
          <a:lstStyle/>
          <a:p>
            <a:pPr marL="0" lvl="0" indent="0" fontAlgn="base">
              <a:lnSpc>
                <a:spcPct val="100000"/>
              </a:lnSpc>
              <a:spcBef>
                <a:spcPct val="0"/>
              </a:spcBef>
              <a:spcAft>
                <a:spcPct val="0"/>
              </a:spcAft>
              <a:buNone/>
              <a:defRPr/>
            </a:pPr>
            <a:r>
              <a:rPr lang="fi-FI" sz="1900" dirty="0">
                <a:solidFill>
                  <a:prstClr val="black"/>
                </a:solidFill>
                <a:latin typeface="Arial" panose="020B0604020202020204"/>
                <a:ea typeface="+mn-lt"/>
                <a:cs typeface="Arial" panose="020B0604020202020204"/>
              </a:rPr>
              <a:t>Helsinkiläinen varhaiskasvatus ja esiopetus perustuvat valtakunnallisissa varhaiskasvatus- ja esiopetussuunnitelmissa määritellyille arvoille sekä Helsingin kaupungin strategiaan.</a:t>
            </a:r>
          </a:p>
          <a:p>
            <a:pPr marL="0" lvl="0" indent="0" fontAlgn="base">
              <a:lnSpc>
                <a:spcPct val="100000"/>
              </a:lnSpc>
              <a:spcBef>
                <a:spcPct val="0"/>
              </a:spcBef>
              <a:spcAft>
                <a:spcPct val="0"/>
              </a:spcAft>
              <a:buNone/>
              <a:defRPr/>
            </a:pPr>
            <a:endParaRPr lang="fi-FI" sz="1900" dirty="0">
              <a:solidFill>
                <a:prstClr val="black"/>
              </a:solidFill>
              <a:latin typeface="Arial" panose="020B0604020202020204"/>
              <a:ea typeface="+mn-lt"/>
              <a:cs typeface="Arial" panose="020B0604020202020204"/>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Lapsuuden itseisarvo</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Ihmisenä kasvaminen</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Lapsen oikeudet</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Yhdenvertaisuus, tasa-arvo ja moninaisuus</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Perheiden monimuotoisuus</a:t>
            </a:r>
            <a:endParaRPr lang="fi-FI" sz="1900" dirty="0">
              <a:solidFill>
                <a:prstClr val="black"/>
              </a:solidFill>
              <a:latin typeface="Arial" panose="020B0604020202020204"/>
              <a:cs typeface="Arial"/>
            </a:endParaRPr>
          </a:p>
          <a:p>
            <a:pPr marL="342900" lvl="0" indent="-342900" fontAlgn="base">
              <a:lnSpc>
                <a:spcPct val="100000"/>
              </a:lnSpc>
              <a:spcBef>
                <a:spcPct val="0"/>
              </a:spcBef>
              <a:spcAft>
                <a:spcPct val="0"/>
              </a:spcAft>
              <a:defRPr/>
            </a:pPr>
            <a:r>
              <a:rPr lang="fi-FI" sz="1900" dirty="0">
                <a:solidFill>
                  <a:prstClr val="black"/>
                </a:solidFill>
                <a:latin typeface="Arial" panose="020B0604020202020204"/>
              </a:rPr>
              <a:t>Terveellinen ja kestävä elämäntapa</a:t>
            </a:r>
            <a:endParaRPr lang="fi-FI" sz="1900" dirty="0">
              <a:solidFill>
                <a:prstClr val="black"/>
              </a:solidFill>
              <a:latin typeface="Arial" panose="020B0604020202020204"/>
              <a:cs typeface="Arial"/>
            </a:endParaRPr>
          </a:p>
          <a:p>
            <a:pPr marL="0" lvl="0" indent="0" fontAlgn="base">
              <a:lnSpc>
                <a:spcPct val="100000"/>
              </a:lnSpc>
              <a:spcBef>
                <a:spcPct val="0"/>
              </a:spcBef>
              <a:spcAft>
                <a:spcPct val="0"/>
              </a:spcAft>
              <a:buNone/>
              <a:defRPr/>
            </a:pPr>
            <a:endParaRPr lang="fi-FI" sz="1900" dirty="0">
              <a:solidFill>
                <a:prstClr val="black"/>
              </a:solidFill>
              <a:latin typeface="Arial" panose="020B0604020202020204"/>
              <a:cs typeface="Arial"/>
            </a:endParaRPr>
          </a:p>
          <a:p>
            <a:pPr marL="0" indent="0">
              <a:buNone/>
            </a:pPr>
            <a:endParaRPr lang="fi-FI" sz="1900" dirty="0"/>
          </a:p>
        </p:txBody>
      </p:sp>
      <p:sp>
        <p:nvSpPr>
          <p:cNvPr id="4" name="Alatunnisteen paikkamerkki 3">
            <a:extLst>
              <a:ext uri="{FF2B5EF4-FFF2-40B4-BE49-F238E27FC236}">
                <a16:creationId xmlns:a16="http://schemas.microsoft.com/office/drawing/2014/main" xmlns="" id="{330EB3D5-6C47-479F-A012-CB2D3459864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srgbClr val="000000"/>
                </a:solidFill>
                <a:effectLst/>
                <a:uLnTx/>
                <a:uFillTx/>
                <a:latin typeface="Arial" panose="020B0604020202020204"/>
                <a:ea typeface="+mn-ea"/>
                <a:cs typeface="+mn-cs"/>
              </a:rPr>
              <a:t>Toimintasuunnitelma 2022-2023</a:t>
            </a:r>
          </a:p>
        </p:txBody>
      </p:sp>
      <p:sp>
        <p:nvSpPr>
          <p:cNvPr id="5" name="Dian numeron paikkamerkki 4">
            <a:extLst>
              <a:ext uri="{FF2B5EF4-FFF2-40B4-BE49-F238E27FC236}">
                <a16:creationId xmlns:a16="http://schemas.microsoft.com/office/drawing/2014/main" xmlns="" id="{504C9682-277D-454D-98E4-C135D84D2F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8786F-F955-487D-B720-0C6F14D9C1B4}" type="slidenum">
              <a:rPr kumimoji="0" lang="fi-FI" sz="13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78533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Yksikön toimintakulttuuri</a:t>
            </a:r>
          </a:p>
        </p:txBody>
      </p:sp>
      <p:sp>
        <p:nvSpPr>
          <p:cNvPr id="3" name="Sisällön paikkamerkki 2"/>
          <p:cNvSpPr>
            <a:spLocks noGrp="1"/>
          </p:cNvSpPr>
          <p:nvPr>
            <p:ph idx="1"/>
          </p:nvPr>
        </p:nvSpPr>
        <p:spPr>
          <a:xfrm>
            <a:off x="484813" y="978035"/>
            <a:ext cx="11234738" cy="4979988"/>
          </a:xfrm>
        </p:spPr>
        <p:txBody>
          <a:bodyPr/>
          <a:lstStyle/>
          <a:p>
            <a:pPr marL="0" lvl="0" indent="0" fontAlgn="auto">
              <a:lnSpc>
                <a:spcPct val="90000"/>
              </a:lnSpc>
              <a:spcBef>
                <a:spcPts val="1000"/>
              </a:spcBef>
              <a:spcAft>
                <a:spcPts val="0"/>
              </a:spcAft>
              <a:buNone/>
            </a:pPr>
            <a:endParaRPr lang="fi-FI" sz="1800" dirty="0">
              <a:ea typeface="+mn-lt"/>
              <a:cs typeface="Arial" panose="020B0604020202020204"/>
            </a:endParaRPr>
          </a:p>
          <a:p>
            <a:pPr marL="0" lvl="0" indent="0" fontAlgn="auto">
              <a:spcBef>
                <a:spcPts val="0"/>
              </a:spcBef>
              <a:spcAft>
                <a:spcPts val="0"/>
              </a:spcAft>
              <a:buNone/>
              <a:defRPr/>
            </a:pPr>
            <a:r>
              <a:rPr lang="fi-FI" sz="1800" b="1" dirty="0">
                <a:ea typeface="+mn-lt"/>
                <a:cs typeface="Arial" panose="020B0604020202020204"/>
              </a:rPr>
              <a:t>1. Inklusiivinen toimintakulttuuri</a:t>
            </a:r>
          </a:p>
          <a:p>
            <a:pPr marL="0" lvl="0" indent="0" fontAlgn="auto">
              <a:spcBef>
                <a:spcPts val="0"/>
              </a:spcBef>
              <a:spcAft>
                <a:spcPts val="0"/>
              </a:spcAft>
              <a:buNone/>
              <a:defRPr/>
            </a:pPr>
            <a:r>
              <a:rPr lang="fi-FI" sz="1800" b="0" i="0" dirty="0">
                <a:solidFill>
                  <a:srgbClr val="333333"/>
                </a:solidFill>
                <a:effectLst/>
                <a:latin typeface="Open Sans" panose="020B0604020202020204" pitchFamily="34" charset="0"/>
              </a:rPr>
              <a:t>- Kaikilla on yhtäläinen oikeus leikkiä päiväkodillamme. Lasten tulee saada leikkiä välillä keskeytyksettä, tasapuolisesti erilaisilla leluilla, välineillä ja eri tiloissa. Lapsilla on oikeus ehjiin, toimiviin ja nykyaikaisiin leluihin ja heitä kiinnostaviin tarvikkeisiin (esimerkiksi roolivaatteet, legot, rakentelu, pikkuautot)</a:t>
            </a:r>
          </a:p>
          <a:p>
            <a:pPr marL="0" lvl="0" indent="0" fontAlgn="auto">
              <a:spcBef>
                <a:spcPts val="0"/>
              </a:spcBef>
              <a:spcAft>
                <a:spcPts val="0"/>
              </a:spcAft>
              <a:buNone/>
              <a:defRPr/>
            </a:pPr>
            <a:r>
              <a:rPr lang="fi-FI" sz="1800" dirty="0">
                <a:solidFill>
                  <a:srgbClr val="333333"/>
                </a:solidFill>
                <a:latin typeface="Open Sans" panose="020B0604020202020204" pitchFamily="34" charset="0"/>
              </a:rPr>
              <a:t>-A</a:t>
            </a:r>
            <a:r>
              <a:rPr lang="fi-FI" sz="1800" b="0" i="0" dirty="0">
                <a:solidFill>
                  <a:srgbClr val="333333"/>
                </a:solidFill>
                <a:effectLst/>
                <a:latin typeface="Open Sans" panose="020B0604020202020204" pitchFamily="34" charset="0"/>
              </a:rPr>
              <a:t>vustamme lapsia leikin aloituksessa ja tuemme kaikkien lasten mahdollisuuksia päästä mukaan haluamiinsa leikkeihin</a:t>
            </a:r>
            <a:r>
              <a:rPr lang="fi-FI" sz="1800" dirty="0"/>
              <a:t/>
            </a:r>
            <a:br>
              <a:rPr lang="fi-FI" sz="1800" dirty="0"/>
            </a:br>
            <a:r>
              <a:rPr lang="fi-FI" sz="1800" b="0" i="0" dirty="0">
                <a:solidFill>
                  <a:srgbClr val="333333"/>
                </a:solidFill>
                <a:effectLst/>
                <a:latin typeface="Open Sans" panose="020B0604020202020204" pitchFamily="34" charset="0"/>
              </a:rPr>
              <a:t>- Leikkiin liittyminen on lapsille helpompaa, kun leikki on aikuisen aloittama, lasten kiinnostuksen kohteita ja tuen tarpeita noudatellen. Se voi kuitenkin hyvin jatkua ja kehittyä lasten toivomaan suuntaan.</a:t>
            </a:r>
            <a:r>
              <a:rPr lang="fi-FI" sz="1800" dirty="0"/>
              <a:t/>
            </a:r>
            <a:br>
              <a:rPr lang="fi-FI" sz="1800" dirty="0"/>
            </a:br>
            <a:r>
              <a:rPr lang="fi-FI" sz="1800" b="0" i="0" dirty="0">
                <a:solidFill>
                  <a:srgbClr val="333333"/>
                </a:solidFill>
                <a:effectLst/>
                <a:latin typeface="Open Sans" panose="020B0604020202020204" pitchFamily="34" charset="0"/>
              </a:rPr>
              <a:t>- </a:t>
            </a:r>
            <a:r>
              <a:rPr lang="fi-FI" sz="1800" dirty="0">
                <a:solidFill>
                  <a:srgbClr val="333333"/>
                </a:solidFill>
                <a:latin typeface="Open Sans" panose="020B0604020202020204" pitchFamily="34" charset="0"/>
              </a:rPr>
              <a:t>J</a:t>
            </a:r>
            <a:r>
              <a:rPr lang="fi-FI" sz="1800" b="0" i="0" dirty="0">
                <a:solidFill>
                  <a:srgbClr val="333333"/>
                </a:solidFill>
                <a:effectLst/>
                <a:latin typeface="Open Sans" panose="020B0604020202020204" pitchFamily="34" charset="0"/>
              </a:rPr>
              <a:t>akaudumme eri tiloihin ja muokkaamme leikkiympäristöjä </a:t>
            </a:r>
            <a:r>
              <a:rPr lang="fi-FI" sz="1800" dirty="0">
                <a:solidFill>
                  <a:srgbClr val="333333"/>
                </a:solidFill>
                <a:latin typeface="Open Sans" panose="020B0604020202020204" pitchFamily="34" charset="0"/>
              </a:rPr>
              <a:t>mahdollisuuksien mukaan</a:t>
            </a:r>
            <a:r>
              <a:rPr lang="fi-FI" sz="1800" b="0" i="0" dirty="0">
                <a:solidFill>
                  <a:srgbClr val="333333"/>
                </a:solidFill>
                <a:effectLst/>
                <a:latin typeface="Open Sans" panose="020B0604020202020204" pitchFamily="34" charset="0"/>
              </a:rPr>
              <a:t>. Myös ulkona, esimerkiksi metsässä.</a:t>
            </a:r>
            <a:r>
              <a:rPr lang="fi-FI" sz="1800" dirty="0"/>
              <a:t/>
            </a:r>
            <a:br>
              <a:rPr lang="fi-FI" sz="1800" dirty="0"/>
            </a:br>
            <a:r>
              <a:rPr lang="fi-FI" sz="1800" b="0" i="0" dirty="0">
                <a:solidFill>
                  <a:srgbClr val="333333"/>
                </a:solidFill>
                <a:effectLst/>
                <a:latin typeface="Open Sans" panose="020B0604020202020204" pitchFamily="34" charset="0"/>
              </a:rPr>
              <a:t>- Aikuinen osallistuu leikkiin roolin kautta ja tukee tätä kautta lapsen ilmaisukykyä ja sekä leikkitaitojen kehittymistä</a:t>
            </a:r>
            <a:r>
              <a:rPr lang="fi-FI" sz="1800" dirty="0"/>
              <a:t/>
            </a:r>
            <a:br>
              <a:rPr lang="fi-FI" sz="1800" dirty="0"/>
            </a:br>
            <a:r>
              <a:rPr lang="fi-FI" sz="1800" b="0" i="0" dirty="0">
                <a:solidFill>
                  <a:srgbClr val="333333"/>
                </a:solidFill>
                <a:effectLst/>
                <a:latin typeface="Open Sans" panose="020B0604020202020204" pitchFamily="34" charset="0"/>
              </a:rPr>
              <a:t>- </a:t>
            </a:r>
            <a:r>
              <a:rPr lang="fi-FI" sz="1800" dirty="0">
                <a:solidFill>
                  <a:srgbClr val="333333"/>
                </a:solidFill>
                <a:latin typeface="Open Sans" panose="020B0604020202020204" pitchFamily="34" charset="0"/>
              </a:rPr>
              <a:t>T</a:t>
            </a:r>
            <a:r>
              <a:rPr lang="fi-FI" sz="1800" b="0" i="0" dirty="0">
                <a:solidFill>
                  <a:srgbClr val="333333"/>
                </a:solidFill>
                <a:effectLst/>
                <a:latin typeface="Open Sans" panose="020B0604020202020204" pitchFamily="34" charset="0"/>
              </a:rPr>
              <a:t>aitavammat leikkijät tukevat leikkitaitoja harjoittelevia leikkijöitä, aikuinen leikkii roolissaan lasten rinnalla.</a:t>
            </a:r>
            <a:r>
              <a:rPr lang="fi-FI" sz="1800" dirty="0"/>
              <a:t/>
            </a:r>
            <a:br>
              <a:rPr lang="fi-FI" sz="1800" dirty="0"/>
            </a:br>
            <a:r>
              <a:rPr lang="fi-FI" sz="1800" b="0" i="0" dirty="0">
                <a:solidFill>
                  <a:srgbClr val="333333"/>
                </a:solidFill>
                <a:effectLst/>
                <a:latin typeface="Open Sans" panose="020B0604020202020204" pitchFamily="34" charset="0"/>
              </a:rPr>
              <a:t>- Aikuisen rooli leikin sanoittajana on tärkeä, se antaa mahdollisuuden auttaa juonen rakentumista. Apuna voi käyttää kuvia ja muuta rekvisiittaa rikastuttamaan leikkiä, </a:t>
            </a:r>
            <a:r>
              <a:rPr lang="fi-FI" sz="1800" dirty="0">
                <a:solidFill>
                  <a:srgbClr val="333333"/>
                </a:solidFill>
                <a:latin typeface="Open Sans" panose="020B0604020202020204" pitchFamily="34" charset="0"/>
              </a:rPr>
              <a:t>mikä</a:t>
            </a:r>
            <a:r>
              <a:rPr lang="fi-FI" sz="1800" b="0" i="0" dirty="0">
                <a:solidFill>
                  <a:srgbClr val="333333"/>
                </a:solidFill>
                <a:effectLst/>
                <a:latin typeface="Open Sans" panose="020B0604020202020204" pitchFamily="34" charset="0"/>
              </a:rPr>
              <a:t> helpottaa lasten sitoutumista leikkiin.  </a:t>
            </a:r>
            <a:r>
              <a:rPr lang="fi-FI" sz="1800" dirty="0"/>
              <a:t/>
            </a:r>
            <a:br>
              <a:rPr lang="fi-FI" sz="1800" dirty="0"/>
            </a:br>
            <a:r>
              <a:rPr lang="fi-FI" sz="1200" b="0" i="0" dirty="0">
                <a:solidFill>
                  <a:srgbClr val="333333"/>
                </a:solidFill>
                <a:effectLst/>
                <a:latin typeface="Open Sans" panose="020B0604020202020204" pitchFamily="34" charset="0"/>
              </a:rPr>
              <a:t>-</a:t>
            </a:r>
            <a:endParaRPr lang="fi-FI" dirty="0"/>
          </a:p>
        </p:txBody>
      </p:sp>
      <p:sp>
        <p:nvSpPr>
          <p:cNvPr id="4" name="Alatunnisteen paikkamerkki 3"/>
          <p:cNvSpPr>
            <a:spLocks noGrp="1"/>
          </p:cNvSpPr>
          <p:nvPr>
            <p:ph type="ftr" sz="quarter" idx="11"/>
          </p:nvPr>
        </p:nvSpPr>
        <p:spPr/>
        <p:txBody>
          <a:bodyPr/>
          <a:lstStyle/>
          <a:p>
            <a:pPr>
              <a:defRPr/>
            </a:pPr>
            <a:r>
              <a:rPr lang="fi-FI"/>
              <a:t>Toimintasuunnitelma 2022-2023</a:t>
            </a:r>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4</a:t>
            </a:fld>
            <a:endParaRPr lang="fi-FI"/>
          </a:p>
        </p:txBody>
      </p:sp>
    </p:spTree>
    <p:extLst>
      <p:ext uri="{BB962C8B-B14F-4D97-AF65-F5344CB8AC3E}">
        <p14:creationId xmlns:p14="http://schemas.microsoft.com/office/powerpoint/2010/main" val="324221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Yksikön toimintakulttuuri</a:t>
            </a:r>
          </a:p>
        </p:txBody>
      </p:sp>
      <p:sp>
        <p:nvSpPr>
          <p:cNvPr id="3" name="Sisällön paikkamerkki 2"/>
          <p:cNvSpPr>
            <a:spLocks noGrp="1"/>
          </p:cNvSpPr>
          <p:nvPr>
            <p:ph idx="1"/>
          </p:nvPr>
        </p:nvSpPr>
        <p:spPr/>
        <p:txBody>
          <a:bodyPr/>
          <a:lstStyle/>
          <a:p>
            <a:pPr marL="0" lvl="0" indent="0" fontAlgn="auto">
              <a:spcBef>
                <a:spcPts val="0"/>
              </a:spcBef>
              <a:spcAft>
                <a:spcPts val="0"/>
              </a:spcAft>
              <a:buNone/>
              <a:defRPr/>
            </a:pPr>
            <a:endParaRPr lang="fi-FI" sz="1800" dirty="0">
              <a:ea typeface="+mn-lt"/>
              <a:cs typeface="Arial" panose="020B0604020202020204"/>
            </a:endParaRPr>
          </a:p>
          <a:p>
            <a:pPr marL="0" lvl="0" indent="0" fontAlgn="auto">
              <a:spcBef>
                <a:spcPts val="0"/>
              </a:spcBef>
              <a:spcAft>
                <a:spcPts val="0"/>
              </a:spcAft>
              <a:buNone/>
              <a:defRPr/>
            </a:pPr>
            <a:r>
              <a:rPr lang="fi-FI" sz="1800" b="1" dirty="0">
                <a:ea typeface="+mn-lt"/>
                <a:cs typeface="Arial" panose="020B0604020202020204"/>
              </a:rPr>
              <a:t>2. Vuorovaikutus ja ilmapiiri </a:t>
            </a:r>
          </a:p>
          <a:p>
            <a:r>
              <a:rPr lang="fi-FI" sz="1400" dirty="0"/>
              <a:t>Ilmapiiri on ehkä tärkein asia meidän toimintakulttuurissa. Lapset ja perheet aistivat ilmapiirin heti ovelta ja se vaikuttaa moneen asiaan, siksi panostamme siihen. Hyvä ilmapiiri muodostuu monesta asiasta, meille ne asiat ovat tiimin hyvinvointi ja yhteen hiileen puhaltaminen, selkeät suunnitelmat ja rakenteet päiville, jotka osaltaan edesauttavat siirtymiä ja toiminnan sujuvuutta niin että lapset ja työntekijät kokevat tilanteen olevan hallinnassa, huumori, ilo ja nauru, välittömyys ja avoimuus niin että kaikilla on tilaa olla oma itsensä rennosti ja sitä kautta tuoda oman autenttisen panoksensa päiväkodin toimintaan. </a:t>
            </a:r>
          </a:p>
          <a:p>
            <a:pPr>
              <a:buNone/>
            </a:pPr>
            <a:endParaRPr lang="fi-FI" sz="1400" dirty="0"/>
          </a:p>
          <a:p>
            <a:r>
              <a:rPr lang="fi-FI" sz="1400" dirty="0"/>
              <a:t>Panostamme vanhempien kanssa tehtävään yhteistyöhön ja heidän kuulemiseen arjessa. Tuonti- ja hakutilanteet ovat tärkeitä, lyhyitä hetkiä kuulumisten vaihtamiseen ja vasu-keskustelujen lisäksi tarjoamme vanhemmille mahdollisuuksia keskustella lapsistaan ja heidän kasvusta ja kehityksestä viestien välityksellä. lähetämme </a:t>
            </a:r>
            <a:r>
              <a:rPr lang="fi-FI" sz="1400" dirty="0" err="1"/>
              <a:t>Kindiedays</a:t>
            </a:r>
            <a:r>
              <a:rPr lang="fi-FI" sz="1400" dirty="0"/>
              <a:t>-sovelluksen kautta paljon tietoa lasten päivistä, toiminnasta, perusasioista kuten lepo- ja ruokailu ja </a:t>
            </a:r>
            <a:r>
              <a:rPr lang="fi-FI" sz="1400" b="1" dirty="0"/>
              <a:t>sisällytämme kaikkeen vuorovaikutukseen  "pedagogista rakkautta" hoidossamme olevia lapsia kohtaan, sillä heistä aidosti välitetään ja haluamme sen välittyvän vanhemmille. Meille on tärkeää tukea vanhempia kasvatustyössä, valaa uskoa tulevaan ja kannustaa armollisuuteen itseään kohtaan, kiinnittää huomio positiivisiin asioihin ja edistysaskeliin lapsen erilaisissa taidoissa</a:t>
            </a:r>
            <a:r>
              <a:rPr lang="fi-FI" sz="1400" dirty="0"/>
              <a:t>. </a:t>
            </a:r>
            <a:r>
              <a:rPr lang="fi-FI" sz="1400" u="sng" dirty="0"/>
              <a:t>Tärkeää on myös oikea-aikaisesti, rehellisesti ja avoimesti tuoda ilmi huoli lapsen kehityksestä ja kasvusta ja ryhtyä hyvissä ajoin pohtimaan erilaisia moni-ammatillisia tapoja tukea lasta ja perhettä ennen kouluun siirtymistä.</a:t>
            </a:r>
          </a:p>
          <a:p>
            <a:pPr>
              <a:buNone/>
            </a:pPr>
            <a:endParaRPr lang="fi-FI" sz="1400" u="sng" dirty="0"/>
          </a:p>
          <a:p>
            <a:r>
              <a:rPr lang="fi-FI" sz="1400" dirty="0"/>
              <a:t>Kehumme lapsia usein toisten lasten ja vanhempien edessä. Keskitymme siihen, että kehuissa on substanssia, ei vain että: "hyvin meni", "oli kiva päivä" vaan mieluusti yksityiskohtia joihin huomio kiinnitetään, tunteita ja ajatuksia joita lapsen toiminta herätti meissä tai kavereissa, kuvailevia sanoja kertomaan lapsen erityisen hienoista luonteenpiirteistä, taidoista ja edistyksen askelista. Tavoitteena on kehua jokaista lasta päivittäin jostain hyvin pienestäkin asiasta ja kertoa vanhemmille ensisijaisesti positiivisen kautta päivän asioista.</a:t>
            </a:r>
          </a:p>
          <a:p>
            <a:pPr marL="285750" lvl="0" indent="-285750">
              <a:lnSpc>
                <a:spcPct val="100000"/>
              </a:lnSpc>
              <a:spcBef>
                <a:spcPts val="0"/>
              </a:spcBef>
              <a:buNone/>
              <a:defRPr/>
            </a:pPr>
            <a:r>
              <a:rPr lang="fi-FI" sz="1400" dirty="0">
                <a:solidFill>
                  <a:srgbClr val="0000BF"/>
                </a:solidFill>
                <a:latin typeface="Arial" panose="020B0604020202020204"/>
                <a:ea typeface="+mn-lt"/>
                <a:cs typeface="Arial" panose="020B0604020202020204"/>
              </a:rPr>
              <a:t> </a:t>
            </a:r>
          </a:p>
          <a:p>
            <a:pPr marL="0" lvl="0" indent="0" fontAlgn="auto">
              <a:spcBef>
                <a:spcPts val="0"/>
              </a:spcBef>
              <a:spcAft>
                <a:spcPts val="0"/>
              </a:spcAft>
              <a:buNone/>
              <a:defRPr/>
            </a:pPr>
            <a:endParaRPr lang="fi-FI" sz="1800" b="1" dirty="0">
              <a:ea typeface="+mn-lt"/>
              <a:cs typeface="Arial" panose="020B0604020202020204"/>
            </a:endParaRPr>
          </a:p>
          <a:p>
            <a:pPr marL="285750" lvl="0" indent="-285750" fontAlgn="auto">
              <a:spcBef>
                <a:spcPts val="0"/>
              </a:spcBef>
              <a:spcAft>
                <a:spcPts val="0"/>
              </a:spcAft>
              <a:buFont typeface="Arial"/>
              <a:buChar char="•"/>
              <a:defRPr/>
            </a:pPr>
            <a:endParaRPr lang="fi-FI" sz="1800" dirty="0">
              <a:ea typeface="+mn-lt"/>
              <a:cs typeface="Arial" panose="020B0604020202020204"/>
            </a:endParaRPr>
          </a:p>
          <a:p>
            <a:endParaRPr lang="fi-FI" dirty="0"/>
          </a:p>
        </p:txBody>
      </p:sp>
      <p:sp>
        <p:nvSpPr>
          <p:cNvPr id="4" name="Alatunnisteen paikkamerkki 3"/>
          <p:cNvSpPr>
            <a:spLocks noGrp="1"/>
          </p:cNvSpPr>
          <p:nvPr>
            <p:ph type="ftr" sz="quarter" idx="11"/>
          </p:nvPr>
        </p:nvSpPr>
        <p:spPr/>
        <p:txBody>
          <a:bodyPr/>
          <a:lstStyle/>
          <a:p>
            <a:pPr>
              <a:defRPr/>
            </a:pPr>
            <a:r>
              <a:rPr lang="fi-FI"/>
              <a:t>Toimintasuunnitelma 2022-2023</a:t>
            </a:r>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5</a:t>
            </a:fld>
            <a:endParaRPr lang="fi-FI"/>
          </a:p>
        </p:txBody>
      </p:sp>
    </p:spTree>
    <p:extLst>
      <p:ext uri="{BB962C8B-B14F-4D97-AF65-F5344CB8AC3E}">
        <p14:creationId xmlns:p14="http://schemas.microsoft.com/office/powerpoint/2010/main" val="287802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Yksikön toimintakulttuuri</a:t>
            </a:r>
          </a:p>
        </p:txBody>
      </p:sp>
      <p:sp>
        <p:nvSpPr>
          <p:cNvPr id="3" name="Sisällön paikkamerkki 2"/>
          <p:cNvSpPr>
            <a:spLocks noGrp="1"/>
          </p:cNvSpPr>
          <p:nvPr>
            <p:ph idx="1"/>
          </p:nvPr>
        </p:nvSpPr>
        <p:spPr/>
        <p:txBody>
          <a:bodyPr/>
          <a:lstStyle/>
          <a:p>
            <a:pPr marL="0" lvl="0" indent="0" fontAlgn="auto">
              <a:lnSpc>
                <a:spcPct val="90000"/>
              </a:lnSpc>
              <a:spcBef>
                <a:spcPts val="1000"/>
              </a:spcBef>
              <a:spcAft>
                <a:spcPts val="0"/>
              </a:spcAft>
              <a:buNone/>
            </a:pPr>
            <a:endParaRPr lang="fi-FI" sz="1800" dirty="0">
              <a:ea typeface="+mn-lt"/>
              <a:cs typeface="Arial" panose="020B0604020202020204"/>
            </a:endParaRPr>
          </a:p>
          <a:p>
            <a:pPr marL="0" lvl="0" indent="0" fontAlgn="auto">
              <a:spcBef>
                <a:spcPts val="0"/>
              </a:spcBef>
              <a:spcAft>
                <a:spcPts val="0"/>
              </a:spcAft>
              <a:buNone/>
              <a:defRPr/>
            </a:pPr>
            <a:r>
              <a:rPr lang="fi-FI" sz="1800" b="1" dirty="0">
                <a:ea typeface="+mn-lt"/>
                <a:cs typeface="Arial" panose="020B0604020202020204"/>
              </a:rPr>
              <a:t>3. Osallisuus, yhdenvertaisuus ja tasa-arvo</a:t>
            </a:r>
            <a:r>
              <a:rPr lang="fi-FI" sz="1800" dirty="0">
                <a:ea typeface="+mn-lt"/>
                <a:cs typeface="Arial" panose="020B0604020202020204"/>
              </a:rPr>
              <a:t> </a:t>
            </a:r>
            <a:endParaRPr lang="fi-FI" sz="1800" dirty="0">
              <a:cs typeface="Arial"/>
            </a:endParaRPr>
          </a:p>
          <a:p>
            <a:r>
              <a:rPr lang="fi-FI" sz="1400" dirty="0"/>
              <a:t>Henkilöstöä valikoitaessa työhaastatteluissa pyritään valikoimaan työyhteisöön henkilöitä, jotka jakavat työyhteisön vallitsevat arvot ja asenteen. Yksikkömme on erityinen moneen päiväkotiin verrattuna, sillä meillä työskentelee kussakin 4-7 lapsen pienryhmässä aina yksi opettaja (varhaiskasvatuksen opettaja tai lastenhoitaja). Toimintaa suunnitellaan, toteutetaan ja arvioidaan yhdessä koko työryhmän kesken. Varhaiskasvatuksen opettaja on kuitenkin viime kädessä vastuussa kaikkien lasten pedagogisesta toiminnasta ja varhaiskasvatussuunnitelmien laadinnasta, joten ryhmien aikuiset tekevät keskenään paljon yhteistyötä. Kaikille työntekijöille varataan viikossa runsaasti SAK-aikaa, myös lastenhoitajille ja sen toteutumisesta pidetään huoli.</a:t>
            </a:r>
          </a:p>
          <a:p>
            <a:pPr>
              <a:buNone/>
            </a:pPr>
            <a:endParaRPr lang="fi-FI" sz="1400" dirty="0"/>
          </a:p>
          <a:p>
            <a:r>
              <a:rPr lang="fi-FI" sz="1400" dirty="0"/>
              <a:t>Toiminnan suunnittelussa ja toteutuksessa huomioidaan lasten kiinnostuksen kohteet, tarpeet ja toiveet, jotka saadaan selville lapsia havainnoimalla, yhdessä keskustelemalla ja haastattelemalla. Retkiä, tuokioita ja tapahtumia suunnitellaan ja ideoidaan yhdessä lasten kanssa. Opettaja varmistaa, että jokaista lasta kuullaan ja jokaisen ideat huomioidaan toiminnan suunnittelussa. Kuuleminen voi tapahtua monella tapaa, keskustellen, vanhempien kautta, piirustusten ja </a:t>
            </a:r>
            <a:r>
              <a:rPr lang="fi-FI" sz="1400" dirty="0" err="1"/>
              <a:t>sadutuksen</a:t>
            </a:r>
            <a:r>
              <a:rPr lang="fi-FI" sz="1400" dirty="0"/>
              <a:t> kautta, valokuvia ottamalla, havainnoimalla, lasten palautelomakkeilla, tunnekasvoilla jne. Päiväkotimme pienet ryhmät mahdollistavat sen, että jokaista lasta todella kuullaan ja jokaisen ehdotukset ja näkemykset voidaan ottaa huomioon. Välillä lasten kanssa myös äänestetään toiminnasta, jolloin kaikilla on mahdollisuus osallistua ja vaikuttaa ja oppia näin yhteisössä elämisen perusperiaatteita. Kun lapset saavat joitain etuja tai yllätyksiä, huolehdimme, että kukaan ei jää siitä paitsi ja että se jaetaan tasapuolisesti kaikkien osallisten kesken.</a:t>
            </a:r>
          </a:p>
          <a:p>
            <a:pPr>
              <a:buNone/>
            </a:pPr>
            <a:endParaRPr lang="fi-FI" sz="1400" dirty="0"/>
          </a:p>
          <a:p>
            <a:r>
              <a:rPr lang="fi-FI" sz="1400" dirty="0"/>
              <a:t>Kunnioitamme erilaisuutta ja pidämme suuressa arvossa sitä, että kaikki olemme omia erityisiä persoonallisuuksiamme. Lasten kanssa puhumme siitä, kuinka meillä kaikilla on omat vahvuutemme ja heikkoutemme. Kannustamme lapsia parhaansa mukaan tukemaan ja auttamaan toisia niissä asioissa, jotka ovat vielä haasteellisia kyseiselle lapselle. Tarjoamme tukivälineitä tai vaihtoehtoja erilaisille oppijoille ja lapsille, joilla vaikeuksia keskittyä tai istua paikallaan. Sanoitamme lapsille tunteita ja asioita, autamme verbaalisen ilmaisukyvyn puuttuessa tukemalla lapsen tunneilmaisua ja tarjoamalla syliä ja turvaa. </a:t>
            </a:r>
          </a:p>
          <a:p>
            <a:pPr>
              <a:buNone/>
            </a:pPr>
            <a:endParaRPr lang="fi-FI" sz="1800" dirty="0"/>
          </a:p>
          <a:p>
            <a:pPr marL="0" lvl="0" indent="0" fontAlgn="auto">
              <a:spcBef>
                <a:spcPts val="0"/>
              </a:spcBef>
              <a:spcAft>
                <a:spcPts val="0"/>
              </a:spcAft>
              <a:buNone/>
              <a:defRPr/>
            </a:pPr>
            <a:endParaRPr lang="fi-FI" sz="1800" dirty="0">
              <a:ea typeface="+mn-lt"/>
              <a:cs typeface="Arial" panose="020B0604020202020204"/>
            </a:endParaRPr>
          </a:p>
          <a:p>
            <a:pPr marL="0" lvl="0" indent="0" fontAlgn="auto">
              <a:spcBef>
                <a:spcPts val="0"/>
              </a:spcBef>
              <a:spcAft>
                <a:spcPts val="0"/>
              </a:spcAft>
              <a:buNone/>
              <a:defRPr/>
            </a:pPr>
            <a:endParaRPr lang="fi-FI" dirty="0"/>
          </a:p>
        </p:txBody>
      </p:sp>
      <p:sp>
        <p:nvSpPr>
          <p:cNvPr id="4" name="Alatunnisteen paikkamerkki 3"/>
          <p:cNvSpPr>
            <a:spLocks noGrp="1"/>
          </p:cNvSpPr>
          <p:nvPr>
            <p:ph type="ftr" sz="quarter" idx="11"/>
          </p:nvPr>
        </p:nvSpPr>
        <p:spPr/>
        <p:txBody>
          <a:bodyPr/>
          <a:lstStyle/>
          <a:p>
            <a:pPr>
              <a:defRPr/>
            </a:pPr>
            <a:r>
              <a:rPr lang="fi-FI"/>
              <a:t>Toimintasuunnitelma 2022-2023</a:t>
            </a:r>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6</a:t>
            </a:fld>
            <a:endParaRPr lang="fi-FI"/>
          </a:p>
        </p:txBody>
      </p:sp>
    </p:spTree>
    <p:extLst>
      <p:ext uri="{BB962C8B-B14F-4D97-AF65-F5344CB8AC3E}">
        <p14:creationId xmlns:p14="http://schemas.microsoft.com/office/powerpoint/2010/main" val="382759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Yksikön toimintakulttuuri</a:t>
            </a:r>
          </a:p>
        </p:txBody>
      </p:sp>
      <p:sp>
        <p:nvSpPr>
          <p:cNvPr id="3" name="Sisällön paikkamerkki 2"/>
          <p:cNvSpPr>
            <a:spLocks noGrp="1"/>
          </p:cNvSpPr>
          <p:nvPr>
            <p:ph idx="1"/>
          </p:nvPr>
        </p:nvSpPr>
        <p:spPr/>
        <p:txBody>
          <a:bodyPr/>
          <a:lstStyle/>
          <a:p>
            <a:pPr marL="0" lvl="0" indent="0" fontAlgn="auto">
              <a:lnSpc>
                <a:spcPct val="90000"/>
              </a:lnSpc>
              <a:spcBef>
                <a:spcPts val="1000"/>
              </a:spcBef>
              <a:spcAft>
                <a:spcPts val="0"/>
              </a:spcAft>
              <a:buNone/>
            </a:pPr>
            <a:endParaRPr lang="fi-FI" sz="1800" dirty="0">
              <a:ea typeface="+mn-lt"/>
              <a:cs typeface="Arial" panose="020B0604020202020204"/>
            </a:endParaRPr>
          </a:p>
          <a:p>
            <a:pPr marL="0" lvl="0" indent="0" fontAlgn="auto">
              <a:spcBef>
                <a:spcPts val="0"/>
              </a:spcBef>
              <a:spcAft>
                <a:spcPts val="0"/>
              </a:spcAft>
              <a:buNone/>
              <a:defRPr/>
            </a:pPr>
            <a:r>
              <a:rPr lang="fi-FI" sz="1800" b="1" dirty="0">
                <a:ea typeface="+mn-lt"/>
                <a:cs typeface="Arial" panose="020B0604020202020204"/>
              </a:rPr>
              <a:t>4. Kulttuurinen moninaisuus ja kielitietoisuus</a:t>
            </a:r>
            <a:r>
              <a:rPr lang="fi-FI" sz="1800" dirty="0">
                <a:ea typeface="+mn-lt"/>
                <a:cs typeface="Arial" panose="020B0604020202020204"/>
              </a:rPr>
              <a:t> </a:t>
            </a:r>
            <a:endParaRPr lang="fi-FI" sz="1800" dirty="0">
              <a:cs typeface="Arial"/>
            </a:endParaRPr>
          </a:p>
          <a:p>
            <a:r>
              <a:rPr lang="fi-FI" sz="1600" dirty="0"/>
              <a:t>Päiväkodissamme kulttuurinen moninaisuus on luonnollinen osa arkeamme. Erilaisuutta arvostetaan ja siitä keskustellaan positiivisessa hengessä lasten kanssa. Kansainvälinen työporukkamme antaa lapsille mallin moninaisesta ja kulttuurisesti rikkaasta yhteisöstä. Myös perheiden kulttuuritaustat huomioidaan toiminnan suunnittelussa ja toteutuksessa perheen toiveiden mukaan. Päiväkodissamme tulee olemaan vuosittain kansainvälisiä opiskelijoita ja heidän toivotaan  aina esittelevän omaa kulttuuriaan harjoittelunsa yhteydessä. </a:t>
            </a:r>
          </a:p>
          <a:p>
            <a:r>
              <a:rPr lang="fi-FI" sz="1600" dirty="0"/>
              <a:t> </a:t>
            </a:r>
          </a:p>
          <a:p>
            <a:r>
              <a:rPr lang="fi-FI" sz="1600" dirty="0"/>
              <a:t>Tuemme lasten kielitietoisuutta päivittäin suomen (ja englannin)kielen osalta. Keskustelemme lisäksi muista kielistä silloin, kun se tuntuu luonnolliselta tai tarpeelliselta  ja kuuntelemme musiikkia eri kielillä. Opettajat kommunikoivat keskenään myös englanniksi ja näin lapset tottuvat kuulemaan opettajien erilaisia aksentteja. Opettajat toimivat kielellisinä malleina lapsille ja pyrkivät rikastamaan lasten sanavarastoa kommunikoidessaan lasten ja toisten aikuisten kanssa. OK ei ole varsinainen kielikylpypäiväkoti, mutta koska valmistamme lapsia helppoon siirtymiseen </a:t>
            </a:r>
            <a:r>
              <a:rPr lang="fi-FI" sz="1600" dirty="0" err="1"/>
              <a:t>OEK:in</a:t>
            </a:r>
            <a:r>
              <a:rPr lang="fi-FI" sz="1600" dirty="0"/>
              <a:t> puolelle on englanninkieli mukana arjen loruissa ja lauluissa ja osa työntekijöistä puhuu myös englantia. </a:t>
            </a:r>
          </a:p>
          <a:p>
            <a:r>
              <a:rPr lang="fi-FI" sz="1600" dirty="0"/>
              <a:t> </a:t>
            </a:r>
          </a:p>
          <a:p>
            <a:r>
              <a:rPr lang="fi-FI" sz="1600" dirty="0"/>
              <a:t>Päiväkodissamme aikuiset rohkaisevat lapsia käyttämään suomen kieltä monipuolisesti sekä rohkeasti kokeilemaan englanninkielen sanoja. Henkilöstö huomioi lapsen kielelliset lähtökohdat ja hänelle annetaan aikaa ja mahdollisuuksia vaihteleviin kielenkäytön tilanteisiin. Toimiessamme varmistamme, että jokaisella lapsella on mahdollisuus tulla ymmärretyksi ja ymmärtää ympäristönsä tapahtumia. Tämä varmistetaan siten, että englanninkielisen opettajan apuna toimii suomenkielinen opettaja tai opiskelija – erityisesti pienten lasten kanssa. </a:t>
            </a:r>
          </a:p>
          <a:p>
            <a:pPr marL="0" lvl="0" indent="0" fontAlgn="auto">
              <a:spcBef>
                <a:spcPts val="0"/>
              </a:spcBef>
              <a:spcAft>
                <a:spcPts val="0"/>
              </a:spcAft>
              <a:buNone/>
              <a:defRPr/>
            </a:pPr>
            <a:endParaRPr lang="fi-FI" sz="1600" dirty="0">
              <a:ea typeface="+mn-lt"/>
              <a:cs typeface="Arial" panose="020B0604020202020204"/>
            </a:endParaRPr>
          </a:p>
          <a:p>
            <a:pPr marL="0" lvl="0" indent="0" fontAlgn="auto">
              <a:spcBef>
                <a:spcPts val="0"/>
              </a:spcBef>
              <a:spcAft>
                <a:spcPts val="0"/>
              </a:spcAft>
              <a:buNone/>
              <a:defRPr/>
            </a:pPr>
            <a:endParaRPr lang="fi-FI" dirty="0"/>
          </a:p>
        </p:txBody>
      </p:sp>
      <p:sp>
        <p:nvSpPr>
          <p:cNvPr id="4" name="Alatunnisteen paikkamerkki 3"/>
          <p:cNvSpPr>
            <a:spLocks noGrp="1"/>
          </p:cNvSpPr>
          <p:nvPr>
            <p:ph type="ftr" sz="quarter" idx="11"/>
          </p:nvPr>
        </p:nvSpPr>
        <p:spPr/>
        <p:txBody>
          <a:bodyPr/>
          <a:lstStyle/>
          <a:p>
            <a:pPr>
              <a:defRPr/>
            </a:pPr>
            <a:r>
              <a:rPr lang="fi-FI"/>
              <a:t>Toimintasuunnitelma 2022-2023</a:t>
            </a:r>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7</a:t>
            </a:fld>
            <a:endParaRPr lang="fi-FI"/>
          </a:p>
        </p:txBody>
      </p:sp>
    </p:spTree>
    <p:extLst>
      <p:ext uri="{BB962C8B-B14F-4D97-AF65-F5344CB8AC3E}">
        <p14:creationId xmlns:p14="http://schemas.microsoft.com/office/powerpoint/2010/main" val="286715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Yksikön toimintakulttuuri</a:t>
            </a:r>
          </a:p>
        </p:txBody>
      </p:sp>
      <p:sp>
        <p:nvSpPr>
          <p:cNvPr id="3" name="Sisällön paikkamerkki 2"/>
          <p:cNvSpPr>
            <a:spLocks noGrp="1"/>
          </p:cNvSpPr>
          <p:nvPr>
            <p:ph idx="1"/>
          </p:nvPr>
        </p:nvSpPr>
        <p:spPr/>
        <p:txBody>
          <a:bodyPr/>
          <a:lstStyle/>
          <a:p>
            <a:pPr marL="0" lvl="0" indent="0" fontAlgn="auto">
              <a:lnSpc>
                <a:spcPct val="90000"/>
              </a:lnSpc>
              <a:spcBef>
                <a:spcPts val="1000"/>
              </a:spcBef>
              <a:spcAft>
                <a:spcPts val="0"/>
              </a:spcAft>
              <a:buNone/>
            </a:pPr>
            <a:endParaRPr lang="fi-FI" sz="1800" dirty="0">
              <a:ea typeface="+mn-lt"/>
              <a:cs typeface="Arial" panose="020B0604020202020204"/>
            </a:endParaRPr>
          </a:p>
          <a:p>
            <a:pPr marL="0" lvl="0" indent="0" fontAlgn="auto">
              <a:spcBef>
                <a:spcPts val="0"/>
              </a:spcBef>
              <a:spcAft>
                <a:spcPts val="0"/>
              </a:spcAft>
              <a:buNone/>
              <a:defRPr/>
            </a:pPr>
            <a:r>
              <a:rPr lang="fi-FI" sz="1800" b="1" dirty="0">
                <a:ea typeface="+mn-lt"/>
                <a:cs typeface="Arial" panose="020B0604020202020204"/>
              </a:rPr>
              <a:t>5. Oppimisympäristöt </a:t>
            </a:r>
          </a:p>
          <a:p>
            <a:r>
              <a:rPr lang="fi-FI" sz="1400" dirty="0"/>
              <a:t>Toimintakauden 2020-2021 kehittämiskohteena meillä on leikkiympäristöt ja tunnekasvatus. Olemme ottaneet osaa </a:t>
            </a:r>
            <a:r>
              <a:rPr lang="fi-FI" sz="1400" dirty="0" err="1"/>
              <a:t>Hannelandian</a:t>
            </a:r>
            <a:r>
              <a:rPr lang="fi-FI" sz="1400" dirty="0"/>
              <a:t> kaksiosaiseen koulutukseen, jossa tarkastellaan leikkiympäristöjen toimivuutta oppimisen näkökulmasta ja pyrimme muuttamaan oppimisympäristöjämme lasten kanssa yhteistyössä läpi vuoden. Koulutuksen kautta silmämme ovat avautuneet kaikelle sille, miten oppimisympäristöjä voi vaihdella ja niiden kautta rikastaa leikkiä. Prosessi on lähtenyt hitaasti käyntiin ja siinä on paljon sulateltavaa, mutta olemme inspiroituneita ja varmoja siitä, että oppimisympäristömme voisivat olla vielä paljon pedagogisempia, toiminnallisia, turvallisia ja esteettisiä.</a:t>
            </a:r>
          </a:p>
          <a:p>
            <a:r>
              <a:rPr lang="fi-FI" sz="1400" dirty="0"/>
              <a:t>Päiväkotimme tilat koostuvat  yhdestä isosta ja kolmesta pienestä huoneesta sekä eteisestä. Lepohetki ja ruokailu tapahtuvat kahdessa ryhmässä eri huoneissa, vapaan leikin aikana lapset saavat vapaasti käyttää kaikkia päiväkodin tiloja. Ohjatun toiminnan aikana jokainen ryhmä toimii omassa tilassaan. Päiväkodin sisätilojen lisäksi hyödynnämme omaa kesällä 2020 valmistunutta pientä pihaa, </a:t>
            </a:r>
            <a:r>
              <a:rPr lang="fi-FI" sz="1400" dirty="0" err="1"/>
              <a:t>OEK:in</a:t>
            </a:r>
            <a:r>
              <a:rPr lang="fi-FI" sz="1400" dirty="0"/>
              <a:t> pihaa ja lähiympäristön tarjoamia mahdollisuuksia, kuten lähipuistoja, Oulunkylän kirjastoa, metsiä, lähikauppaa jne. Huolehdimme siitä, että lasten käytössä on ehjiä, ikätasoisia, turvallisia ja omatoimisuuteen kannustavia välineitä ja tarvikkeita. Välineet ovat lasten ulottuvilla ja niitä saa käyttää vapaasti. Kartoitamme, korjaamme ja hankimme uusia välineitä tarpeen ja lasten toiveiden mukaan. Otamme vastaan lahjoituksia, joita tulee iloksemme useita vuodessa.</a:t>
            </a:r>
          </a:p>
          <a:p>
            <a:r>
              <a:rPr lang="fi-FI" sz="1400" dirty="0"/>
              <a:t>Pienessä ja kotoisessa 20 lapsen päiväkodissamme on yhteisöllinen tunnelma. Kohtaamme jokaisen lapsen ja vanhemman haku- ja tuontitilanteissa ja käytämme aikaa kuulumisten vaihtamiseen ja lapsen päivästä kertomiseen. Järjestämme paljon erilaisia tapahtumia ja juhlia, jotka osaltaan ylläpitävät päiväkotimme me-henkeä ja meille tärkeää toimintakulttuuria. Teemme paljon yhteistyötä Oulunkylän englanninkielisen päiväkodin (=OEK) kanssa. Sijaiset ovat päiväkodissamme lapsille tuttuja, samoja sijaisia kuin </a:t>
            </a:r>
            <a:r>
              <a:rPr lang="fi-FI" sz="1400" dirty="0" err="1"/>
              <a:t>OEK:illa</a:t>
            </a:r>
            <a:r>
              <a:rPr lang="fi-FI" sz="1400" dirty="0"/>
              <a:t>. </a:t>
            </a:r>
          </a:p>
          <a:p>
            <a:r>
              <a:rPr lang="fi-FI" sz="1400" dirty="0"/>
              <a:t>Hyödynnämme säännöllisesti erilaisia kulttuuri- ja liikuntamahdollisuuksia niin lähialueella kuin kauempanakin pääkaupunkiseudulla. Päiväkodin vierailukohteita ovat esimerkiksi tanssiteatteri Raatikko johon saa bussikuljetuksen, rannat, torit, liikuntapuistot jne. Myös julkisessa liikenteessä kulkeminen on elämys pienille. </a:t>
            </a:r>
          </a:p>
          <a:p>
            <a:endParaRPr lang="fi-FI" sz="1400" dirty="0"/>
          </a:p>
          <a:p>
            <a:pPr marL="0" lvl="0" indent="0" fontAlgn="auto">
              <a:spcBef>
                <a:spcPts val="0"/>
              </a:spcBef>
              <a:spcAft>
                <a:spcPts val="0"/>
              </a:spcAft>
              <a:buNone/>
              <a:defRPr/>
            </a:pPr>
            <a:endParaRPr lang="fi-FI" sz="1800" b="1" dirty="0">
              <a:cs typeface="Arial"/>
            </a:endParaRPr>
          </a:p>
          <a:p>
            <a:pPr marL="285750" lvl="0" indent="-285750" fontAlgn="auto">
              <a:spcBef>
                <a:spcPts val="0"/>
              </a:spcBef>
              <a:spcAft>
                <a:spcPts val="0"/>
              </a:spcAft>
              <a:buFont typeface="Arial"/>
              <a:buChar char="•"/>
              <a:defRPr/>
            </a:pPr>
            <a:endParaRPr lang="fi-FI" sz="1800" dirty="0">
              <a:ea typeface="+mn-lt"/>
              <a:cs typeface="Arial" panose="020B0604020202020204"/>
            </a:endParaRPr>
          </a:p>
          <a:p>
            <a:pPr marL="0" lvl="0" indent="0" fontAlgn="auto">
              <a:spcBef>
                <a:spcPts val="0"/>
              </a:spcBef>
              <a:spcAft>
                <a:spcPts val="0"/>
              </a:spcAft>
              <a:buNone/>
              <a:defRPr/>
            </a:pPr>
            <a:endParaRPr lang="fi-FI" dirty="0"/>
          </a:p>
        </p:txBody>
      </p:sp>
      <p:sp>
        <p:nvSpPr>
          <p:cNvPr id="4" name="Alatunnisteen paikkamerkki 3"/>
          <p:cNvSpPr>
            <a:spLocks noGrp="1"/>
          </p:cNvSpPr>
          <p:nvPr>
            <p:ph type="ftr" sz="quarter" idx="11"/>
          </p:nvPr>
        </p:nvSpPr>
        <p:spPr/>
        <p:txBody>
          <a:bodyPr/>
          <a:lstStyle/>
          <a:p>
            <a:pPr>
              <a:defRPr/>
            </a:pPr>
            <a:r>
              <a:rPr lang="fi-FI"/>
              <a:t>Toimintasuunnitelma 2022-2023</a:t>
            </a:r>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8</a:t>
            </a:fld>
            <a:endParaRPr lang="fi-FI"/>
          </a:p>
        </p:txBody>
      </p:sp>
    </p:spTree>
    <p:extLst>
      <p:ext uri="{BB962C8B-B14F-4D97-AF65-F5344CB8AC3E}">
        <p14:creationId xmlns:p14="http://schemas.microsoft.com/office/powerpoint/2010/main" val="2304326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Yksikön toimintakulttuuri</a:t>
            </a:r>
          </a:p>
        </p:txBody>
      </p:sp>
      <p:sp>
        <p:nvSpPr>
          <p:cNvPr id="3" name="Sisällön paikkamerkki 2"/>
          <p:cNvSpPr>
            <a:spLocks noGrp="1"/>
          </p:cNvSpPr>
          <p:nvPr>
            <p:ph idx="1"/>
          </p:nvPr>
        </p:nvSpPr>
        <p:spPr/>
        <p:txBody>
          <a:bodyPr/>
          <a:lstStyle/>
          <a:p>
            <a:pPr marL="0" lvl="0" indent="0" fontAlgn="auto">
              <a:lnSpc>
                <a:spcPct val="90000"/>
              </a:lnSpc>
              <a:spcBef>
                <a:spcPts val="1000"/>
              </a:spcBef>
              <a:spcAft>
                <a:spcPts val="0"/>
              </a:spcAft>
              <a:buNone/>
            </a:pPr>
            <a:endParaRPr lang="fi-FI" sz="1800" dirty="0">
              <a:ea typeface="+mn-lt"/>
              <a:cs typeface="Arial" panose="020B0604020202020204"/>
            </a:endParaRPr>
          </a:p>
          <a:p>
            <a:pPr marL="0" lvl="0" indent="0" fontAlgn="auto">
              <a:spcBef>
                <a:spcPts val="0"/>
              </a:spcBef>
              <a:spcAft>
                <a:spcPts val="0"/>
              </a:spcAft>
              <a:buNone/>
              <a:defRPr/>
            </a:pPr>
            <a:r>
              <a:rPr lang="fi-FI" sz="1800" b="1" dirty="0">
                <a:ea typeface="+mn-lt"/>
                <a:cs typeface="Arial" panose="020B0604020202020204"/>
              </a:rPr>
              <a:t>6. Leikkiin ja vuorovaikutukseen kannustava yhteisö</a:t>
            </a:r>
          </a:p>
          <a:p>
            <a:pPr marL="285750" lvl="0" indent="-285750" fontAlgn="auto">
              <a:spcBef>
                <a:spcPts val="0"/>
              </a:spcBef>
              <a:spcAft>
                <a:spcPts val="0"/>
              </a:spcAft>
              <a:buFont typeface="Arial"/>
              <a:buChar char="•"/>
              <a:defRPr/>
            </a:pPr>
            <a:endParaRPr lang="fi-FI" sz="1800" dirty="0">
              <a:ea typeface="+mn-lt"/>
              <a:cs typeface="Arial" panose="020B0604020202020204"/>
            </a:endParaRPr>
          </a:p>
          <a:p>
            <a:r>
              <a:rPr lang="fi-FI" sz="1600" dirty="0"/>
              <a:t>Päiväkotimme tilat koostuvat  yhdestä isosta ja useammasta pienestä huoneesta. Näin ollen  lasten käytössä on paljon erillisiä leikkitiloja, joihin saa rakennettua leikin rauhassa. Suuri tila houkuttelee liikunnallisiin leikkeihin, majojen rakenteluun ja roolileikkeihin, pienet tilat innostavat mm. koti- ja kauppaleikkeihin ja lukemiseen.  Pöytätyöskentelyyn on myös aina useita vapaita pöytiä. Kaikki päiväkodin huoneet ovat lasten käytössä ja niitä saa muokata leikki-ideoiden mukaan. Vaikka leluja ja välineitä saa siirtää huoneesta toiseen, on niillä omat paikkansa, jonne ne siivotaan leikkien päätyttyä. Lasten näkyvillä olevien välineiden lisäksi opettaja välillä rikastuttaa leikkiä tuomalla siihen lisämateriaalia kuten kankaita, rooliasuja, miekkoja, kruunuja tms. </a:t>
            </a:r>
          </a:p>
          <a:p>
            <a:r>
              <a:rPr lang="fi-FI" sz="1600" dirty="0"/>
              <a:t>Päiväkodissamme kannustamme aktiivisesti lapsia positiiviseen kanssakäymiseen toisten kanssa. Kiinnitämme paljon huomiota kohteliaaseen ja  muita kunnioittavaan käytökseen ja näytämme lapsille esimerkkiä kohdellessamme muita työyhteisön jäseniä arvostavasti. Uskomme, että rento, positiivinen ja avoin ilmapiiri tarttuu lapsiin ja kannustaa heitä olemaan vuorovaikutuksessa kaikkien yhteisön jäsenten kanssa. Kannustamme lapsia auttamaan toisiaan ja kysymään toisiltaan apua. </a:t>
            </a:r>
          </a:p>
          <a:p>
            <a:r>
              <a:rPr lang="fi-FI" sz="1600" dirty="0"/>
              <a:t>Päivittäin varaamme paljon aikaa vapaalle leikille niin sisällä kuin ulkonakin. Kaikki ikäryhmät leikkivät keskenään samoissa tiloissa, jolloin lapset oppivat leikkimään eri-ikäisten lasten kanssa. Päiväkodissamme on runsaasti leikkikaluja ja välineitä, jotka kannustavat lapsia yhteistyöhön, kuten isot pehmeät palikat ja patjat, kankaat, hyppynarut ja lautapelit. Opettaja seuraa leikkiä välillä aktiivisesti osallistuen, kokoajan havainnoiden. Käymme välillä leikkimässä </a:t>
            </a:r>
            <a:r>
              <a:rPr lang="fi-FI" sz="1600" dirty="0" err="1"/>
              <a:t>OEK:issa</a:t>
            </a:r>
            <a:r>
              <a:rPr lang="fi-FI" sz="1600" dirty="0"/>
              <a:t> pihalla tai sisällä ja kutsumme </a:t>
            </a:r>
            <a:r>
              <a:rPr lang="fi-FI" sz="1600" dirty="0" err="1"/>
              <a:t>OEK:kilaiset</a:t>
            </a:r>
            <a:r>
              <a:rPr lang="fi-FI" sz="1600" dirty="0"/>
              <a:t> meille kylään. </a:t>
            </a:r>
            <a:endParaRPr lang="fi-FI" sz="1600" dirty="0">
              <a:solidFill>
                <a:srgbClr val="0000BF"/>
              </a:solidFill>
              <a:latin typeface="Arial" panose="020B0604020202020204"/>
              <a:ea typeface="+mn-lt"/>
              <a:cs typeface="Arial" panose="020B0604020202020204"/>
            </a:endParaRPr>
          </a:p>
          <a:p>
            <a:pPr marL="0" lvl="0" indent="0">
              <a:lnSpc>
                <a:spcPct val="100000"/>
              </a:lnSpc>
              <a:spcBef>
                <a:spcPts val="0"/>
              </a:spcBef>
              <a:buNone/>
              <a:defRPr/>
            </a:pPr>
            <a:endParaRPr lang="fi-FI" sz="3600" dirty="0">
              <a:solidFill>
                <a:srgbClr val="0000BF"/>
              </a:solidFill>
              <a:latin typeface="Arial" panose="020B0604020202020204"/>
              <a:ea typeface="+mn-lt"/>
              <a:cs typeface="Arial" panose="020B0604020202020204"/>
            </a:endParaRPr>
          </a:p>
          <a:p>
            <a:pPr marL="0" lvl="0" indent="0" fontAlgn="auto">
              <a:spcBef>
                <a:spcPts val="0"/>
              </a:spcBef>
              <a:spcAft>
                <a:spcPts val="0"/>
              </a:spcAft>
              <a:buNone/>
              <a:defRPr/>
            </a:pPr>
            <a:endParaRPr lang="fi-FI" dirty="0"/>
          </a:p>
        </p:txBody>
      </p:sp>
      <p:sp>
        <p:nvSpPr>
          <p:cNvPr id="4" name="Alatunnisteen paikkamerkki 3"/>
          <p:cNvSpPr>
            <a:spLocks noGrp="1"/>
          </p:cNvSpPr>
          <p:nvPr>
            <p:ph type="ftr" sz="quarter" idx="11"/>
          </p:nvPr>
        </p:nvSpPr>
        <p:spPr/>
        <p:txBody>
          <a:bodyPr/>
          <a:lstStyle/>
          <a:p>
            <a:pPr>
              <a:defRPr/>
            </a:pPr>
            <a:r>
              <a:rPr lang="fi-FI"/>
              <a:t>Toimintasuunnitelma 2022-2023</a:t>
            </a:r>
          </a:p>
        </p:txBody>
      </p:sp>
      <p:sp>
        <p:nvSpPr>
          <p:cNvPr id="5" name="Dian numeron paikkamerkki 4"/>
          <p:cNvSpPr>
            <a:spLocks noGrp="1"/>
          </p:cNvSpPr>
          <p:nvPr>
            <p:ph type="sldNum" sz="quarter" idx="12"/>
          </p:nvPr>
        </p:nvSpPr>
        <p:spPr/>
        <p:txBody>
          <a:bodyPr/>
          <a:lstStyle/>
          <a:p>
            <a:pPr>
              <a:defRPr/>
            </a:pPr>
            <a:fld id="{9E080EE8-51E0-41E5-BD9C-F92DAD01192E}" type="slidenum">
              <a:rPr lang="fi-FI" smtClean="0"/>
              <a:pPr>
                <a:defRPr/>
              </a:pPr>
              <a:t>9</a:t>
            </a:fld>
            <a:endParaRPr lang="fi-FI"/>
          </a:p>
        </p:txBody>
      </p:sp>
    </p:spTree>
    <p:extLst>
      <p:ext uri="{BB962C8B-B14F-4D97-AF65-F5344CB8AC3E}">
        <p14:creationId xmlns:p14="http://schemas.microsoft.com/office/powerpoint/2010/main" val="657420754"/>
      </p:ext>
    </p:extLst>
  </p:cSld>
  <p:clrMapOvr>
    <a:masterClrMapping/>
  </p:clrMapOvr>
</p:sld>
</file>

<file path=ppt/theme/theme1.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BA43834-84E8-1541-A3A8-3233C81DED4A}" vid="{D2FC8669-76C9-844E-B99F-8ECF6C4668E6}"/>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3320</TotalTime>
  <Words>3249</Words>
  <Application>Microsoft Office PowerPoint</Application>
  <PresentationFormat>Widescreen</PresentationFormat>
  <Paragraphs>403</Paragraphs>
  <Slides>25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Arial Black</vt:lpstr>
      <vt:lpstr>Calibri</vt:lpstr>
      <vt:lpstr>Calibri Light</vt:lpstr>
      <vt:lpstr>Open Sans</vt:lpstr>
      <vt:lpstr>1_Office-teema</vt:lpstr>
      <vt:lpstr>HKI-perus</vt:lpstr>
      <vt:lpstr>Toimintasuunnitelma 2022 – 2023  OULUNKYLÄ KINDERGARTEN   </vt:lpstr>
      <vt:lpstr>Helsingin varhaiskasvatusta ja esiopetusta määrittävät ja ohjaavat asiakirjat</vt:lpstr>
      <vt:lpstr>Työtämme ohjaavat arvot</vt:lpstr>
      <vt:lpstr>Yksikön toimintakulttuuri</vt:lpstr>
      <vt:lpstr>Yksikön toimintakulttuuri</vt:lpstr>
      <vt:lpstr>Yksikön toimintakulttuuri</vt:lpstr>
      <vt:lpstr>Yksikön toimintakulttuuri</vt:lpstr>
      <vt:lpstr>Yksikön toimintakulttuuri</vt:lpstr>
      <vt:lpstr>Yksikön toimintakulttuuri</vt:lpstr>
      <vt:lpstr>Yksikön toimintakulttuuri</vt:lpstr>
      <vt:lpstr>Yksikön toimintakulttuuri</vt:lpstr>
      <vt:lpstr>Kannustamme hyviin kaveritaitoihin varhaiskasvatuksessa</vt:lpstr>
      <vt:lpstr>Tasa-arvoinen ja yhdenvertainen varhaiskasvatus ja esiopetus</vt:lpstr>
      <vt:lpstr>Tasa-arvoinen ja yhdenvertainen varhaiskasvatus ja esiopetus</vt:lpstr>
      <vt:lpstr>Toimintakauden tavoitteet</vt:lpstr>
      <vt:lpstr>Lapsen polku varhaiskasvatuksesta esiopetukseen ja perusopetukseen</vt:lpstr>
      <vt:lpstr>Lapsen polku varhaiskasvatuksesta esiopetukseen ja perusopetukseen</vt:lpstr>
      <vt:lpstr>Viestintä ja yhteistyö</vt:lpstr>
      <vt:lpstr>Viestintä ja yhteistyö</vt:lpstr>
      <vt:lpstr>Viestintä ja yhteistyö</vt:lpstr>
      <vt:lpstr>Arviointitaulukot työyhteisön pedagogisen johtamisen ja arvioinnin välineenä   Vuosittaiset varhaiskasvatuksen ja esiopetuksen yhteiset tavoitteet - kaikille kaupunkistrategiaan pohjautuvat tavoitteet - tavoitteille asetetaan 3-5 kriteeriä / tavoite - taulukkoon on valittu valmiiksi arviointiasteikko   Yksikön omat toiminnan kehittämisen tavoitteet, kriteerit ja mittari kirjataan arviointitaulukkoon, jotka otsikoidaan tavoitteen mukaiseksi - yksikössä asetetaan omia mitattavia tavoitteita 1-2 - tavoitteille asetetaan 3-5 kriteeriä / tavoite - arviointiasteikko valitaan kriteereiden muodolle sopivaksi (esimerkiksi toteutuu päivittäin - -  ei toteudu vielä, toteutuu      erittäin hyvin - - toteutuu huonosti, toteutuu / ei toteudu)   KRITEERI on selkeä käytäntöä kuvaileva väittämä, jonka avulla voidaan tarkastella sitä, miten hyvin tavoite toteutuu </vt:lpstr>
      <vt:lpstr>TOIMIPISTEEN HYVINVOINTITAVOITE:      </vt:lpstr>
      <vt:lpstr>TOIMIPISTEEN KESTÄVÄN KEHITYKSEN TAVOITE:      </vt:lpstr>
      <vt:lpstr>TASA-ARVON JA YHDENVERTAISUUDEN EDISTÄMINEN</vt:lpstr>
      <vt:lpstr>YKSIKÖN OMA TAVOITE: Kolmiportainen tuki- yleisen tason pedagogiset menetelmät laajasti koko henkilöstön haltuun hyödyttämään kaikkia lapsia</vt:lpstr>
    </vt:vector>
  </TitlesOfParts>
  <Company>City of Helsinki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Toimintasuunnitelma 2022-2023 Varhaiskasvatusyksikkö xx </dc:title>
  <dc:creator>Almusa Katja</dc:creator>
  <cp:lastModifiedBy>Microsoft account</cp:lastModifiedBy>
  <cp:revision>36</cp:revision>
  <dcterms:created xsi:type="dcterms:W3CDTF">2022-05-27T06:19:08Z</dcterms:created>
  <dcterms:modified xsi:type="dcterms:W3CDTF">2022-10-31T11:14:22Z</dcterms:modified>
</cp:coreProperties>
</file>