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33"/>
  </p:notesMasterIdLst>
  <p:sldIdLst>
    <p:sldId id="257" r:id="rId3"/>
    <p:sldId id="276" r:id="rId4"/>
    <p:sldId id="274" r:id="rId5"/>
    <p:sldId id="266" r:id="rId6"/>
    <p:sldId id="277" r:id="rId7"/>
    <p:sldId id="278" r:id="rId8"/>
    <p:sldId id="279" r:id="rId9"/>
    <p:sldId id="280" r:id="rId10"/>
    <p:sldId id="281" r:id="rId11"/>
    <p:sldId id="282" r:id="rId12"/>
    <p:sldId id="283" r:id="rId13"/>
    <p:sldId id="284" r:id="rId14"/>
    <p:sldId id="267" r:id="rId15"/>
    <p:sldId id="288" r:id="rId16"/>
    <p:sldId id="287" r:id="rId17"/>
    <p:sldId id="290" r:id="rId18"/>
    <p:sldId id="289" r:id="rId19"/>
    <p:sldId id="259" r:id="rId20"/>
    <p:sldId id="268" r:id="rId21"/>
    <p:sldId id="260" r:id="rId22"/>
    <p:sldId id="286" r:id="rId23"/>
    <p:sldId id="261" r:id="rId24"/>
    <p:sldId id="262" r:id="rId25"/>
    <p:sldId id="263" r:id="rId26"/>
    <p:sldId id="285" r:id="rId27"/>
    <p:sldId id="269" r:id="rId28"/>
    <p:sldId id="270" r:id="rId29"/>
    <p:sldId id="271" r:id="rId30"/>
    <p:sldId id="272" r:id="rId31"/>
    <p:sldId id="273" r:id="rId32"/>
  </p:sldIdLst>
  <p:sldSz cx="12192000" cy="6858000"/>
  <p:notesSz cx="6888163" cy="100203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letusosa" id="{8E09E13D-05D9-412C-951E-6E347D477C56}">
          <p14:sldIdLst>
            <p14:sldId id="257"/>
            <p14:sldId id="276"/>
            <p14:sldId id="274"/>
            <p14:sldId id="266"/>
            <p14:sldId id="277"/>
            <p14:sldId id="278"/>
            <p14:sldId id="279"/>
            <p14:sldId id="280"/>
            <p14:sldId id="281"/>
            <p14:sldId id="282"/>
            <p14:sldId id="283"/>
            <p14:sldId id="284"/>
            <p14:sldId id="267"/>
            <p14:sldId id="288"/>
            <p14:sldId id="287"/>
            <p14:sldId id="290"/>
            <p14:sldId id="289"/>
            <p14:sldId id="259"/>
            <p14:sldId id="268"/>
            <p14:sldId id="260"/>
            <p14:sldId id="286"/>
            <p14:sldId id="261"/>
            <p14:sldId id="262"/>
            <p14:sldId id="263"/>
            <p14:sldId id="285"/>
            <p14:sldId id="269"/>
            <p14:sldId id="270"/>
            <p14:sldId id="271"/>
            <p14:sldId id="272"/>
            <p14:sldId id="273"/>
          </p14:sldIdLst>
        </p14:section>
        <p14:section name="Nimetön osa" id="{09BB749B-DEE0-42D8-8B41-D66E4BAFF0B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338" autoAdjust="0"/>
    <p:restoredTop sz="95332" autoAdjust="0"/>
  </p:normalViewPr>
  <p:slideViewPr>
    <p:cSldViewPr snapToGrid="0">
      <p:cViewPr varScale="1">
        <p:scale>
          <a:sx n="71" d="100"/>
          <a:sy n="71" d="100"/>
        </p:scale>
        <p:origin x="96"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84871" cy="502755"/>
          </a:xfrm>
          <a:prstGeom prst="rect">
            <a:avLst/>
          </a:prstGeom>
        </p:spPr>
        <p:txBody>
          <a:bodyPr vert="horz" lIns="96616" tIns="48308" rIns="96616" bIns="48308" rtlCol="0"/>
          <a:lstStyle>
            <a:lvl1pPr algn="l">
              <a:defRPr sz="1300"/>
            </a:lvl1pPr>
          </a:lstStyle>
          <a:p>
            <a:endParaRPr lang="fi-FI"/>
          </a:p>
        </p:txBody>
      </p:sp>
      <p:sp>
        <p:nvSpPr>
          <p:cNvPr id="3" name="Päivämäärän paikkamerkki 2"/>
          <p:cNvSpPr>
            <a:spLocks noGrp="1"/>
          </p:cNvSpPr>
          <p:nvPr>
            <p:ph type="dt" idx="1"/>
          </p:nvPr>
        </p:nvSpPr>
        <p:spPr>
          <a:xfrm>
            <a:off x="3901698" y="0"/>
            <a:ext cx="2984871" cy="502755"/>
          </a:xfrm>
          <a:prstGeom prst="rect">
            <a:avLst/>
          </a:prstGeom>
        </p:spPr>
        <p:txBody>
          <a:bodyPr vert="horz" lIns="96616" tIns="48308" rIns="96616" bIns="48308" rtlCol="0"/>
          <a:lstStyle>
            <a:lvl1pPr algn="r">
              <a:defRPr sz="1300"/>
            </a:lvl1pPr>
          </a:lstStyle>
          <a:p>
            <a:fld id="{E1345B3A-B34F-4C1D-B36D-D3AA093A6E4E}" type="datetimeFigureOut">
              <a:rPr lang="fi-FI" smtClean="0"/>
              <a:t>31.10.2022</a:t>
            </a:fld>
            <a:endParaRPr lang="fi-FI"/>
          </a:p>
        </p:txBody>
      </p:sp>
      <p:sp>
        <p:nvSpPr>
          <p:cNvPr id="4" name="Dian kuvan paikkamerkki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16" tIns="48308" rIns="96616" bIns="48308" rtlCol="0" anchor="ctr"/>
          <a:lstStyle/>
          <a:p>
            <a:endParaRPr lang="fi-FI"/>
          </a:p>
        </p:txBody>
      </p:sp>
      <p:sp>
        <p:nvSpPr>
          <p:cNvPr id="5" name="Huomautusten paikkamerkki 4"/>
          <p:cNvSpPr>
            <a:spLocks noGrp="1"/>
          </p:cNvSpPr>
          <p:nvPr>
            <p:ph type="body" sz="quarter" idx="3"/>
          </p:nvPr>
        </p:nvSpPr>
        <p:spPr>
          <a:xfrm>
            <a:off x="688817" y="4822269"/>
            <a:ext cx="5510530" cy="3945493"/>
          </a:xfrm>
          <a:prstGeom prst="rect">
            <a:avLst/>
          </a:prstGeom>
        </p:spPr>
        <p:txBody>
          <a:bodyPr vert="horz" lIns="96616" tIns="48308" rIns="96616" bIns="48308" rtlCol="0"/>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6" name="Alatunnisteen paikkamerkki 5"/>
          <p:cNvSpPr>
            <a:spLocks noGrp="1"/>
          </p:cNvSpPr>
          <p:nvPr>
            <p:ph type="ftr" sz="quarter" idx="4"/>
          </p:nvPr>
        </p:nvSpPr>
        <p:spPr>
          <a:xfrm>
            <a:off x="0" y="9517547"/>
            <a:ext cx="2984871" cy="502754"/>
          </a:xfrm>
          <a:prstGeom prst="rect">
            <a:avLst/>
          </a:prstGeom>
        </p:spPr>
        <p:txBody>
          <a:bodyPr vert="horz" lIns="96616" tIns="48308" rIns="96616" bIns="48308" rtlCol="0" anchor="b"/>
          <a:lstStyle>
            <a:lvl1pPr algn="l">
              <a:defRPr sz="1300"/>
            </a:lvl1pPr>
          </a:lstStyle>
          <a:p>
            <a:endParaRPr lang="fi-FI"/>
          </a:p>
        </p:txBody>
      </p:sp>
      <p:sp>
        <p:nvSpPr>
          <p:cNvPr id="7" name="Dian numeron paikkamerkki 6"/>
          <p:cNvSpPr>
            <a:spLocks noGrp="1"/>
          </p:cNvSpPr>
          <p:nvPr>
            <p:ph type="sldNum" sz="quarter" idx="5"/>
          </p:nvPr>
        </p:nvSpPr>
        <p:spPr>
          <a:xfrm>
            <a:off x="3901698" y="9517547"/>
            <a:ext cx="2984871" cy="502754"/>
          </a:xfrm>
          <a:prstGeom prst="rect">
            <a:avLst/>
          </a:prstGeom>
        </p:spPr>
        <p:txBody>
          <a:bodyPr vert="horz" lIns="96616" tIns="48308" rIns="96616" bIns="48308" rtlCol="0" anchor="b"/>
          <a:lstStyle>
            <a:lvl1pPr algn="r">
              <a:defRPr sz="1300"/>
            </a:lvl1pPr>
          </a:lstStyle>
          <a:p>
            <a:fld id="{BA2B90AD-A6C4-46D3-9643-34A4A92A36A6}" type="slidenum">
              <a:rPr lang="fi-FI" smtClean="0"/>
              <a:t>‹#›</a:t>
            </a:fld>
            <a:endParaRPr lang="fi-FI"/>
          </a:p>
        </p:txBody>
      </p:sp>
    </p:spTree>
    <p:extLst>
      <p:ext uri="{BB962C8B-B14F-4D97-AF65-F5344CB8AC3E}">
        <p14:creationId xmlns:p14="http://schemas.microsoft.com/office/powerpoint/2010/main" val="1955441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karvi.fi/app/uploads/2020/03/Karvi-tukee_Vuorovaikutuksen-arviointi-lapsiryhm%C3%A4ss%C3%A4.pdf"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solidFill>
                  <a:prstClr val="black"/>
                </a:solidFill>
                <a:cs typeface="Calibri"/>
              </a:rPr>
              <a:t>Toimintasuunnitelmapohja kaudelle 2022-2023</a:t>
            </a:r>
            <a:endParaRPr lang="fi-FI">
              <a:solidFill>
                <a:prstClr val="black"/>
              </a:solidFill>
            </a:endParaRPr>
          </a:p>
          <a:p>
            <a:pPr lvl="0">
              <a:defRPr/>
            </a:pPr>
            <a:endParaRPr lang="fi-FI"/>
          </a:p>
          <a:p>
            <a:pPr lvl="0">
              <a:defRPr/>
            </a:pPr>
            <a:r>
              <a:rPr lang="fi-FI"/>
              <a:t>Toimintasuunnitelma pitää sisällään myös esiopetuksen toimintasuunnitelman. Ne yksiköt, joissa järjestetään esiopetusta, kirjaavat esiopetuksen osuuden toimintasuunnitelmaan otsikoilla eritellen tai omiksi sivuikseen. </a:t>
            </a:r>
            <a:r>
              <a:rPr lang="fi-FI" b="0"/>
              <a:t>Esiopetuksen osuuden</a:t>
            </a:r>
            <a:r>
              <a:rPr lang="fi-FI" b="0" baseline="0"/>
              <a:t> tulee olla selkeästi löydettävissä toimintasuunnitelmasta ja siinä </a:t>
            </a:r>
            <a:r>
              <a:rPr lang="fi-FI" b="0"/>
              <a:t>huomioidaan Esiopetuksen opetussuunnitelma ja perusteet. </a:t>
            </a:r>
          </a:p>
          <a:p>
            <a:pPr lvl="0">
              <a:defRPr/>
            </a:pPr>
            <a:endParaRPr lang="fi-FI"/>
          </a:p>
          <a:p>
            <a:pPr lvl="0">
              <a:defRPr/>
            </a:pPr>
            <a:r>
              <a:rPr lang="fi-FI"/>
              <a:t>Lisäksi esiopetuksessa laaditaan perusopetuksen alkuopetuksen kanssa Yhdessä oppimisen suunnitelma. </a:t>
            </a:r>
          </a:p>
          <a:p>
            <a:pPr lvl="0">
              <a:defRPr/>
            </a:pPr>
            <a:endParaRPr lang="fi-FI"/>
          </a:p>
          <a:p>
            <a:pPr lvl="0">
              <a:defRPr/>
            </a:pPr>
            <a:r>
              <a:rPr lang="fi-FI"/>
              <a:t>Toimintasuunnitelma sisältää arviointitaulukot, jotka vahvistavat varhaiskasvatusyksikön tavoitteiden toteutumisen systemaattista kehittävää arviointia. </a:t>
            </a:r>
          </a:p>
          <a:p>
            <a:pPr lvl="0">
              <a:defRPr/>
            </a:pPr>
            <a:endParaRPr lang="fi-FI"/>
          </a:p>
          <a:p>
            <a:endParaRPr lang="fi-FI" sz="800"/>
          </a:p>
          <a:p>
            <a:pPr lvl="0"/>
            <a:endParaRPr lang="fi-FI">
              <a:solidFill>
                <a:prstClr val="black"/>
              </a:solidFill>
            </a:endParaRPr>
          </a:p>
          <a:p>
            <a:endParaRPr lang="fi-FI">
              <a:solidFill>
                <a:srgbClr val="FF0000"/>
              </a:solidFill>
            </a:endParaRPr>
          </a:p>
          <a:p>
            <a:endParaRPr lang="fi-FI"/>
          </a:p>
          <a:p>
            <a:endParaRPr lang="fi-FI"/>
          </a:p>
        </p:txBody>
      </p:sp>
      <p:sp>
        <p:nvSpPr>
          <p:cNvPr id="4" name="Dian numeron paikkamerkki 3"/>
          <p:cNvSpPr>
            <a:spLocks noGrp="1"/>
          </p:cNvSpPr>
          <p:nvPr>
            <p:ph type="sldNum" sz="quarter" idx="10"/>
          </p:nvPr>
        </p:nvSpPr>
        <p:spPr/>
        <p:txBody>
          <a:bodyPr/>
          <a:lstStyle/>
          <a:p>
            <a:pPr defTabSz="966155">
              <a:defRPr/>
            </a:pPr>
            <a:fld id="{2D1424DF-F896-43CE-BBF9-D6BF887BFF71}" type="slidenum">
              <a:rPr lang="fi-FI">
                <a:solidFill>
                  <a:prstClr val="black"/>
                </a:solidFill>
                <a:latin typeface="Calibri" panose="020F0502020204030204"/>
              </a:rPr>
              <a:pPr defTabSz="966155">
                <a:defRPr/>
              </a:pPr>
              <a:t>1</a:t>
            </a:fld>
            <a:endParaRPr lang="fi-FI">
              <a:solidFill>
                <a:prstClr val="black"/>
              </a:solidFill>
              <a:latin typeface="Calibri" panose="020F0502020204030204"/>
            </a:endParaRPr>
          </a:p>
        </p:txBody>
      </p:sp>
    </p:spTree>
    <p:extLst>
      <p:ext uri="{BB962C8B-B14F-4D97-AF65-F5344CB8AC3E}">
        <p14:creationId xmlns:p14="http://schemas.microsoft.com/office/powerpoint/2010/main" val="32396850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Toimintasuunnitelman</a:t>
            </a:r>
            <a:r>
              <a:rPr lang="fi-FI" baseline="0"/>
              <a:t> </a:t>
            </a:r>
            <a:r>
              <a:rPr lang="fi-FI"/>
              <a:t>arviointitaulukot laaditaan ohjaamaan tavoitteiden toteutumisen systemaattista kehittävää arviointia ja pedagogista johtamista. </a:t>
            </a:r>
          </a:p>
          <a:p>
            <a:pPr defTabSz="966155">
              <a:defRPr/>
            </a:pPr>
            <a:r>
              <a:rPr lang="fi-FI"/>
              <a:t>A</a:t>
            </a:r>
            <a:r>
              <a:rPr lang="fi-FI" sz="1300"/>
              <a:t>rviointitaulukko on muotoiltu </a:t>
            </a:r>
            <a:r>
              <a:rPr lang="fi-FI" sz="1300" err="1"/>
              <a:t>Karvin</a:t>
            </a:r>
            <a:r>
              <a:rPr lang="fi-FI" sz="1300"/>
              <a:t> arviointimallin pohjalta (tavoite – indikaattori – kriteeri) </a:t>
            </a:r>
          </a:p>
          <a:p>
            <a:pPr marL="181154" indent="-181154" defTabSz="966155">
              <a:buFont typeface="Arial" panose="020B0604020202020204" pitchFamily="34" charset="0"/>
              <a:buChar char="•"/>
              <a:defRPr/>
            </a:pPr>
            <a:r>
              <a:rPr lang="fi-FI" sz="1300" b="1"/>
              <a:t>Tavoite</a:t>
            </a:r>
            <a:r>
              <a:rPr lang="fi-FI" sz="1300"/>
              <a:t> eli mitä – kertoo kehittämiseen liittyvistä sisällöllisistä valinnoista ja tavoitetta täydentävä </a:t>
            </a:r>
            <a:r>
              <a:rPr lang="fi-FI" sz="1300" b="1"/>
              <a:t>indikaattori</a:t>
            </a:r>
            <a:r>
              <a:rPr lang="fi-FI" sz="1300"/>
              <a:t> - kertoo kyseisen tavoitteen merkityksen lasten oppimisen ja hyvinvoinnin näkökulmasta, miksi tavoite on tärkeä. Yhteisten tavoitteiden indikaattorit ja perustelut on nostettu Helsingin varhaiskasvatussuunnitelmasta.</a:t>
            </a:r>
          </a:p>
          <a:p>
            <a:pPr marL="181154" indent="-181154" defTabSz="966155">
              <a:buFont typeface="Arial" panose="020B0604020202020204" pitchFamily="34" charset="0"/>
              <a:buChar char="•"/>
              <a:defRPr/>
            </a:pPr>
            <a:r>
              <a:rPr lang="fi-FI" sz="1300" b="1"/>
              <a:t>Kriteeri</a:t>
            </a:r>
            <a:r>
              <a:rPr lang="fi-FI" sz="1300"/>
              <a:t> eli miten - kertoo valitut toimenpiteet, joiden avulla tavoitteen toteutumista arvioidaan</a:t>
            </a:r>
          </a:p>
          <a:p>
            <a:endParaRPr lang="fi-FI" baseline="0"/>
          </a:p>
          <a:p>
            <a:pPr defTabSz="966155">
              <a:defRPr/>
            </a:pPr>
            <a:r>
              <a:rPr lang="fi-FI" baseline="0"/>
              <a:t>Yksikön omat kehittämisen tavoitteen viedään arviointitaulukkoon mahdollisimman konkreettisessa muodossa. Kehittävässä arvioinnissa olennaista on tunnistaa yksikön kehittämistarpeet. Arviointitaulukoita kopioidaan yksikön asettamien tavoitteiden mukainen määrä.</a:t>
            </a:r>
            <a:endParaRPr lang="fi-FI"/>
          </a:p>
          <a:p>
            <a:endParaRPr lang="fi-FI" baseline="0"/>
          </a:p>
          <a:p>
            <a:r>
              <a:rPr lang="fi-FI" baseline="0"/>
              <a:t>Tätä sivua ja arviointitaulukoita ei jätetä huoltajille julkaistavaan valmiiseen toimintasuunnitelmaan. Varhaiskasvatuksen aluepäällikkö hyväksyy myös toimintasuunnitelman arviointitaulukot. </a:t>
            </a:r>
          </a:p>
          <a:p>
            <a:endParaRPr lang="fi-FI" baseline="0"/>
          </a:p>
        </p:txBody>
      </p:sp>
      <p:sp>
        <p:nvSpPr>
          <p:cNvPr id="4" name="Dian numeron paikkamerkki 3"/>
          <p:cNvSpPr>
            <a:spLocks noGrp="1"/>
          </p:cNvSpPr>
          <p:nvPr>
            <p:ph type="sldNum" sz="quarter" idx="10"/>
          </p:nvPr>
        </p:nvSpPr>
        <p:spPr/>
        <p:txBody>
          <a:bodyPr/>
          <a:lstStyle/>
          <a:p>
            <a:pPr defTabSz="966155">
              <a:defRPr/>
            </a:pPr>
            <a:fld id="{2D1424DF-F896-43CE-BBF9-D6BF887BFF71}" type="slidenum">
              <a:rPr lang="fi-FI">
                <a:solidFill>
                  <a:prstClr val="black"/>
                </a:solidFill>
                <a:latin typeface="Calibri" panose="020F0502020204030204"/>
              </a:rPr>
              <a:pPr defTabSz="966155">
                <a:defRPr/>
              </a:pPr>
              <a:t>26</a:t>
            </a:fld>
            <a:endParaRPr lang="fi-FI">
              <a:solidFill>
                <a:prstClr val="black"/>
              </a:solidFill>
              <a:latin typeface="Calibri" panose="020F0502020204030204"/>
            </a:endParaRPr>
          </a:p>
        </p:txBody>
      </p:sp>
    </p:spTree>
    <p:extLst>
      <p:ext uri="{BB962C8B-B14F-4D97-AF65-F5344CB8AC3E}">
        <p14:creationId xmlns:p14="http://schemas.microsoft.com/office/powerpoint/2010/main" val="4959638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Yksikössä</a:t>
            </a:r>
            <a:r>
              <a:rPr lang="fi-FI" baseline="0"/>
              <a:t> nostetut</a:t>
            </a:r>
            <a:r>
              <a:rPr lang="fi-FI"/>
              <a:t> kehittämistoimenpiteet tasa-arvon ja yhdenvertaisuuden</a:t>
            </a:r>
            <a:r>
              <a:rPr lang="fi-FI" baseline="0"/>
              <a:t> edistämiseksi</a:t>
            </a:r>
            <a:r>
              <a:rPr lang="fi-FI"/>
              <a:t>.</a:t>
            </a:r>
            <a:r>
              <a:rPr lang="fi-FI" baseline="0"/>
              <a:t> Yksikkö päättää, ovatko toimenpiteet samoja koko kolmen vuoden (2021-2023) ajan.  </a:t>
            </a:r>
            <a:endParaRPr lang="fi-FI"/>
          </a:p>
        </p:txBody>
      </p:sp>
      <p:sp>
        <p:nvSpPr>
          <p:cNvPr id="4" name="Dian numeron paikkamerkki 3"/>
          <p:cNvSpPr>
            <a:spLocks noGrp="1"/>
          </p:cNvSpPr>
          <p:nvPr>
            <p:ph type="sldNum" sz="quarter" idx="10"/>
          </p:nvPr>
        </p:nvSpPr>
        <p:spPr/>
        <p:txBody>
          <a:bodyPr/>
          <a:lstStyle/>
          <a:p>
            <a:pPr defTabSz="966155">
              <a:defRPr/>
            </a:pPr>
            <a:fld id="{2D1424DF-F896-43CE-BBF9-D6BF887BFF71}" type="slidenum">
              <a:rPr lang="fi-FI">
                <a:solidFill>
                  <a:prstClr val="black"/>
                </a:solidFill>
                <a:latin typeface="Calibri" panose="020F0502020204030204"/>
              </a:rPr>
              <a:pPr defTabSz="966155">
                <a:defRPr/>
              </a:pPr>
              <a:t>29</a:t>
            </a:fld>
            <a:endParaRPr lang="fi-FI">
              <a:solidFill>
                <a:prstClr val="black"/>
              </a:solidFill>
              <a:latin typeface="Calibri" panose="020F0502020204030204"/>
            </a:endParaRPr>
          </a:p>
        </p:txBody>
      </p:sp>
    </p:spTree>
    <p:extLst>
      <p:ext uri="{BB962C8B-B14F-4D97-AF65-F5344CB8AC3E}">
        <p14:creationId xmlns:p14="http://schemas.microsoft.com/office/powerpoint/2010/main" val="1023167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Yksikön oma tavoite. Tavoitteet voivat pysyä samana useamman vuoden,</a:t>
            </a:r>
            <a:r>
              <a:rPr lang="fi-FI" baseline="0"/>
              <a:t> mutta kriteereitä päivitetään toiminnan kehittymisen myötä.</a:t>
            </a:r>
            <a:r>
              <a:rPr lang="fi-FI"/>
              <a:t> T</a:t>
            </a:r>
            <a:r>
              <a:rPr lang="fi-FI" baseline="0"/>
              <a:t>avoitteelle asetettaviin kriteereihin voi hyödyntää </a:t>
            </a:r>
            <a:r>
              <a:rPr lang="fi-FI" baseline="0" err="1"/>
              <a:t>Karvin</a:t>
            </a:r>
            <a:r>
              <a:rPr lang="fi-FI" baseline="0"/>
              <a:t> arviointivälinettä. </a:t>
            </a:r>
            <a:r>
              <a:rPr lang="fi-FI">
                <a:hlinkClick r:id="rId3"/>
              </a:rPr>
              <a:t>https://karvi.fi/app/uploads/2020/03/Karvi-tukee_Vuorovaikutuksen-arviointi-lapsiryhm%C3%A4ss%C3%A4.pdf</a:t>
            </a:r>
            <a:endParaRPr lang="fi-FI"/>
          </a:p>
          <a:p>
            <a:endParaRPr lang="fi-FI"/>
          </a:p>
          <a:p>
            <a:r>
              <a:rPr lang="fi-FI"/>
              <a:t>Arviointitaulukon</a:t>
            </a:r>
            <a:r>
              <a:rPr lang="fi-FI" baseline="0"/>
              <a:t> asteikko</a:t>
            </a:r>
            <a:r>
              <a:rPr lang="fi-FI"/>
              <a:t> muotoillaan tavoitetta</a:t>
            </a:r>
            <a:r>
              <a:rPr lang="fi-FI" baseline="0"/>
              <a:t> ja kriteereitä parhaiten mittaavaksi. </a:t>
            </a:r>
          </a:p>
          <a:p>
            <a:r>
              <a:rPr lang="fi-FI" baseline="0"/>
              <a:t>Sivuja voidaan kopioida yksikön asettamien tavoitteiden mukainen määrä.</a:t>
            </a:r>
            <a:endParaRPr lang="fi-FI"/>
          </a:p>
          <a:p>
            <a:endParaRPr lang="fi-FI"/>
          </a:p>
        </p:txBody>
      </p:sp>
      <p:sp>
        <p:nvSpPr>
          <p:cNvPr id="4" name="Dian numeron paikkamerkki 3"/>
          <p:cNvSpPr>
            <a:spLocks noGrp="1"/>
          </p:cNvSpPr>
          <p:nvPr>
            <p:ph type="sldNum" sz="quarter" idx="10"/>
          </p:nvPr>
        </p:nvSpPr>
        <p:spPr/>
        <p:txBody>
          <a:bodyPr/>
          <a:lstStyle/>
          <a:p>
            <a:pPr defTabSz="966155">
              <a:defRPr/>
            </a:pPr>
            <a:fld id="{2D1424DF-F896-43CE-BBF9-D6BF887BFF71}" type="slidenum">
              <a:rPr lang="fi-FI">
                <a:solidFill>
                  <a:prstClr val="black"/>
                </a:solidFill>
                <a:latin typeface="Calibri" panose="020F0502020204030204"/>
              </a:rPr>
              <a:pPr defTabSz="966155">
                <a:defRPr/>
              </a:pPr>
              <a:t>30</a:t>
            </a:fld>
            <a:endParaRPr lang="fi-FI">
              <a:solidFill>
                <a:prstClr val="black"/>
              </a:solidFill>
              <a:latin typeface="Calibri" panose="020F0502020204030204"/>
            </a:endParaRPr>
          </a:p>
        </p:txBody>
      </p:sp>
    </p:spTree>
    <p:extLst>
      <p:ext uri="{BB962C8B-B14F-4D97-AF65-F5344CB8AC3E}">
        <p14:creationId xmlns:p14="http://schemas.microsoft.com/office/powerpoint/2010/main" val="3648360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pPr defTabSz="966155">
              <a:defRPr/>
            </a:pPr>
            <a:fld id="{2D1424DF-F896-43CE-BBF9-D6BF887BFF71}" type="slidenum">
              <a:rPr lang="fi-FI">
                <a:solidFill>
                  <a:prstClr val="black"/>
                </a:solidFill>
                <a:latin typeface="Calibri" panose="020F0502020204030204"/>
              </a:rPr>
              <a:pPr defTabSz="966155">
                <a:defRPr/>
              </a:pPr>
              <a:t>2</a:t>
            </a:fld>
            <a:endParaRPr lang="fi-FI">
              <a:solidFill>
                <a:prstClr val="black"/>
              </a:solidFill>
              <a:latin typeface="Calibri" panose="020F0502020204030204"/>
            </a:endParaRPr>
          </a:p>
        </p:txBody>
      </p:sp>
    </p:spTree>
    <p:extLst>
      <p:ext uri="{BB962C8B-B14F-4D97-AF65-F5344CB8AC3E}">
        <p14:creationId xmlns:p14="http://schemas.microsoft.com/office/powerpoint/2010/main" val="311293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pPr defTabSz="966155">
              <a:defRPr/>
            </a:pPr>
            <a:fld id="{2D1424DF-F896-43CE-BBF9-D6BF887BFF71}" type="slidenum">
              <a:rPr lang="fi-FI">
                <a:solidFill>
                  <a:prstClr val="black"/>
                </a:solidFill>
                <a:latin typeface="Calibri" panose="020F0502020204030204"/>
              </a:rPr>
              <a:pPr defTabSz="966155">
                <a:defRPr/>
              </a:pPr>
              <a:t>3</a:t>
            </a:fld>
            <a:endParaRPr lang="fi-FI">
              <a:solidFill>
                <a:prstClr val="black"/>
              </a:solidFill>
              <a:latin typeface="Calibri" panose="020F0502020204030204"/>
            </a:endParaRPr>
          </a:p>
        </p:txBody>
      </p:sp>
    </p:spTree>
    <p:extLst>
      <p:ext uri="{BB962C8B-B14F-4D97-AF65-F5344CB8AC3E}">
        <p14:creationId xmlns:p14="http://schemas.microsoft.com/office/powerpoint/2010/main" val="460716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276225" y="1022350"/>
            <a:ext cx="6013450" cy="3382963"/>
          </a:xfrm>
        </p:spPr>
      </p:sp>
      <p:sp>
        <p:nvSpPr>
          <p:cNvPr id="3" name="Huomautusten paikkamerkki 2"/>
          <p:cNvSpPr>
            <a:spLocks noGrp="1"/>
          </p:cNvSpPr>
          <p:nvPr>
            <p:ph type="body" idx="1"/>
          </p:nvPr>
        </p:nvSpPr>
        <p:spPr/>
        <p:txBody>
          <a:bodyPr/>
          <a:lstStyle/>
          <a:p>
            <a:r>
              <a:rPr lang="fi-FI" i="1"/>
              <a:t>Kiusaamisen vastainen ohjelman KVO13 toinen toimenpide on, että jokaisessa varhaiskasvatusyksikössä sovitaan ja kirjataan toimintasuunnitelmaan yhteinen tapa, jolla systemaattisesti harjoitellaan tunnetaitoja ja kiusaamistilanteiden käsittelyä</a:t>
            </a:r>
            <a:r>
              <a:rPr lang="fi-FI"/>
              <a:t>. </a:t>
            </a:r>
          </a:p>
          <a:p>
            <a:endParaRPr lang="fi-FI"/>
          </a:p>
          <a:p>
            <a:r>
              <a:rPr lang="fi-FI"/>
              <a:t>Kuvataan yhteisesti sovittu menetelmä lasten tunnetaitojen ja kaveritaitojen opetteluun ja lasten osallisuuden vahvistamiseen ristiriitatilanteiden ja konfliktien ratkaisemisessa. </a:t>
            </a:r>
          </a:p>
          <a:p>
            <a:endParaRPr lang="fi-FI"/>
          </a:p>
          <a:p>
            <a:pPr lvl="0">
              <a:defRPr/>
            </a:pPr>
            <a:r>
              <a:rPr lang="fi-FI"/>
              <a:t>KVO13 </a:t>
            </a:r>
            <a:r>
              <a:rPr lang="fi-FI" err="1"/>
              <a:t>Vare</a:t>
            </a:r>
            <a:r>
              <a:rPr lang="fi-FI"/>
              <a:t> –esitys kokonaisuudessaan löytyy Helmestä vasumateriaaleista. </a:t>
            </a:r>
          </a:p>
          <a:p>
            <a:pPr lvl="0">
              <a:defRPr/>
            </a:pPr>
            <a:endParaRPr lang="fi-FI"/>
          </a:p>
        </p:txBody>
      </p:sp>
      <p:sp>
        <p:nvSpPr>
          <p:cNvPr id="4" name="Dian numeron paikkamerkki 3"/>
          <p:cNvSpPr>
            <a:spLocks noGrp="1"/>
          </p:cNvSpPr>
          <p:nvPr>
            <p:ph type="sldNum" sz="quarter" idx="10"/>
          </p:nvPr>
        </p:nvSpPr>
        <p:spPr/>
        <p:txBody>
          <a:bodyPr/>
          <a:lstStyle/>
          <a:p>
            <a:pPr defTabSz="966155">
              <a:defRPr/>
            </a:pPr>
            <a:fld id="{2D1424DF-F896-43CE-BBF9-D6BF887BFF71}" type="slidenum">
              <a:rPr lang="fi-FI">
                <a:solidFill>
                  <a:prstClr val="black"/>
                </a:solidFill>
                <a:latin typeface="Calibri" panose="020F0502020204030204"/>
              </a:rPr>
              <a:pPr defTabSz="966155">
                <a:defRPr/>
              </a:pPr>
              <a:t>18</a:t>
            </a:fld>
            <a:endParaRPr lang="fi-FI">
              <a:solidFill>
                <a:prstClr val="black"/>
              </a:solidFill>
              <a:latin typeface="Calibri" panose="020F0502020204030204"/>
            </a:endParaRPr>
          </a:p>
        </p:txBody>
      </p:sp>
    </p:spTree>
    <p:extLst>
      <p:ext uri="{BB962C8B-B14F-4D97-AF65-F5344CB8AC3E}">
        <p14:creationId xmlns:p14="http://schemas.microsoft.com/office/powerpoint/2010/main" val="877664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276225" y="1022350"/>
            <a:ext cx="6013450" cy="3382963"/>
          </a:xfrm>
        </p:spPr>
      </p:sp>
      <p:sp>
        <p:nvSpPr>
          <p:cNvPr id="3" name="Huomautusten paikkamerkki 2"/>
          <p:cNvSpPr>
            <a:spLocks noGrp="1"/>
          </p:cNvSpPr>
          <p:nvPr>
            <p:ph type="body" idx="1"/>
          </p:nvPr>
        </p:nvSpPr>
        <p:spPr/>
        <p:txBody>
          <a:bodyPr/>
          <a:lstStyle/>
          <a:p>
            <a:r>
              <a:rPr lang="fi-FI" i="1"/>
              <a:t>Kiusaamisen vastainen ohjelman KVO13 toinen toimenpide on, että jokaisessa varhaiskasvatusyksikössä sovitaan ja kirjataan toimintasuunnitelmaan yhteinen tapa, jolla systemaattisesti harjoitellaan tunnetaitoja ja kiusaamistilanteiden käsittelyä</a:t>
            </a:r>
            <a:r>
              <a:rPr lang="fi-FI"/>
              <a:t>. </a:t>
            </a:r>
          </a:p>
          <a:p>
            <a:endParaRPr lang="fi-FI"/>
          </a:p>
          <a:p>
            <a:r>
              <a:rPr lang="fi-FI"/>
              <a:t>Kuvataan yhteisesti sovittu menetelmä lasten tunnetaitojen ja kaveritaitojen opetteluun ja lasten osallisuuden vahvistamiseen ristiriitatilanteiden ja konfliktien ratkaisemisessa. </a:t>
            </a:r>
          </a:p>
          <a:p>
            <a:endParaRPr lang="fi-FI"/>
          </a:p>
          <a:p>
            <a:pPr lvl="0">
              <a:defRPr/>
            </a:pPr>
            <a:r>
              <a:rPr lang="fi-FI"/>
              <a:t>KVO13 </a:t>
            </a:r>
            <a:r>
              <a:rPr lang="fi-FI" err="1"/>
              <a:t>Vare</a:t>
            </a:r>
            <a:r>
              <a:rPr lang="fi-FI"/>
              <a:t> –esitys kokonaisuudessaan löytyy Helmestä vasumateriaaleista. </a:t>
            </a:r>
          </a:p>
          <a:p>
            <a:pPr lvl="0">
              <a:defRPr/>
            </a:pPr>
            <a:endParaRPr lang="fi-FI"/>
          </a:p>
        </p:txBody>
      </p:sp>
      <p:sp>
        <p:nvSpPr>
          <p:cNvPr id="4" name="Dian numeron paikkamerkki 3"/>
          <p:cNvSpPr>
            <a:spLocks noGrp="1"/>
          </p:cNvSpPr>
          <p:nvPr>
            <p:ph type="sldNum" sz="quarter" idx="10"/>
          </p:nvPr>
        </p:nvSpPr>
        <p:spPr/>
        <p:txBody>
          <a:bodyPr/>
          <a:lstStyle/>
          <a:p>
            <a:pPr defTabSz="966155">
              <a:defRPr/>
            </a:pPr>
            <a:fld id="{2D1424DF-F896-43CE-BBF9-D6BF887BFF71}" type="slidenum">
              <a:rPr lang="fi-FI">
                <a:solidFill>
                  <a:prstClr val="black"/>
                </a:solidFill>
                <a:latin typeface="Calibri" panose="020F0502020204030204"/>
              </a:rPr>
              <a:pPr defTabSz="966155">
                <a:defRPr/>
              </a:pPr>
              <a:t>19</a:t>
            </a:fld>
            <a:endParaRPr lang="fi-FI">
              <a:solidFill>
                <a:prstClr val="black"/>
              </a:solidFill>
              <a:latin typeface="Calibri" panose="020F0502020204030204"/>
            </a:endParaRPr>
          </a:p>
        </p:txBody>
      </p:sp>
    </p:spTree>
    <p:extLst>
      <p:ext uri="{BB962C8B-B14F-4D97-AF65-F5344CB8AC3E}">
        <p14:creationId xmlns:p14="http://schemas.microsoft.com/office/powerpoint/2010/main" val="2399096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defTabSz="966155">
              <a:defRPr/>
            </a:pPr>
            <a:r>
              <a:rPr lang="fi-FI"/>
              <a:t>Tälle sivulle kirjataan yksikössä</a:t>
            </a:r>
            <a:r>
              <a:rPr lang="fi-FI" baseline="0"/>
              <a:t> sopimanne tasa-arvoa ja yhdenvertaisuutta edistävät toimenpiteet.</a:t>
            </a:r>
            <a:endParaRPr lang="fi-FI"/>
          </a:p>
          <a:p>
            <a:r>
              <a:rPr lang="fi-FI"/>
              <a:t>Toimintavuonna 2021-2022 on laadittu</a:t>
            </a:r>
            <a:r>
              <a:rPr lang="fi-FI" baseline="0"/>
              <a:t> tasa-arvoa ja yhdenvertaisuutta edistävät toimenpiteet. Toimintavuonna 2022-2023 jatketaan näiden toimenpiteiden toteutusta, seurantaa ja arviointia. </a:t>
            </a:r>
            <a:endParaRPr lang="fi-FI"/>
          </a:p>
        </p:txBody>
      </p:sp>
      <p:sp>
        <p:nvSpPr>
          <p:cNvPr id="4" name="Dian numeron paikkamerkki 3"/>
          <p:cNvSpPr>
            <a:spLocks noGrp="1"/>
          </p:cNvSpPr>
          <p:nvPr>
            <p:ph type="sldNum" sz="quarter" idx="10"/>
          </p:nvPr>
        </p:nvSpPr>
        <p:spPr/>
        <p:txBody>
          <a:bodyPr/>
          <a:lstStyle/>
          <a:p>
            <a:pPr defTabSz="966155">
              <a:defRPr/>
            </a:pPr>
            <a:fld id="{C4046E17-E1CC-4412-B535-CF37C0FBCD2D}" type="slidenum">
              <a:rPr lang="fi-FI">
                <a:solidFill>
                  <a:prstClr val="black"/>
                </a:solidFill>
                <a:latin typeface="Calibri" panose="020F0502020204030204"/>
              </a:rPr>
              <a:pPr defTabSz="966155">
                <a:defRPr/>
              </a:pPr>
              <a:t>20</a:t>
            </a:fld>
            <a:endParaRPr lang="fi-FI">
              <a:solidFill>
                <a:prstClr val="black"/>
              </a:solidFill>
              <a:latin typeface="Calibri" panose="020F0502020204030204"/>
            </a:endParaRPr>
          </a:p>
        </p:txBody>
      </p:sp>
    </p:spTree>
    <p:extLst>
      <p:ext uri="{BB962C8B-B14F-4D97-AF65-F5344CB8AC3E}">
        <p14:creationId xmlns:p14="http://schemas.microsoft.com/office/powerpoint/2010/main" val="274540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lvl="0">
              <a:defRPr/>
            </a:pPr>
            <a:r>
              <a:rPr lang="fi-FI">
                <a:ea typeface="+mn-lt"/>
                <a:cs typeface="+mn-lt"/>
              </a:rPr>
              <a:t>Tälle sivulle on kirjattu valmiiksi kaikille yhteiset tavoitteet</a:t>
            </a:r>
            <a:r>
              <a:rPr lang="fi-FI"/>
              <a:t>. </a:t>
            </a:r>
          </a:p>
          <a:p>
            <a:pPr lvl="0">
              <a:defRPr/>
            </a:pPr>
            <a:endParaRPr lang="fi-FI"/>
          </a:p>
          <a:p>
            <a:pPr lvl="0">
              <a:defRPr/>
            </a:pPr>
            <a:r>
              <a:rPr lang="fi-FI">
                <a:ea typeface="+mn-lt"/>
                <a:cs typeface="+mn-lt"/>
              </a:rPr>
              <a:t>Lisäksi sivulle kirjataan yksikön toimintakaudelle asettamat toiminnan kehittämisen tavoitteet</a:t>
            </a:r>
            <a:r>
              <a:rPr lang="fi-FI"/>
              <a:t>.</a:t>
            </a:r>
          </a:p>
          <a:p>
            <a:endParaRPr lang="fi-FI"/>
          </a:p>
          <a:p>
            <a:pPr lvl="0">
              <a:defRPr/>
            </a:pPr>
            <a:r>
              <a:rPr lang="fi-FI"/>
              <a:t>Tavoitteet ja niiden toteutumisen arviointia varten valitut kriteerit kuvataan toimintasuunnitelman lopussa olevissa arviointitaulukoissa. Tavoitteiden toteutus konkretisoituu ryhmien pedagogisessa toiminnassa. Arviointitaulukon kriteerien mukaista tavoitteen toteutumista, arvioidaan tiimeissä ja yksikön henkilöstön kanssa säännöllisesti.</a:t>
            </a:r>
          </a:p>
          <a:p>
            <a:pPr lvl="0"/>
            <a:endParaRPr lang="fi-FI"/>
          </a:p>
          <a:p>
            <a:pPr lvl="0">
              <a:defRPr/>
            </a:pPr>
            <a:r>
              <a:rPr lang="fi-FI">
                <a:solidFill>
                  <a:srgbClr val="FF0000"/>
                </a:solidFill>
              </a:rPr>
              <a:t>Yksikön oma tavoite voi olla sama kuin aiemmalla</a:t>
            </a:r>
            <a:r>
              <a:rPr lang="fi-FI" baseline="0">
                <a:solidFill>
                  <a:srgbClr val="FF0000"/>
                </a:solidFill>
              </a:rPr>
              <a:t> toimintakaudella, jos se arvioinnin perusteella edellyttää vielä kehittämistä. Kehittämistoimenpiteet tavoitteen saavuttamiseksi kirjataan.</a:t>
            </a:r>
            <a:endParaRPr lang="fi-FI">
              <a:solidFill>
                <a:srgbClr val="FF0000"/>
              </a:solidFill>
            </a:endParaRPr>
          </a:p>
          <a:p>
            <a:pPr lvl="0">
              <a:defRPr/>
            </a:pPr>
            <a:endParaRPr lang="fi-FI"/>
          </a:p>
          <a:p>
            <a:pPr lvl="0">
              <a:defRPr/>
            </a:pPr>
            <a:r>
              <a:rPr lang="fi-FI"/>
              <a:t>Tämä sivu on osittain kaikille yhteinen ja sitä täydennetään yksiköissä. Toimintasuunnitelmaan voidaan lisätä tavoitteiden asettelun mukaan tarvittava määrä sivuja.  </a:t>
            </a:r>
            <a:endParaRPr lang="fi-FI">
              <a:solidFill>
                <a:srgbClr val="FF0000"/>
              </a:solidFill>
            </a:endParaRPr>
          </a:p>
        </p:txBody>
      </p:sp>
      <p:sp>
        <p:nvSpPr>
          <p:cNvPr id="4" name="Dian numeron paikkamerkki 3"/>
          <p:cNvSpPr>
            <a:spLocks noGrp="1"/>
          </p:cNvSpPr>
          <p:nvPr>
            <p:ph type="sldNum" sz="quarter" idx="10"/>
          </p:nvPr>
        </p:nvSpPr>
        <p:spPr/>
        <p:txBody>
          <a:bodyPr/>
          <a:lstStyle/>
          <a:p>
            <a:pPr defTabSz="966155">
              <a:defRPr/>
            </a:pPr>
            <a:fld id="{2D1424DF-F896-43CE-BBF9-D6BF887BFF71}" type="slidenum">
              <a:rPr lang="fi-FI">
                <a:solidFill>
                  <a:prstClr val="black"/>
                </a:solidFill>
                <a:latin typeface="Calibri" panose="020F0502020204030204"/>
              </a:rPr>
              <a:pPr defTabSz="966155">
                <a:defRPr/>
              </a:pPr>
              <a:t>22</a:t>
            </a:fld>
            <a:endParaRPr lang="fi-FI">
              <a:solidFill>
                <a:prstClr val="black"/>
              </a:solidFill>
              <a:latin typeface="Calibri" panose="020F0502020204030204"/>
            </a:endParaRPr>
          </a:p>
        </p:txBody>
      </p:sp>
    </p:spTree>
    <p:extLst>
      <p:ext uri="{BB962C8B-B14F-4D97-AF65-F5344CB8AC3E}">
        <p14:creationId xmlns:p14="http://schemas.microsoft.com/office/powerpoint/2010/main" val="2014164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Yksikön toimintasuunnitelman oma sivu, johon kirjataan yksikössä sovitut käytännöt lapsen aloittaessa varhaiskasvatuksessa ja esiopetuksessa tai lapsen siirtyessä ryhmästä toiseen. </a:t>
            </a:r>
          </a:p>
          <a:p>
            <a:endParaRPr lang="fi-FI"/>
          </a:p>
          <a:p>
            <a:pPr lvl="0">
              <a:defRPr/>
            </a:pPr>
            <a:r>
              <a:rPr lang="fi-FI"/>
              <a:t>Lisäksi kirjataan yksikön lapsiryhmien muodostamisen periaatteet ja yhteisesti sovitut Lapsen vasu ja </a:t>
            </a:r>
            <a:r>
              <a:rPr lang="fi-FI" err="1"/>
              <a:t>Leops</a:t>
            </a:r>
            <a:r>
              <a:rPr lang="fi-FI"/>
              <a:t> käytännöt.</a:t>
            </a:r>
            <a:endParaRPr lang="fi-FI">
              <a:cs typeface="Calibri"/>
            </a:endParaRPr>
          </a:p>
          <a:p>
            <a:pPr lvl="0">
              <a:defRPr/>
            </a:pPr>
            <a:endParaRPr lang="fi-FI"/>
          </a:p>
          <a:p>
            <a:pPr>
              <a:defRPr/>
            </a:pPr>
            <a:r>
              <a:rPr lang="fi-FI"/>
              <a:t>Lapsiryhmät suunnitellaan pedagogisesti tarkoituksenmukaisiksi. Niiden muodostamisessa otetaan huomioon lasten ikä, sisarussuhteet tai tuen tarve sekä henkilöstön mitoitukseen ja ryhmien enimmäiskokoon liittyvät säännökset, lait ja asetukset. Lasten vaihtaessa ryhmää yhteistyön merkitys korostuu päiväkodin henkilöstön kesken, muodostettaessa lapsiryhmiä sekä suunniteltaessa sujuvia siirtymiä lapsiryhmästä toiseen. </a:t>
            </a:r>
            <a:endParaRPr lang="fi-FI">
              <a:cs typeface="Calibri"/>
            </a:endParaRPr>
          </a:p>
          <a:p>
            <a:pPr lvl="0">
              <a:defRPr/>
            </a:pPr>
            <a:endParaRPr lang="fi-FI"/>
          </a:p>
          <a:p>
            <a:pPr>
              <a:defRPr/>
            </a:pPr>
            <a:r>
              <a:rPr lang="fi-FI"/>
              <a:t>Todetaan erikseen kirjattuna myös esiopetusryhmien muodostaminen, esiopetuksen sisäinen yhteistyö ja opinpolun jatkumo.</a:t>
            </a:r>
            <a:endParaRPr lang="fi-FI">
              <a:cs typeface="Calibri"/>
            </a:endParaRPr>
          </a:p>
        </p:txBody>
      </p:sp>
      <p:sp>
        <p:nvSpPr>
          <p:cNvPr id="4" name="Dian numeron paikkamerkki 3"/>
          <p:cNvSpPr>
            <a:spLocks noGrp="1"/>
          </p:cNvSpPr>
          <p:nvPr>
            <p:ph type="sldNum" sz="quarter" idx="10"/>
          </p:nvPr>
        </p:nvSpPr>
        <p:spPr/>
        <p:txBody>
          <a:bodyPr/>
          <a:lstStyle/>
          <a:p>
            <a:pPr defTabSz="966155">
              <a:defRPr/>
            </a:pPr>
            <a:fld id="{2D1424DF-F896-43CE-BBF9-D6BF887BFF71}" type="slidenum">
              <a:rPr lang="fi-FI">
                <a:solidFill>
                  <a:prstClr val="black"/>
                </a:solidFill>
                <a:latin typeface="Calibri" panose="020F0502020204030204"/>
              </a:rPr>
              <a:pPr defTabSz="966155">
                <a:defRPr/>
              </a:pPr>
              <a:t>23</a:t>
            </a:fld>
            <a:endParaRPr lang="fi-FI">
              <a:solidFill>
                <a:prstClr val="black"/>
              </a:solidFill>
              <a:latin typeface="Calibri" panose="020F0502020204030204"/>
            </a:endParaRPr>
          </a:p>
        </p:txBody>
      </p:sp>
    </p:spTree>
    <p:extLst>
      <p:ext uri="{BB962C8B-B14F-4D97-AF65-F5344CB8AC3E}">
        <p14:creationId xmlns:p14="http://schemas.microsoft.com/office/powerpoint/2010/main" val="547434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Tällä sivulla kuvataan tiiviisti se miten toiminnasta viestitään huoltajille ja miten huoltajien on mahdollista osallistua toimintaan. Lisäksi kuvataan se miten toimintaa arvioidaan esim. Lapsen vasu ja Leops arvioinnit, asiakaskyselyt, ja miten lapset osallistuvat toiminnan dokumentointiin, arviointiin ja suunnitteluun. </a:t>
            </a:r>
          </a:p>
          <a:p>
            <a:endParaRPr lang="fi-FI"/>
          </a:p>
          <a:p>
            <a:r>
              <a:rPr lang="fi-FI"/>
              <a:t>Esiopetus tarpeen mukaan erikseen mainittuna esim. yhteistyökoulu.</a:t>
            </a:r>
          </a:p>
          <a:p>
            <a:endParaRPr lang="fi-FI"/>
          </a:p>
          <a:p>
            <a:r>
              <a:rPr lang="fi-FI"/>
              <a:t>Sivulla voidaan mainita toiminnalle tärkeät yhteistyötahot ja kaveripäiväkoti yhteys perhepäivähoidon ja päiväkodin välillä.</a:t>
            </a:r>
          </a:p>
          <a:p>
            <a:endParaRPr lang="fi-FI"/>
          </a:p>
          <a:p>
            <a:r>
              <a:rPr lang="fi-FI"/>
              <a:t>Yksikön oma sivu. </a:t>
            </a:r>
          </a:p>
        </p:txBody>
      </p:sp>
      <p:sp>
        <p:nvSpPr>
          <p:cNvPr id="4" name="Dian numeron paikkamerkki 3"/>
          <p:cNvSpPr>
            <a:spLocks noGrp="1"/>
          </p:cNvSpPr>
          <p:nvPr>
            <p:ph type="sldNum" sz="quarter" idx="10"/>
          </p:nvPr>
        </p:nvSpPr>
        <p:spPr/>
        <p:txBody>
          <a:bodyPr/>
          <a:lstStyle/>
          <a:p>
            <a:pPr defTabSz="966155">
              <a:defRPr/>
            </a:pPr>
            <a:fld id="{2D1424DF-F896-43CE-BBF9-D6BF887BFF71}" type="slidenum">
              <a:rPr lang="fi-FI">
                <a:solidFill>
                  <a:prstClr val="black"/>
                </a:solidFill>
                <a:latin typeface="Calibri" panose="020F0502020204030204"/>
              </a:rPr>
              <a:pPr defTabSz="966155">
                <a:defRPr/>
              </a:pPr>
              <a:t>24</a:t>
            </a:fld>
            <a:endParaRPr lang="fi-FI">
              <a:solidFill>
                <a:prstClr val="black"/>
              </a:solidFill>
              <a:latin typeface="Calibri" panose="020F0502020204030204"/>
            </a:endParaRPr>
          </a:p>
        </p:txBody>
      </p:sp>
    </p:spTree>
    <p:extLst>
      <p:ext uri="{BB962C8B-B14F-4D97-AF65-F5344CB8AC3E}">
        <p14:creationId xmlns:p14="http://schemas.microsoft.com/office/powerpoint/2010/main" val="1011287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1524000" y="1122363"/>
            <a:ext cx="9144000" cy="2387600"/>
          </a:xfrm>
        </p:spPr>
        <p:txBody>
          <a:bodyPr anchor="b"/>
          <a:lstStyle>
            <a:lvl1pPr algn="ctr">
              <a:defRPr sz="6000"/>
            </a:lvl1pPr>
          </a:lstStyle>
          <a:p>
            <a:r>
              <a:rPr lang="fi-FI"/>
              <a:t>Muokkaa perustyyl. napsautt.</a:t>
            </a:r>
          </a:p>
        </p:txBody>
      </p:sp>
      <p:sp>
        <p:nvSpPr>
          <p:cNvPr id="3" name="Alaotsikk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p:cNvSpPr>
            <a:spLocks noGrp="1"/>
          </p:cNvSpPr>
          <p:nvPr>
            <p:ph type="dt" sz="half" idx="10"/>
          </p:nvPr>
        </p:nvSpPr>
        <p:spPr/>
        <p:txBody>
          <a:bodyPr/>
          <a:lstStyle/>
          <a:p>
            <a:fld id="{E6D34EF7-E7B0-4B11-A2C5-09C83AAA14C0}" type="datetime1">
              <a:rPr lang="fi-FI" smtClean="0"/>
              <a:t>31.10.2022</a:t>
            </a:fld>
            <a:endParaRPr lang="fi-FI"/>
          </a:p>
        </p:txBody>
      </p:sp>
      <p:sp>
        <p:nvSpPr>
          <p:cNvPr id="5" name="Alatunnisteen paikkamerkki 4"/>
          <p:cNvSpPr>
            <a:spLocks noGrp="1"/>
          </p:cNvSpPr>
          <p:nvPr>
            <p:ph type="ftr" sz="quarter" idx="11"/>
          </p:nvPr>
        </p:nvSpPr>
        <p:spPr/>
        <p:txBody>
          <a:bodyPr/>
          <a:lstStyle/>
          <a:p>
            <a:r>
              <a:rPr lang="fi-FI"/>
              <a:t>Toimintasuunnitelma 2022-2023</a:t>
            </a:r>
          </a:p>
        </p:txBody>
      </p:sp>
      <p:sp>
        <p:nvSpPr>
          <p:cNvPr id="6" name="Dian numeron paikkamerkki 5"/>
          <p:cNvSpPr>
            <a:spLocks noGrp="1"/>
          </p:cNvSpPr>
          <p:nvPr>
            <p:ph type="sldNum" sz="quarter" idx="12"/>
          </p:nvPr>
        </p:nvSpPr>
        <p:spPr/>
        <p:txBody>
          <a:bodyPr/>
          <a:lstStyle/>
          <a:p>
            <a:fld id="{33247475-E0B2-49D1-ABD7-D4A1EC2ACA94}" type="slidenum">
              <a:rPr lang="fi-FI" smtClean="0"/>
              <a:t>‹#›</a:t>
            </a:fld>
            <a:endParaRPr lang="fi-FI"/>
          </a:p>
        </p:txBody>
      </p:sp>
    </p:spTree>
    <p:extLst>
      <p:ext uri="{BB962C8B-B14F-4D97-AF65-F5344CB8AC3E}">
        <p14:creationId xmlns:p14="http://schemas.microsoft.com/office/powerpoint/2010/main" val="3867305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953312F1-494F-4424-ADF0-098D09ACAC9F}" type="datetime1">
              <a:rPr lang="fi-FI" smtClean="0"/>
              <a:t>31.10.2022</a:t>
            </a:fld>
            <a:endParaRPr lang="fi-FI"/>
          </a:p>
        </p:txBody>
      </p:sp>
      <p:sp>
        <p:nvSpPr>
          <p:cNvPr id="5" name="Alatunnisteen paikkamerkki 4"/>
          <p:cNvSpPr>
            <a:spLocks noGrp="1"/>
          </p:cNvSpPr>
          <p:nvPr>
            <p:ph type="ftr" sz="quarter" idx="11"/>
          </p:nvPr>
        </p:nvSpPr>
        <p:spPr/>
        <p:txBody>
          <a:bodyPr/>
          <a:lstStyle/>
          <a:p>
            <a:r>
              <a:rPr lang="fi-FI"/>
              <a:t>Toimintasuunnitelma 2022-2023</a:t>
            </a:r>
          </a:p>
        </p:txBody>
      </p:sp>
      <p:sp>
        <p:nvSpPr>
          <p:cNvPr id="6" name="Dian numeron paikkamerkki 5"/>
          <p:cNvSpPr>
            <a:spLocks noGrp="1"/>
          </p:cNvSpPr>
          <p:nvPr>
            <p:ph type="sldNum" sz="quarter" idx="12"/>
          </p:nvPr>
        </p:nvSpPr>
        <p:spPr/>
        <p:txBody>
          <a:bodyPr/>
          <a:lstStyle/>
          <a:p>
            <a:fld id="{33247475-E0B2-49D1-ABD7-D4A1EC2ACA94}" type="slidenum">
              <a:rPr lang="fi-FI" smtClean="0"/>
              <a:t>‹#›</a:t>
            </a:fld>
            <a:endParaRPr lang="fi-FI"/>
          </a:p>
        </p:txBody>
      </p:sp>
    </p:spTree>
    <p:extLst>
      <p:ext uri="{BB962C8B-B14F-4D97-AF65-F5344CB8AC3E}">
        <p14:creationId xmlns:p14="http://schemas.microsoft.com/office/powerpoint/2010/main" val="2479786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724900" y="365125"/>
            <a:ext cx="2628900" cy="5811838"/>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838200" y="365125"/>
            <a:ext cx="7734300" cy="5811838"/>
          </a:xfrm>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9A2CD825-FD7E-47C1-A6E6-8BBE59CFCCAE}" type="datetime1">
              <a:rPr lang="fi-FI" smtClean="0"/>
              <a:t>31.10.2022</a:t>
            </a:fld>
            <a:endParaRPr lang="fi-FI"/>
          </a:p>
        </p:txBody>
      </p:sp>
      <p:sp>
        <p:nvSpPr>
          <p:cNvPr id="5" name="Alatunnisteen paikkamerkki 4"/>
          <p:cNvSpPr>
            <a:spLocks noGrp="1"/>
          </p:cNvSpPr>
          <p:nvPr>
            <p:ph type="ftr" sz="quarter" idx="11"/>
          </p:nvPr>
        </p:nvSpPr>
        <p:spPr/>
        <p:txBody>
          <a:bodyPr/>
          <a:lstStyle/>
          <a:p>
            <a:r>
              <a:rPr lang="fi-FI"/>
              <a:t>Toimintasuunnitelma 2022-2023</a:t>
            </a:r>
          </a:p>
        </p:txBody>
      </p:sp>
      <p:sp>
        <p:nvSpPr>
          <p:cNvPr id="6" name="Dian numeron paikkamerkki 5"/>
          <p:cNvSpPr>
            <a:spLocks noGrp="1"/>
          </p:cNvSpPr>
          <p:nvPr>
            <p:ph type="sldNum" sz="quarter" idx="12"/>
          </p:nvPr>
        </p:nvSpPr>
        <p:spPr/>
        <p:txBody>
          <a:bodyPr/>
          <a:lstStyle/>
          <a:p>
            <a:fld id="{33247475-E0B2-49D1-ABD7-D4A1EC2ACA94}" type="slidenum">
              <a:rPr lang="fi-FI" smtClean="0"/>
              <a:t>‹#›</a:t>
            </a:fld>
            <a:endParaRPr lang="fi-FI"/>
          </a:p>
        </p:txBody>
      </p:sp>
    </p:spTree>
    <p:extLst>
      <p:ext uri="{BB962C8B-B14F-4D97-AF65-F5344CB8AC3E}">
        <p14:creationId xmlns:p14="http://schemas.microsoft.com/office/powerpoint/2010/main" val="11020772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Kansi 2">
    <p:bg>
      <p:bgPr>
        <a:solidFill>
          <a:srgbClr val="9FC9EB"/>
        </a:solidFill>
        <a:effectLst/>
      </p:bgPr>
    </p:bg>
    <p:spTree>
      <p:nvGrpSpPr>
        <p:cNvPr id="1" name=""/>
        <p:cNvGrpSpPr/>
        <p:nvPr/>
      </p:nvGrpSpPr>
      <p:grpSpPr>
        <a:xfrm>
          <a:off x="0" y="0"/>
          <a:ext cx="0" cy="0"/>
          <a:chOff x="0" y="0"/>
          <a:chExt cx="0" cy="0"/>
        </a:xfrm>
      </p:grpSpPr>
      <p:sp>
        <p:nvSpPr>
          <p:cNvPr id="4" name="Freeform 5"/>
          <p:cNvSpPr>
            <a:spLocks/>
          </p:cNvSpPr>
          <p:nvPr/>
        </p:nvSpPr>
        <p:spPr bwMode="white">
          <a:xfrm>
            <a:off x="0" y="0"/>
            <a:ext cx="12192000" cy="3887788"/>
          </a:xfrm>
          <a:custGeom>
            <a:avLst/>
            <a:gdLst>
              <a:gd name="T0" fmla="*/ 0 w 25400"/>
              <a:gd name="T1" fmla="*/ 3079742 h 8063"/>
              <a:gd name="T2" fmla="*/ 1219200 w 25400"/>
              <a:gd name="T3" fmla="*/ 3888500 h 8063"/>
              <a:gd name="T4" fmla="*/ 2438400 w 25400"/>
              <a:gd name="T5" fmla="*/ 3079742 h 8063"/>
              <a:gd name="T6" fmla="*/ 3657600 w 25400"/>
              <a:gd name="T7" fmla="*/ 3888500 h 8063"/>
              <a:gd name="T8" fmla="*/ 4876800 w 25400"/>
              <a:gd name="T9" fmla="*/ 3079742 h 8063"/>
              <a:gd name="T10" fmla="*/ 6096000 w 25400"/>
              <a:gd name="T11" fmla="*/ 3888500 h 8063"/>
              <a:gd name="T12" fmla="*/ 7315200 w 25400"/>
              <a:gd name="T13" fmla="*/ 3079742 h 8063"/>
              <a:gd name="T14" fmla="*/ 8534400 w 25400"/>
              <a:gd name="T15" fmla="*/ 3888500 h 8063"/>
              <a:gd name="T16" fmla="*/ 9753600 w 25400"/>
              <a:gd name="T17" fmla="*/ 3079742 h 8063"/>
              <a:gd name="T18" fmla="*/ 10972800 w 25400"/>
              <a:gd name="T19" fmla="*/ 3888500 h 8063"/>
              <a:gd name="T20" fmla="*/ 12192000 w 25400"/>
              <a:gd name="T21" fmla="*/ 3079742 h 8063"/>
              <a:gd name="T22" fmla="*/ 12192000 w 25400"/>
              <a:gd name="T23" fmla="*/ 0 h 8063"/>
              <a:gd name="T24" fmla="*/ 0 w 25400"/>
              <a:gd name="T25" fmla="*/ 0 h 8063"/>
              <a:gd name="T26" fmla="*/ 0 w 25400"/>
              <a:gd name="T27" fmla="*/ 3079742 h 806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5400" h="8063">
                <a:moveTo>
                  <a:pt x="0" y="6386"/>
                </a:moveTo>
                <a:cubicBezTo>
                  <a:pt x="1140" y="6386"/>
                  <a:pt x="2118" y="7077"/>
                  <a:pt x="2540" y="8063"/>
                </a:cubicBezTo>
                <a:cubicBezTo>
                  <a:pt x="2962" y="7077"/>
                  <a:pt x="3940" y="6386"/>
                  <a:pt x="5080" y="6386"/>
                </a:cubicBezTo>
                <a:cubicBezTo>
                  <a:pt x="6220" y="6386"/>
                  <a:pt x="7198" y="7077"/>
                  <a:pt x="7620" y="8063"/>
                </a:cubicBezTo>
                <a:cubicBezTo>
                  <a:pt x="8042" y="7077"/>
                  <a:pt x="9020" y="6386"/>
                  <a:pt x="10160" y="6386"/>
                </a:cubicBezTo>
                <a:cubicBezTo>
                  <a:pt x="11300" y="6386"/>
                  <a:pt x="12278" y="7077"/>
                  <a:pt x="12700" y="8063"/>
                </a:cubicBezTo>
                <a:cubicBezTo>
                  <a:pt x="13122" y="7077"/>
                  <a:pt x="14100" y="6386"/>
                  <a:pt x="15240" y="6386"/>
                </a:cubicBezTo>
                <a:cubicBezTo>
                  <a:pt x="16380" y="6386"/>
                  <a:pt x="17358" y="7077"/>
                  <a:pt x="17780" y="8063"/>
                </a:cubicBezTo>
                <a:cubicBezTo>
                  <a:pt x="18202" y="7077"/>
                  <a:pt x="19180" y="6386"/>
                  <a:pt x="20320" y="6386"/>
                </a:cubicBezTo>
                <a:cubicBezTo>
                  <a:pt x="21460" y="6386"/>
                  <a:pt x="22438" y="7077"/>
                  <a:pt x="22860" y="8063"/>
                </a:cubicBezTo>
                <a:cubicBezTo>
                  <a:pt x="23282" y="7077"/>
                  <a:pt x="24260" y="6386"/>
                  <a:pt x="25400" y="6386"/>
                </a:cubicBezTo>
                <a:lnTo>
                  <a:pt x="25400" y="0"/>
                </a:lnTo>
                <a:lnTo>
                  <a:pt x="0" y="0"/>
                </a:lnTo>
                <a:lnTo>
                  <a:pt x="0" y="6386"/>
                </a:lnTo>
                <a:close/>
              </a:path>
            </a:pathLst>
          </a:custGeom>
          <a:solidFill>
            <a:srgbClr val="00D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fi-FI">
              <a:solidFill>
                <a:prstClr val="black"/>
              </a:solidFill>
            </a:endParaRPr>
          </a:p>
        </p:txBody>
      </p:sp>
      <p:sp>
        <p:nvSpPr>
          <p:cNvPr id="2" name="Otsikko 1"/>
          <p:cNvSpPr>
            <a:spLocks noGrp="1"/>
          </p:cNvSpPr>
          <p:nvPr>
            <p:ph type="ctrTitle"/>
          </p:nvPr>
        </p:nvSpPr>
        <p:spPr>
          <a:xfrm>
            <a:off x="408563" y="457200"/>
            <a:ext cx="10739336" cy="2071991"/>
          </a:xfrm>
        </p:spPr>
        <p:txBody>
          <a:bodyPr/>
          <a:lstStyle>
            <a:lvl1pPr algn="l">
              <a:lnSpc>
                <a:spcPct val="85000"/>
              </a:lnSpc>
              <a:defRPr sz="7000">
                <a:solidFill>
                  <a:srgbClr val="FFFFFF"/>
                </a:solidFill>
                <a:latin typeface="+mj-lt"/>
              </a:defRPr>
            </a:lvl1pPr>
          </a:lstStyle>
          <a:p>
            <a:r>
              <a:rPr lang="fi-FI"/>
              <a:t>Muokkaa perustyyl. napsautt.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pic>
        <p:nvPicPr>
          <p:cNvPr id="3" name="Kuva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8563" y="5808617"/>
            <a:ext cx="1220411" cy="605630"/>
          </a:xfrm>
          <a:prstGeom prst="rect">
            <a:avLst/>
          </a:prstGeom>
        </p:spPr>
      </p:pic>
    </p:spTree>
    <p:extLst>
      <p:ext uri="{BB962C8B-B14F-4D97-AF65-F5344CB8AC3E}">
        <p14:creationId xmlns:p14="http://schemas.microsoft.com/office/powerpoint/2010/main" val="22700573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Kansi 2">
    <p:bg>
      <p:bgPr>
        <a:solidFill>
          <a:srgbClr val="9FC9EB"/>
        </a:solidFill>
        <a:effectLst/>
      </p:bgPr>
    </p:bg>
    <p:spTree>
      <p:nvGrpSpPr>
        <p:cNvPr id="1" name=""/>
        <p:cNvGrpSpPr/>
        <p:nvPr/>
      </p:nvGrpSpPr>
      <p:grpSpPr>
        <a:xfrm>
          <a:off x="0" y="0"/>
          <a:ext cx="0" cy="0"/>
          <a:chOff x="0" y="0"/>
          <a:chExt cx="0" cy="0"/>
        </a:xfrm>
      </p:grpSpPr>
      <p:sp>
        <p:nvSpPr>
          <p:cNvPr id="4" name="Freeform 5"/>
          <p:cNvSpPr>
            <a:spLocks/>
          </p:cNvSpPr>
          <p:nvPr/>
        </p:nvSpPr>
        <p:spPr bwMode="white">
          <a:xfrm>
            <a:off x="0" y="0"/>
            <a:ext cx="12192000" cy="3887788"/>
          </a:xfrm>
          <a:custGeom>
            <a:avLst/>
            <a:gdLst>
              <a:gd name="T0" fmla="*/ 0 w 25400"/>
              <a:gd name="T1" fmla="*/ 3079742 h 8063"/>
              <a:gd name="T2" fmla="*/ 1219200 w 25400"/>
              <a:gd name="T3" fmla="*/ 3888500 h 8063"/>
              <a:gd name="T4" fmla="*/ 2438400 w 25400"/>
              <a:gd name="T5" fmla="*/ 3079742 h 8063"/>
              <a:gd name="T6" fmla="*/ 3657600 w 25400"/>
              <a:gd name="T7" fmla="*/ 3888500 h 8063"/>
              <a:gd name="T8" fmla="*/ 4876800 w 25400"/>
              <a:gd name="T9" fmla="*/ 3079742 h 8063"/>
              <a:gd name="T10" fmla="*/ 6096000 w 25400"/>
              <a:gd name="T11" fmla="*/ 3888500 h 8063"/>
              <a:gd name="T12" fmla="*/ 7315200 w 25400"/>
              <a:gd name="T13" fmla="*/ 3079742 h 8063"/>
              <a:gd name="T14" fmla="*/ 8534400 w 25400"/>
              <a:gd name="T15" fmla="*/ 3888500 h 8063"/>
              <a:gd name="T16" fmla="*/ 9753600 w 25400"/>
              <a:gd name="T17" fmla="*/ 3079742 h 8063"/>
              <a:gd name="T18" fmla="*/ 10972800 w 25400"/>
              <a:gd name="T19" fmla="*/ 3888500 h 8063"/>
              <a:gd name="T20" fmla="*/ 12192000 w 25400"/>
              <a:gd name="T21" fmla="*/ 3079742 h 8063"/>
              <a:gd name="T22" fmla="*/ 12192000 w 25400"/>
              <a:gd name="T23" fmla="*/ 0 h 8063"/>
              <a:gd name="T24" fmla="*/ 0 w 25400"/>
              <a:gd name="T25" fmla="*/ 0 h 8063"/>
              <a:gd name="T26" fmla="*/ 0 w 25400"/>
              <a:gd name="T27" fmla="*/ 3079742 h 806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5400" h="8063">
                <a:moveTo>
                  <a:pt x="0" y="6386"/>
                </a:moveTo>
                <a:cubicBezTo>
                  <a:pt x="1140" y="6386"/>
                  <a:pt x="2118" y="7077"/>
                  <a:pt x="2540" y="8063"/>
                </a:cubicBezTo>
                <a:cubicBezTo>
                  <a:pt x="2962" y="7077"/>
                  <a:pt x="3940" y="6386"/>
                  <a:pt x="5080" y="6386"/>
                </a:cubicBezTo>
                <a:cubicBezTo>
                  <a:pt x="6220" y="6386"/>
                  <a:pt x="7198" y="7077"/>
                  <a:pt x="7620" y="8063"/>
                </a:cubicBezTo>
                <a:cubicBezTo>
                  <a:pt x="8042" y="7077"/>
                  <a:pt x="9020" y="6386"/>
                  <a:pt x="10160" y="6386"/>
                </a:cubicBezTo>
                <a:cubicBezTo>
                  <a:pt x="11300" y="6386"/>
                  <a:pt x="12278" y="7077"/>
                  <a:pt x="12700" y="8063"/>
                </a:cubicBezTo>
                <a:cubicBezTo>
                  <a:pt x="13122" y="7077"/>
                  <a:pt x="14100" y="6386"/>
                  <a:pt x="15240" y="6386"/>
                </a:cubicBezTo>
                <a:cubicBezTo>
                  <a:pt x="16380" y="6386"/>
                  <a:pt x="17358" y="7077"/>
                  <a:pt x="17780" y="8063"/>
                </a:cubicBezTo>
                <a:cubicBezTo>
                  <a:pt x="18202" y="7077"/>
                  <a:pt x="19180" y="6386"/>
                  <a:pt x="20320" y="6386"/>
                </a:cubicBezTo>
                <a:cubicBezTo>
                  <a:pt x="21460" y="6386"/>
                  <a:pt x="22438" y="7077"/>
                  <a:pt x="22860" y="8063"/>
                </a:cubicBezTo>
                <a:cubicBezTo>
                  <a:pt x="23282" y="7077"/>
                  <a:pt x="24260" y="6386"/>
                  <a:pt x="25400" y="6386"/>
                </a:cubicBezTo>
                <a:lnTo>
                  <a:pt x="25400" y="0"/>
                </a:lnTo>
                <a:lnTo>
                  <a:pt x="0" y="0"/>
                </a:lnTo>
                <a:lnTo>
                  <a:pt x="0" y="6386"/>
                </a:lnTo>
                <a:close/>
              </a:path>
            </a:pathLst>
          </a:custGeom>
          <a:solidFill>
            <a:srgbClr val="00D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fi-FI">
              <a:solidFill>
                <a:prstClr val="black"/>
              </a:solidFill>
            </a:endParaRPr>
          </a:p>
        </p:txBody>
      </p:sp>
      <p:sp>
        <p:nvSpPr>
          <p:cNvPr id="2" name="Otsikko 1"/>
          <p:cNvSpPr>
            <a:spLocks noGrp="1"/>
          </p:cNvSpPr>
          <p:nvPr>
            <p:ph type="ctrTitle"/>
          </p:nvPr>
        </p:nvSpPr>
        <p:spPr>
          <a:xfrm>
            <a:off x="408563" y="457200"/>
            <a:ext cx="10739336" cy="2071991"/>
          </a:xfrm>
        </p:spPr>
        <p:txBody>
          <a:bodyPr/>
          <a:lstStyle>
            <a:lvl1pPr algn="l">
              <a:lnSpc>
                <a:spcPct val="85000"/>
              </a:lnSpc>
              <a:defRPr sz="7000">
                <a:solidFill>
                  <a:srgbClr val="FFFFFF"/>
                </a:solidFill>
                <a:latin typeface="+mj-lt"/>
              </a:defRPr>
            </a:lvl1pPr>
          </a:lstStyle>
          <a:p>
            <a:r>
              <a:rPr lang="fi-FI"/>
              <a:t>Muokkaa perustyyl. napsautt.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pic>
        <p:nvPicPr>
          <p:cNvPr id="3" name="Kuva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8563" y="5808617"/>
            <a:ext cx="1220411" cy="605630"/>
          </a:xfrm>
          <a:prstGeom prst="rect">
            <a:avLst/>
          </a:prstGeom>
        </p:spPr>
      </p:pic>
    </p:spTree>
    <p:extLst>
      <p:ext uri="{BB962C8B-B14F-4D97-AF65-F5344CB8AC3E}">
        <p14:creationId xmlns:p14="http://schemas.microsoft.com/office/powerpoint/2010/main" val="39968031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Kansi 2 B">
    <p:bg>
      <p:bgPr>
        <a:solidFill>
          <a:srgbClr val="9FC9EB"/>
        </a:solidFill>
        <a:effectLst/>
      </p:bgPr>
    </p:bg>
    <p:spTree>
      <p:nvGrpSpPr>
        <p:cNvPr id="1" name=""/>
        <p:cNvGrpSpPr/>
        <p:nvPr/>
      </p:nvGrpSpPr>
      <p:grpSpPr>
        <a:xfrm>
          <a:off x="0" y="0"/>
          <a:ext cx="0" cy="0"/>
          <a:chOff x="0" y="0"/>
          <a:chExt cx="0" cy="0"/>
        </a:xfrm>
      </p:grpSpPr>
      <p:sp>
        <p:nvSpPr>
          <p:cNvPr id="4" name="Freeform 5"/>
          <p:cNvSpPr>
            <a:spLocks/>
          </p:cNvSpPr>
          <p:nvPr/>
        </p:nvSpPr>
        <p:spPr bwMode="auto">
          <a:xfrm>
            <a:off x="0" y="0"/>
            <a:ext cx="12193588" cy="5572125"/>
          </a:xfrm>
          <a:custGeom>
            <a:avLst/>
            <a:gdLst>
              <a:gd name="T0" fmla="*/ 0 w 25400"/>
              <a:gd name="T1" fmla="*/ 4766642 h 11590"/>
              <a:gd name="T2" fmla="*/ 1219320 w 25400"/>
              <a:gd name="T3" fmla="*/ 5572461 h 11590"/>
              <a:gd name="T4" fmla="*/ 2438640 w 25400"/>
              <a:gd name="T5" fmla="*/ 4766642 h 11590"/>
              <a:gd name="T6" fmla="*/ 3657960 w 25400"/>
              <a:gd name="T7" fmla="*/ 5572461 h 11590"/>
              <a:gd name="T8" fmla="*/ 4877280 w 25400"/>
              <a:gd name="T9" fmla="*/ 4766642 h 11590"/>
              <a:gd name="T10" fmla="*/ 6096600 w 25400"/>
              <a:gd name="T11" fmla="*/ 5572461 h 11590"/>
              <a:gd name="T12" fmla="*/ 7315920 w 25400"/>
              <a:gd name="T13" fmla="*/ 4766642 h 11590"/>
              <a:gd name="T14" fmla="*/ 8535240 w 25400"/>
              <a:gd name="T15" fmla="*/ 5572461 h 11590"/>
              <a:gd name="T16" fmla="*/ 9754560 w 25400"/>
              <a:gd name="T17" fmla="*/ 4766642 h 11590"/>
              <a:gd name="T18" fmla="*/ 10973880 w 25400"/>
              <a:gd name="T19" fmla="*/ 5572461 h 11590"/>
              <a:gd name="T20" fmla="*/ 12193200 w 25400"/>
              <a:gd name="T21" fmla="*/ 4766642 h 11590"/>
              <a:gd name="T22" fmla="*/ 12193200 w 25400"/>
              <a:gd name="T23" fmla="*/ 0 h 11590"/>
              <a:gd name="T24" fmla="*/ 0 w 25400"/>
              <a:gd name="T25" fmla="*/ 0 h 11590"/>
              <a:gd name="T26" fmla="*/ 0 w 25400"/>
              <a:gd name="T27" fmla="*/ 4766642 h 1159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5400" h="11590">
                <a:moveTo>
                  <a:pt x="0" y="9914"/>
                </a:moveTo>
                <a:cubicBezTo>
                  <a:pt x="1140" y="9914"/>
                  <a:pt x="2118" y="10605"/>
                  <a:pt x="2540" y="11590"/>
                </a:cubicBezTo>
                <a:cubicBezTo>
                  <a:pt x="2962" y="10605"/>
                  <a:pt x="3940" y="9914"/>
                  <a:pt x="5080" y="9914"/>
                </a:cubicBezTo>
                <a:cubicBezTo>
                  <a:pt x="6220" y="9914"/>
                  <a:pt x="7198" y="10605"/>
                  <a:pt x="7620" y="11590"/>
                </a:cubicBezTo>
                <a:cubicBezTo>
                  <a:pt x="8042" y="10605"/>
                  <a:pt x="9020" y="9914"/>
                  <a:pt x="10160" y="9914"/>
                </a:cubicBezTo>
                <a:cubicBezTo>
                  <a:pt x="11300" y="9914"/>
                  <a:pt x="12278" y="10605"/>
                  <a:pt x="12700" y="11590"/>
                </a:cubicBezTo>
                <a:cubicBezTo>
                  <a:pt x="13122" y="10605"/>
                  <a:pt x="14100" y="9914"/>
                  <a:pt x="15240" y="9914"/>
                </a:cubicBezTo>
                <a:cubicBezTo>
                  <a:pt x="16380" y="9914"/>
                  <a:pt x="17358" y="10605"/>
                  <a:pt x="17780" y="11590"/>
                </a:cubicBezTo>
                <a:cubicBezTo>
                  <a:pt x="18202" y="10605"/>
                  <a:pt x="19180" y="9914"/>
                  <a:pt x="20320" y="9914"/>
                </a:cubicBezTo>
                <a:cubicBezTo>
                  <a:pt x="21460" y="9914"/>
                  <a:pt x="22438" y="10605"/>
                  <a:pt x="22860" y="11590"/>
                </a:cubicBezTo>
                <a:cubicBezTo>
                  <a:pt x="23282" y="10605"/>
                  <a:pt x="24260" y="9914"/>
                  <a:pt x="25400" y="9914"/>
                </a:cubicBezTo>
                <a:lnTo>
                  <a:pt x="25400" y="0"/>
                </a:lnTo>
                <a:lnTo>
                  <a:pt x="0" y="0"/>
                </a:lnTo>
                <a:lnTo>
                  <a:pt x="0" y="9914"/>
                </a:lnTo>
                <a:close/>
              </a:path>
            </a:pathLst>
          </a:custGeom>
          <a:solidFill>
            <a:srgbClr val="00D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fi-FI">
              <a:solidFill>
                <a:prstClr val="black"/>
              </a:solidFill>
            </a:endParaRPr>
          </a:p>
        </p:txBody>
      </p:sp>
      <p:sp>
        <p:nvSpPr>
          <p:cNvPr id="2" name="Otsikko 1"/>
          <p:cNvSpPr>
            <a:spLocks noGrp="1"/>
          </p:cNvSpPr>
          <p:nvPr>
            <p:ph type="ctrTitle"/>
          </p:nvPr>
        </p:nvSpPr>
        <p:spPr>
          <a:xfrm>
            <a:off x="408563" y="457200"/>
            <a:ext cx="10739336" cy="2071991"/>
          </a:xfrm>
        </p:spPr>
        <p:txBody>
          <a:bodyPr/>
          <a:lstStyle>
            <a:lvl1pPr algn="l">
              <a:lnSpc>
                <a:spcPct val="85000"/>
              </a:lnSpc>
              <a:defRPr sz="7000">
                <a:solidFill>
                  <a:srgbClr val="FFFFFF"/>
                </a:solidFill>
                <a:latin typeface="+mj-lt"/>
              </a:defRPr>
            </a:lvl1pPr>
          </a:lstStyle>
          <a:p>
            <a:r>
              <a:rPr lang="fi-FI"/>
              <a:t>Muokkaa perustyyl. napsautt.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pic>
        <p:nvPicPr>
          <p:cNvPr id="18" name="Kuva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8563" y="5808617"/>
            <a:ext cx="1220411" cy="605630"/>
          </a:xfrm>
          <a:prstGeom prst="rect">
            <a:avLst/>
          </a:prstGeom>
        </p:spPr>
      </p:pic>
    </p:spTree>
    <p:extLst>
      <p:ext uri="{BB962C8B-B14F-4D97-AF65-F5344CB8AC3E}">
        <p14:creationId xmlns:p14="http://schemas.microsoft.com/office/powerpoint/2010/main" val="39101049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Kansi 3">
    <p:bg>
      <p:bgPr>
        <a:solidFill>
          <a:srgbClr val="FFC61E"/>
        </a:solidFill>
        <a:effectLst/>
      </p:bgPr>
    </p:bg>
    <p:spTree>
      <p:nvGrpSpPr>
        <p:cNvPr id="1" name=""/>
        <p:cNvGrpSpPr/>
        <p:nvPr/>
      </p:nvGrpSpPr>
      <p:grpSpPr>
        <a:xfrm>
          <a:off x="0" y="0"/>
          <a:ext cx="0" cy="0"/>
          <a:chOff x="0" y="0"/>
          <a:chExt cx="0" cy="0"/>
        </a:xfrm>
      </p:grpSpPr>
      <p:sp>
        <p:nvSpPr>
          <p:cNvPr id="4" name="Freeform 5"/>
          <p:cNvSpPr>
            <a:spLocks/>
          </p:cNvSpPr>
          <p:nvPr/>
        </p:nvSpPr>
        <p:spPr bwMode="white">
          <a:xfrm>
            <a:off x="0" y="0"/>
            <a:ext cx="7305675" cy="6858000"/>
          </a:xfrm>
          <a:custGeom>
            <a:avLst/>
            <a:gdLst>
              <a:gd name="T0" fmla="*/ 7305472 w 15203"/>
              <a:gd name="T1" fmla="*/ 6858000 h 14300"/>
              <a:gd name="T2" fmla="*/ 6736046 w 15203"/>
              <a:gd name="T3" fmla="*/ 6003388 h 14300"/>
              <a:gd name="T4" fmla="*/ 7305472 w 15203"/>
              <a:gd name="T5" fmla="*/ 5142061 h 14300"/>
              <a:gd name="T6" fmla="*/ 6736046 w 15203"/>
              <a:gd name="T7" fmla="*/ 4280735 h 14300"/>
              <a:gd name="T8" fmla="*/ 7305472 w 15203"/>
              <a:gd name="T9" fmla="*/ 3419888 h 14300"/>
              <a:gd name="T10" fmla="*/ 6736046 w 15203"/>
              <a:gd name="T11" fmla="*/ 2558562 h 14300"/>
              <a:gd name="T12" fmla="*/ 7305472 w 15203"/>
              <a:gd name="T13" fmla="*/ 1697715 h 14300"/>
              <a:gd name="T14" fmla="*/ 6736046 w 15203"/>
              <a:gd name="T15" fmla="*/ 836388 h 14300"/>
              <a:gd name="T16" fmla="*/ 7304991 w 15203"/>
              <a:gd name="T17" fmla="*/ 0 h 14300"/>
              <a:gd name="T18" fmla="*/ 0 w 15203"/>
              <a:gd name="T19" fmla="*/ 0 h 14300"/>
              <a:gd name="T20" fmla="*/ 0 w 15203"/>
              <a:gd name="T21" fmla="*/ 1568708 h 14300"/>
              <a:gd name="T22" fmla="*/ 0 w 15203"/>
              <a:gd name="T23" fmla="*/ 6858000 h 14300"/>
              <a:gd name="T24" fmla="*/ 7305472 w 15203"/>
              <a:gd name="T25" fmla="*/ 6858000 h 143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203" h="14300">
                <a:moveTo>
                  <a:pt x="15203" y="14300"/>
                </a:moveTo>
                <a:cubicBezTo>
                  <a:pt x="15197" y="13500"/>
                  <a:pt x="14711" y="12814"/>
                  <a:pt x="14018" y="12518"/>
                </a:cubicBezTo>
                <a:cubicBezTo>
                  <a:pt x="14714" y="12219"/>
                  <a:pt x="15203" y="11528"/>
                  <a:pt x="15203" y="10722"/>
                </a:cubicBezTo>
                <a:cubicBezTo>
                  <a:pt x="15203" y="9916"/>
                  <a:pt x="14714" y="9225"/>
                  <a:pt x="14018" y="8926"/>
                </a:cubicBezTo>
                <a:cubicBezTo>
                  <a:pt x="14714" y="8628"/>
                  <a:pt x="15203" y="7937"/>
                  <a:pt x="15203" y="7131"/>
                </a:cubicBezTo>
                <a:cubicBezTo>
                  <a:pt x="15203" y="6325"/>
                  <a:pt x="14714" y="5634"/>
                  <a:pt x="14018" y="5335"/>
                </a:cubicBezTo>
                <a:cubicBezTo>
                  <a:pt x="14714" y="5037"/>
                  <a:pt x="15203" y="4345"/>
                  <a:pt x="15203" y="3540"/>
                </a:cubicBezTo>
                <a:cubicBezTo>
                  <a:pt x="15203" y="2734"/>
                  <a:pt x="14714" y="2042"/>
                  <a:pt x="14018" y="1744"/>
                </a:cubicBezTo>
                <a:cubicBezTo>
                  <a:pt x="14699" y="1452"/>
                  <a:pt x="15182" y="784"/>
                  <a:pt x="15202" y="0"/>
                </a:cubicBezTo>
                <a:lnTo>
                  <a:pt x="0" y="0"/>
                </a:lnTo>
                <a:lnTo>
                  <a:pt x="0" y="3271"/>
                </a:lnTo>
                <a:lnTo>
                  <a:pt x="0" y="14300"/>
                </a:lnTo>
                <a:lnTo>
                  <a:pt x="15203" y="14300"/>
                </a:lnTo>
                <a:close/>
              </a:path>
            </a:pathLst>
          </a:custGeom>
          <a:solidFill>
            <a:srgbClr val="9FC9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fi-FI">
              <a:solidFill>
                <a:prstClr val="black"/>
              </a:solidFill>
            </a:endParaRPr>
          </a:p>
        </p:txBody>
      </p:sp>
      <p:sp>
        <p:nvSpPr>
          <p:cNvPr id="2" name="Otsikko 1"/>
          <p:cNvSpPr>
            <a:spLocks noGrp="1"/>
          </p:cNvSpPr>
          <p:nvPr>
            <p:ph type="ctrTitle"/>
          </p:nvPr>
        </p:nvSpPr>
        <p:spPr>
          <a:xfrm>
            <a:off x="408563" y="457200"/>
            <a:ext cx="10739336" cy="2071991"/>
          </a:xfrm>
        </p:spPr>
        <p:txBody>
          <a:bodyPr/>
          <a:lstStyle>
            <a:lvl1pPr algn="l">
              <a:lnSpc>
                <a:spcPct val="85000"/>
              </a:lnSpc>
              <a:defRPr sz="7000">
                <a:solidFill>
                  <a:srgbClr val="FFFFFF"/>
                </a:solidFill>
                <a:latin typeface="+mj-lt"/>
              </a:defRPr>
            </a:lvl1pPr>
          </a:lstStyle>
          <a:p>
            <a:r>
              <a:rPr lang="fi-FI"/>
              <a:t>Muokkaa perustyyl. napsautt.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pic>
        <p:nvPicPr>
          <p:cNvPr id="18" name="Kuva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8563" y="5808617"/>
            <a:ext cx="1220411" cy="605630"/>
          </a:xfrm>
          <a:prstGeom prst="rect">
            <a:avLst/>
          </a:prstGeom>
        </p:spPr>
      </p:pic>
    </p:spTree>
    <p:extLst>
      <p:ext uri="{BB962C8B-B14F-4D97-AF65-F5344CB8AC3E}">
        <p14:creationId xmlns:p14="http://schemas.microsoft.com/office/powerpoint/2010/main" val="5844019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Kansi 3 B">
    <p:bg>
      <p:bgPr>
        <a:solidFill>
          <a:srgbClr val="FFC61E"/>
        </a:solidFill>
        <a:effectLst/>
      </p:bgPr>
    </p:bg>
    <p:spTree>
      <p:nvGrpSpPr>
        <p:cNvPr id="1" name=""/>
        <p:cNvGrpSpPr/>
        <p:nvPr/>
      </p:nvGrpSpPr>
      <p:grpSpPr>
        <a:xfrm>
          <a:off x="0" y="0"/>
          <a:ext cx="0" cy="0"/>
          <a:chOff x="0" y="0"/>
          <a:chExt cx="0" cy="0"/>
        </a:xfrm>
      </p:grpSpPr>
      <p:sp>
        <p:nvSpPr>
          <p:cNvPr id="4" name="Freeform 18"/>
          <p:cNvSpPr>
            <a:spLocks/>
          </p:cNvSpPr>
          <p:nvPr userDrawn="1"/>
        </p:nvSpPr>
        <p:spPr bwMode="auto">
          <a:xfrm>
            <a:off x="0" y="0"/>
            <a:ext cx="9678988" cy="6858000"/>
          </a:xfrm>
          <a:custGeom>
            <a:avLst/>
            <a:gdLst>
              <a:gd name="T0" fmla="*/ 0 w 20142"/>
              <a:gd name="T1" fmla="*/ 0 h 14300"/>
              <a:gd name="T2" fmla="*/ 0 w 20142"/>
              <a:gd name="T3" fmla="*/ 6858000 h 14300"/>
              <a:gd name="T4" fmla="*/ 9678540 w 20142"/>
              <a:gd name="T5" fmla="*/ 6858000 h 14300"/>
              <a:gd name="T6" fmla="*/ 9109582 w 20142"/>
              <a:gd name="T7" fmla="*/ 6003388 h 14300"/>
              <a:gd name="T8" fmla="*/ 9679021 w 20142"/>
              <a:gd name="T9" fmla="*/ 5142061 h 14300"/>
              <a:gd name="T10" fmla="*/ 9109582 w 20142"/>
              <a:gd name="T11" fmla="*/ 4280735 h 14300"/>
              <a:gd name="T12" fmla="*/ 9679021 w 20142"/>
              <a:gd name="T13" fmla="*/ 3419888 h 14300"/>
              <a:gd name="T14" fmla="*/ 9109582 w 20142"/>
              <a:gd name="T15" fmla="*/ 2558562 h 14300"/>
              <a:gd name="T16" fmla="*/ 9679021 w 20142"/>
              <a:gd name="T17" fmla="*/ 1697715 h 14300"/>
              <a:gd name="T18" fmla="*/ 9109582 w 20142"/>
              <a:gd name="T19" fmla="*/ 836388 h 14300"/>
              <a:gd name="T20" fmla="*/ 9678540 w 20142"/>
              <a:gd name="T21" fmla="*/ 0 h 14300"/>
              <a:gd name="T22" fmla="*/ 0 w 20142"/>
              <a:gd name="T23" fmla="*/ 0 h 143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0142" h="14300">
                <a:moveTo>
                  <a:pt x="0" y="0"/>
                </a:moveTo>
                <a:lnTo>
                  <a:pt x="0" y="14300"/>
                </a:lnTo>
                <a:cubicBezTo>
                  <a:pt x="6714" y="14300"/>
                  <a:pt x="13428" y="14300"/>
                  <a:pt x="20141" y="14300"/>
                </a:cubicBezTo>
                <a:cubicBezTo>
                  <a:pt x="20136" y="13500"/>
                  <a:pt x="19649" y="12814"/>
                  <a:pt x="18957" y="12518"/>
                </a:cubicBezTo>
                <a:cubicBezTo>
                  <a:pt x="19653" y="12219"/>
                  <a:pt x="20142" y="11528"/>
                  <a:pt x="20142" y="10722"/>
                </a:cubicBezTo>
                <a:cubicBezTo>
                  <a:pt x="20142" y="9916"/>
                  <a:pt x="19653" y="9225"/>
                  <a:pt x="18957" y="8926"/>
                </a:cubicBezTo>
                <a:cubicBezTo>
                  <a:pt x="19653" y="8628"/>
                  <a:pt x="20142" y="7937"/>
                  <a:pt x="20142" y="7131"/>
                </a:cubicBezTo>
                <a:cubicBezTo>
                  <a:pt x="20142" y="6325"/>
                  <a:pt x="19653" y="5634"/>
                  <a:pt x="18957" y="5335"/>
                </a:cubicBezTo>
                <a:cubicBezTo>
                  <a:pt x="19653" y="5037"/>
                  <a:pt x="20142" y="4345"/>
                  <a:pt x="20142" y="3540"/>
                </a:cubicBezTo>
                <a:cubicBezTo>
                  <a:pt x="20142" y="2734"/>
                  <a:pt x="19653" y="2042"/>
                  <a:pt x="18957" y="1744"/>
                </a:cubicBezTo>
                <a:cubicBezTo>
                  <a:pt x="19638" y="1452"/>
                  <a:pt x="20120" y="784"/>
                  <a:pt x="20141" y="0"/>
                </a:cubicBezTo>
                <a:cubicBezTo>
                  <a:pt x="13427" y="0"/>
                  <a:pt x="6714" y="0"/>
                  <a:pt x="0" y="0"/>
                </a:cubicBezTo>
                <a:close/>
              </a:path>
            </a:pathLst>
          </a:custGeom>
          <a:solidFill>
            <a:srgbClr val="9FC9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fi-FI">
              <a:solidFill>
                <a:prstClr val="black"/>
              </a:solidFill>
            </a:endParaRPr>
          </a:p>
        </p:txBody>
      </p:sp>
      <p:sp>
        <p:nvSpPr>
          <p:cNvPr id="2" name="Otsikko 1"/>
          <p:cNvSpPr>
            <a:spLocks noGrp="1"/>
          </p:cNvSpPr>
          <p:nvPr>
            <p:ph type="ctrTitle"/>
          </p:nvPr>
        </p:nvSpPr>
        <p:spPr>
          <a:xfrm>
            <a:off x="408563" y="457200"/>
            <a:ext cx="10739336" cy="2071991"/>
          </a:xfrm>
        </p:spPr>
        <p:txBody>
          <a:bodyPr/>
          <a:lstStyle>
            <a:lvl1pPr algn="l">
              <a:lnSpc>
                <a:spcPct val="85000"/>
              </a:lnSpc>
              <a:defRPr sz="7000">
                <a:solidFill>
                  <a:srgbClr val="FFFFFF"/>
                </a:solidFill>
                <a:latin typeface="+mj-lt"/>
              </a:defRPr>
            </a:lvl1pPr>
          </a:lstStyle>
          <a:p>
            <a:r>
              <a:rPr lang="fi-FI"/>
              <a:t>Muokkaa perustyyl. napsautt.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pic>
        <p:nvPicPr>
          <p:cNvPr id="18" name="Kuva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8563" y="5808617"/>
            <a:ext cx="1220411" cy="605630"/>
          </a:xfrm>
          <a:prstGeom prst="rect">
            <a:avLst/>
          </a:prstGeom>
        </p:spPr>
      </p:pic>
    </p:spTree>
    <p:extLst>
      <p:ext uri="{BB962C8B-B14F-4D97-AF65-F5344CB8AC3E}">
        <p14:creationId xmlns:p14="http://schemas.microsoft.com/office/powerpoint/2010/main" val="7837556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Kansi 4">
    <p:bg>
      <p:bgPr>
        <a:solidFill>
          <a:srgbClr val="00D7A7"/>
        </a:solidFill>
        <a:effectLst/>
      </p:bgPr>
    </p:bg>
    <p:spTree>
      <p:nvGrpSpPr>
        <p:cNvPr id="1" name=""/>
        <p:cNvGrpSpPr/>
        <p:nvPr/>
      </p:nvGrpSpPr>
      <p:grpSpPr>
        <a:xfrm>
          <a:off x="0" y="0"/>
          <a:ext cx="0" cy="0"/>
          <a:chOff x="0" y="0"/>
          <a:chExt cx="0" cy="0"/>
        </a:xfrm>
      </p:grpSpPr>
      <p:sp>
        <p:nvSpPr>
          <p:cNvPr id="4" name="Freeform 5"/>
          <p:cNvSpPr>
            <a:spLocks/>
          </p:cNvSpPr>
          <p:nvPr/>
        </p:nvSpPr>
        <p:spPr bwMode="white">
          <a:xfrm>
            <a:off x="0" y="0"/>
            <a:ext cx="9815513" cy="6858000"/>
          </a:xfrm>
          <a:custGeom>
            <a:avLst/>
            <a:gdLst>
              <a:gd name="T0" fmla="*/ 0 w 20470"/>
              <a:gd name="T1" fmla="*/ 6858000 h 14293"/>
              <a:gd name="T2" fmla="*/ 2725435 w 20470"/>
              <a:gd name="T3" fmla="*/ 6858000 h 14293"/>
              <a:gd name="T4" fmla="*/ 2544187 w 20470"/>
              <a:gd name="T5" fmla="*/ 6485663 h 14293"/>
              <a:gd name="T6" fmla="*/ 2623782 w 20470"/>
              <a:gd name="T7" fmla="*/ 6066305 h 14293"/>
              <a:gd name="T8" fmla="*/ 3042379 w 20470"/>
              <a:gd name="T9" fmla="*/ 5987135 h 14293"/>
              <a:gd name="T10" fmla="*/ 3796141 w 20470"/>
              <a:gd name="T11" fmla="*/ 6355154 h 14293"/>
              <a:gd name="T12" fmla="*/ 4196038 w 20470"/>
              <a:gd name="T13" fmla="*/ 6269746 h 14293"/>
              <a:gd name="T14" fmla="*/ 4277552 w 20470"/>
              <a:gd name="T15" fmla="*/ 5859025 h 14293"/>
              <a:gd name="T16" fmla="*/ 3914576 w 20470"/>
              <a:gd name="T17" fmla="*/ 5114351 h 14293"/>
              <a:gd name="T18" fmla="*/ 3994172 w 20470"/>
              <a:gd name="T19" fmla="*/ 4694993 h 14293"/>
              <a:gd name="T20" fmla="*/ 4412768 w 20470"/>
              <a:gd name="T21" fmla="*/ 4615823 h 14293"/>
              <a:gd name="T22" fmla="*/ 5166530 w 20470"/>
              <a:gd name="T23" fmla="*/ 4983841 h 14293"/>
              <a:gd name="T24" fmla="*/ 5566427 w 20470"/>
              <a:gd name="T25" fmla="*/ 4898434 h 14293"/>
              <a:gd name="T26" fmla="*/ 5648420 w 20470"/>
              <a:gd name="T27" fmla="*/ 4487712 h 14293"/>
              <a:gd name="T28" fmla="*/ 5284965 w 20470"/>
              <a:gd name="T29" fmla="*/ 3743039 h 14293"/>
              <a:gd name="T30" fmla="*/ 5364561 w 20470"/>
              <a:gd name="T31" fmla="*/ 3323681 h 14293"/>
              <a:gd name="T32" fmla="*/ 5783158 w 20470"/>
              <a:gd name="T33" fmla="*/ 3244511 h 14293"/>
              <a:gd name="T34" fmla="*/ 6535961 w 20470"/>
              <a:gd name="T35" fmla="*/ 3613969 h 14293"/>
              <a:gd name="T36" fmla="*/ 6934419 w 20470"/>
              <a:gd name="T37" fmla="*/ 3530001 h 14293"/>
              <a:gd name="T38" fmla="*/ 7015932 w 20470"/>
              <a:gd name="T39" fmla="*/ 3118799 h 14293"/>
              <a:gd name="T40" fmla="*/ 6652957 w 20470"/>
              <a:gd name="T41" fmla="*/ 2374126 h 14293"/>
              <a:gd name="T42" fmla="*/ 6732073 w 20470"/>
              <a:gd name="T43" fmla="*/ 1955247 h 14293"/>
              <a:gd name="T44" fmla="*/ 7150670 w 20470"/>
              <a:gd name="T45" fmla="*/ 1876078 h 14293"/>
              <a:gd name="T46" fmla="*/ 7904911 w 20470"/>
              <a:gd name="T47" fmla="*/ 2243616 h 14293"/>
              <a:gd name="T48" fmla="*/ 8304808 w 20470"/>
              <a:gd name="T49" fmla="*/ 2158689 h 14293"/>
              <a:gd name="T50" fmla="*/ 8386322 w 20470"/>
              <a:gd name="T51" fmla="*/ 1747487 h 14293"/>
              <a:gd name="T52" fmla="*/ 8023346 w 20470"/>
              <a:gd name="T53" fmla="*/ 1002814 h 14293"/>
              <a:gd name="T54" fmla="*/ 8102942 w 20470"/>
              <a:gd name="T55" fmla="*/ 583935 h 14293"/>
              <a:gd name="T56" fmla="*/ 8521539 w 20470"/>
              <a:gd name="T57" fmla="*/ 504286 h 14293"/>
              <a:gd name="T58" fmla="*/ 9275780 w 20470"/>
              <a:gd name="T59" fmla="*/ 872304 h 14293"/>
              <a:gd name="T60" fmla="*/ 9675677 w 20470"/>
              <a:gd name="T61" fmla="*/ 786417 h 14293"/>
              <a:gd name="T62" fmla="*/ 9757190 w 20470"/>
              <a:gd name="T63" fmla="*/ 375695 h 14293"/>
              <a:gd name="T64" fmla="*/ 9574024 w 20470"/>
              <a:gd name="T65" fmla="*/ 0 h 14293"/>
              <a:gd name="T66" fmla="*/ 0 w 20470"/>
              <a:gd name="T67" fmla="*/ 0 h 14293"/>
              <a:gd name="T68" fmla="*/ 0 w 20470"/>
              <a:gd name="T69" fmla="*/ 6858000 h 1429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0470" h="14293">
                <a:moveTo>
                  <a:pt x="0" y="14293"/>
                </a:moveTo>
                <a:lnTo>
                  <a:pt x="5684" y="14293"/>
                </a:lnTo>
                <a:cubicBezTo>
                  <a:pt x="5495" y="13905"/>
                  <a:pt x="5306" y="13517"/>
                  <a:pt x="5306" y="13517"/>
                </a:cubicBezTo>
                <a:cubicBezTo>
                  <a:pt x="5306" y="13517"/>
                  <a:pt x="5077" y="13038"/>
                  <a:pt x="5472" y="12643"/>
                </a:cubicBezTo>
                <a:cubicBezTo>
                  <a:pt x="5708" y="12407"/>
                  <a:pt x="6053" y="12349"/>
                  <a:pt x="6345" y="12478"/>
                </a:cubicBezTo>
                <a:cubicBezTo>
                  <a:pt x="6357" y="12483"/>
                  <a:pt x="7917" y="13245"/>
                  <a:pt x="7917" y="13245"/>
                </a:cubicBezTo>
                <a:cubicBezTo>
                  <a:pt x="7917" y="13245"/>
                  <a:pt x="8353" y="13466"/>
                  <a:pt x="8751" y="13067"/>
                </a:cubicBezTo>
                <a:cubicBezTo>
                  <a:pt x="8982" y="12837"/>
                  <a:pt x="9042" y="12503"/>
                  <a:pt x="8921" y="12211"/>
                </a:cubicBezTo>
                <a:cubicBezTo>
                  <a:pt x="8913" y="12193"/>
                  <a:pt x="8164" y="10659"/>
                  <a:pt x="8164" y="10659"/>
                </a:cubicBezTo>
                <a:cubicBezTo>
                  <a:pt x="8164" y="10659"/>
                  <a:pt x="7935" y="10180"/>
                  <a:pt x="8330" y="9785"/>
                </a:cubicBezTo>
                <a:cubicBezTo>
                  <a:pt x="8566" y="9549"/>
                  <a:pt x="8912" y="9491"/>
                  <a:pt x="9203" y="9620"/>
                </a:cubicBezTo>
                <a:cubicBezTo>
                  <a:pt x="9215" y="9625"/>
                  <a:pt x="10775" y="10387"/>
                  <a:pt x="10775" y="10387"/>
                </a:cubicBezTo>
                <a:cubicBezTo>
                  <a:pt x="10775" y="10387"/>
                  <a:pt x="11211" y="10608"/>
                  <a:pt x="11609" y="10209"/>
                </a:cubicBezTo>
                <a:cubicBezTo>
                  <a:pt x="11840" y="9979"/>
                  <a:pt x="11901" y="9645"/>
                  <a:pt x="11780" y="9353"/>
                </a:cubicBezTo>
                <a:cubicBezTo>
                  <a:pt x="11771" y="9335"/>
                  <a:pt x="11022" y="7801"/>
                  <a:pt x="11022" y="7801"/>
                </a:cubicBezTo>
                <a:cubicBezTo>
                  <a:pt x="11022" y="7801"/>
                  <a:pt x="10793" y="7322"/>
                  <a:pt x="11188" y="6927"/>
                </a:cubicBezTo>
                <a:cubicBezTo>
                  <a:pt x="11425" y="6691"/>
                  <a:pt x="11770" y="6633"/>
                  <a:pt x="12061" y="6762"/>
                </a:cubicBezTo>
                <a:cubicBezTo>
                  <a:pt x="12074" y="6767"/>
                  <a:pt x="13631" y="7532"/>
                  <a:pt x="13631" y="7532"/>
                </a:cubicBezTo>
                <a:cubicBezTo>
                  <a:pt x="13631" y="7532"/>
                  <a:pt x="14095" y="7723"/>
                  <a:pt x="14462" y="7357"/>
                </a:cubicBezTo>
                <a:cubicBezTo>
                  <a:pt x="14692" y="7127"/>
                  <a:pt x="14753" y="6793"/>
                  <a:pt x="14632" y="6500"/>
                </a:cubicBezTo>
                <a:cubicBezTo>
                  <a:pt x="14623" y="6483"/>
                  <a:pt x="13875" y="4948"/>
                  <a:pt x="13875" y="4948"/>
                </a:cubicBezTo>
                <a:cubicBezTo>
                  <a:pt x="13875" y="4948"/>
                  <a:pt x="13646" y="4470"/>
                  <a:pt x="14040" y="4075"/>
                </a:cubicBezTo>
                <a:cubicBezTo>
                  <a:pt x="14277" y="3838"/>
                  <a:pt x="14622" y="3781"/>
                  <a:pt x="14913" y="3910"/>
                </a:cubicBezTo>
                <a:cubicBezTo>
                  <a:pt x="14926" y="3915"/>
                  <a:pt x="16486" y="4676"/>
                  <a:pt x="16486" y="4676"/>
                </a:cubicBezTo>
                <a:cubicBezTo>
                  <a:pt x="16486" y="4676"/>
                  <a:pt x="16921" y="4897"/>
                  <a:pt x="17320" y="4499"/>
                </a:cubicBezTo>
                <a:cubicBezTo>
                  <a:pt x="17550" y="4268"/>
                  <a:pt x="17611" y="3935"/>
                  <a:pt x="17490" y="3642"/>
                </a:cubicBezTo>
                <a:cubicBezTo>
                  <a:pt x="17481" y="3624"/>
                  <a:pt x="16733" y="2090"/>
                  <a:pt x="16733" y="2090"/>
                </a:cubicBezTo>
                <a:cubicBezTo>
                  <a:pt x="16733" y="2090"/>
                  <a:pt x="16504" y="1611"/>
                  <a:pt x="16899" y="1217"/>
                </a:cubicBezTo>
                <a:cubicBezTo>
                  <a:pt x="17135" y="980"/>
                  <a:pt x="17480" y="922"/>
                  <a:pt x="17772" y="1051"/>
                </a:cubicBezTo>
                <a:cubicBezTo>
                  <a:pt x="17784" y="1056"/>
                  <a:pt x="19345" y="1818"/>
                  <a:pt x="19345" y="1818"/>
                </a:cubicBezTo>
                <a:cubicBezTo>
                  <a:pt x="19345" y="1818"/>
                  <a:pt x="19807" y="2012"/>
                  <a:pt x="20179" y="1639"/>
                </a:cubicBezTo>
                <a:cubicBezTo>
                  <a:pt x="20409" y="1409"/>
                  <a:pt x="20470" y="1075"/>
                  <a:pt x="20349" y="783"/>
                </a:cubicBezTo>
                <a:cubicBezTo>
                  <a:pt x="20345" y="774"/>
                  <a:pt x="20156" y="386"/>
                  <a:pt x="19967" y="0"/>
                </a:cubicBezTo>
                <a:lnTo>
                  <a:pt x="0" y="0"/>
                </a:lnTo>
                <a:lnTo>
                  <a:pt x="0" y="14293"/>
                </a:lnTo>
                <a:close/>
              </a:path>
            </a:pathLst>
          </a:custGeom>
          <a:solidFill>
            <a:srgbClr val="F5A3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fi-FI">
              <a:solidFill>
                <a:prstClr val="black"/>
              </a:solidFill>
            </a:endParaRPr>
          </a:p>
        </p:txBody>
      </p:sp>
      <p:sp>
        <p:nvSpPr>
          <p:cNvPr id="2" name="Otsikko 1"/>
          <p:cNvSpPr>
            <a:spLocks noGrp="1"/>
          </p:cNvSpPr>
          <p:nvPr>
            <p:ph type="ctrTitle"/>
          </p:nvPr>
        </p:nvSpPr>
        <p:spPr>
          <a:xfrm>
            <a:off x="408563" y="457200"/>
            <a:ext cx="10739336" cy="2071991"/>
          </a:xfrm>
        </p:spPr>
        <p:txBody>
          <a:bodyPr/>
          <a:lstStyle>
            <a:lvl1pPr algn="l">
              <a:lnSpc>
                <a:spcPct val="85000"/>
              </a:lnSpc>
              <a:defRPr sz="7000">
                <a:solidFill>
                  <a:srgbClr val="FFFFFF"/>
                </a:solidFill>
                <a:latin typeface="+mj-lt"/>
              </a:defRPr>
            </a:lvl1pPr>
          </a:lstStyle>
          <a:p>
            <a:r>
              <a:rPr lang="fi-FI"/>
              <a:t>Muokkaa perustyyl. napsautt.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pic>
        <p:nvPicPr>
          <p:cNvPr id="18" name="Kuva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8563" y="5808617"/>
            <a:ext cx="1220411" cy="605630"/>
          </a:xfrm>
          <a:prstGeom prst="rect">
            <a:avLst/>
          </a:prstGeom>
        </p:spPr>
      </p:pic>
    </p:spTree>
    <p:extLst>
      <p:ext uri="{BB962C8B-B14F-4D97-AF65-F5344CB8AC3E}">
        <p14:creationId xmlns:p14="http://schemas.microsoft.com/office/powerpoint/2010/main" val="30552448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Kansi 4 B">
    <p:bg>
      <p:bgPr>
        <a:solidFill>
          <a:srgbClr val="00D7A7"/>
        </a:solidFill>
        <a:effectLst/>
      </p:bgPr>
    </p:bg>
    <p:spTree>
      <p:nvGrpSpPr>
        <p:cNvPr id="1" name=""/>
        <p:cNvGrpSpPr/>
        <p:nvPr/>
      </p:nvGrpSpPr>
      <p:grpSpPr>
        <a:xfrm>
          <a:off x="0" y="0"/>
          <a:ext cx="0" cy="0"/>
          <a:chOff x="0" y="0"/>
          <a:chExt cx="0" cy="0"/>
        </a:xfrm>
      </p:grpSpPr>
      <p:sp>
        <p:nvSpPr>
          <p:cNvPr id="4" name="Freeform 18"/>
          <p:cNvSpPr>
            <a:spLocks/>
          </p:cNvSpPr>
          <p:nvPr/>
        </p:nvSpPr>
        <p:spPr bwMode="auto">
          <a:xfrm>
            <a:off x="0" y="0"/>
            <a:ext cx="12193588" cy="6858000"/>
          </a:xfrm>
          <a:custGeom>
            <a:avLst/>
            <a:gdLst>
              <a:gd name="T0" fmla="*/ 0 w 25400"/>
              <a:gd name="T1" fmla="*/ 6858000 h 14293"/>
              <a:gd name="T2" fmla="*/ 5607912 w 25400"/>
              <a:gd name="T3" fmla="*/ 6858000 h 14293"/>
              <a:gd name="T4" fmla="*/ 5425974 w 25400"/>
              <a:gd name="T5" fmla="*/ 6485663 h 14293"/>
              <a:gd name="T6" fmla="*/ 5505662 w 25400"/>
              <a:gd name="T7" fmla="*/ 6066305 h 14293"/>
              <a:gd name="T8" fmla="*/ 5924743 w 25400"/>
              <a:gd name="T9" fmla="*/ 5987135 h 14293"/>
              <a:gd name="T10" fmla="*/ 6679377 w 25400"/>
              <a:gd name="T11" fmla="*/ 6355154 h 14293"/>
              <a:gd name="T12" fmla="*/ 7079737 w 25400"/>
              <a:gd name="T13" fmla="*/ 6269746 h 14293"/>
              <a:gd name="T14" fmla="*/ 7161825 w 25400"/>
              <a:gd name="T15" fmla="*/ 5859025 h 14293"/>
              <a:gd name="T16" fmla="*/ 6797949 w 25400"/>
              <a:gd name="T17" fmla="*/ 5114351 h 14293"/>
              <a:gd name="T18" fmla="*/ 6877637 w 25400"/>
              <a:gd name="T19" fmla="*/ 4694993 h 14293"/>
              <a:gd name="T20" fmla="*/ 7296718 w 25400"/>
              <a:gd name="T21" fmla="*/ 4615823 h 14293"/>
              <a:gd name="T22" fmla="*/ 8051832 w 25400"/>
              <a:gd name="T23" fmla="*/ 4983841 h 14293"/>
              <a:gd name="T24" fmla="*/ 8452192 w 25400"/>
              <a:gd name="T25" fmla="*/ 4898434 h 14293"/>
              <a:gd name="T26" fmla="*/ 8533800 w 25400"/>
              <a:gd name="T27" fmla="*/ 4487712 h 14293"/>
              <a:gd name="T28" fmla="*/ 8170404 w 25400"/>
              <a:gd name="T29" fmla="*/ 3743039 h 14293"/>
              <a:gd name="T30" fmla="*/ 8249612 w 25400"/>
              <a:gd name="T31" fmla="*/ 3323681 h 14293"/>
              <a:gd name="T32" fmla="*/ 8668693 w 25400"/>
              <a:gd name="T33" fmla="*/ 3244511 h 14293"/>
              <a:gd name="T34" fmla="*/ 9422367 w 25400"/>
              <a:gd name="T35" fmla="*/ 3613969 h 14293"/>
              <a:gd name="T36" fmla="*/ 9821287 w 25400"/>
              <a:gd name="T37" fmla="*/ 3530001 h 14293"/>
              <a:gd name="T38" fmla="*/ 9902895 w 25400"/>
              <a:gd name="T39" fmla="*/ 3118799 h 14293"/>
              <a:gd name="T40" fmla="*/ 9539499 w 25400"/>
              <a:gd name="T41" fmla="*/ 2374126 h 14293"/>
              <a:gd name="T42" fmla="*/ 9619187 w 25400"/>
              <a:gd name="T43" fmla="*/ 1955247 h 14293"/>
              <a:gd name="T44" fmla="*/ 10038268 w 25400"/>
              <a:gd name="T45" fmla="*/ 1876078 h 14293"/>
              <a:gd name="T46" fmla="*/ 10792902 w 25400"/>
              <a:gd name="T47" fmla="*/ 2243616 h 14293"/>
              <a:gd name="T48" fmla="*/ 11193262 w 25400"/>
              <a:gd name="T49" fmla="*/ 2158689 h 14293"/>
              <a:gd name="T50" fmla="*/ 11274870 w 25400"/>
              <a:gd name="T51" fmla="*/ 1747487 h 14293"/>
              <a:gd name="T52" fmla="*/ 10911474 w 25400"/>
              <a:gd name="T53" fmla="*/ 1002814 h 14293"/>
              <a:gd name="T54" fmla="*/ 10991162 w 25400"/>
              <a:gd name="T55" fmla="*/ 583935 h 14293"/>
              <a:gd name="T56" fmla="*/ 11410243 w 25400"/>
              <a:gd name="T57" fmla="*/ 504286 h 14293"/>
              <a:gd name="T58" fmla="*/ 12165357 w 25400"/>
              <a:gd name="T59" fmla="*/ 872304 h 14293"/>
              <a:gd name="T60" fmla="*/ 12193200 w 25400"/>
              <a:gd name="T61" fmla="*/ 881421 h 14293"/>
              <a:gd name="T62" fmla="*/ 12193200 w 25400"/>
              <a:gd name="T63" fmla="*/ 0 h 14293"/>
              <a:gd name="T64" fmla="*/ 0 w 25400"/>
              <a:gd name="T65" fmla="*/ 0 h 14293"/>
              <a:gd name="T66" fmla="*/ 0 w 25400"/>
              <a:gd name="T67" fmla="*/ 6858000 h 1429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5400" h="14293">
                <a:moveTo>
                  <a:pt x="0" y="14293"/>
                </a:moveTo>
                <a:lnTo>
                  <a:pt x="11682" y="14293"/>
                </a:lnTo>
                <a:cubicBezTo>
                  <a:pt x="11492" y="13905"/>
                  <a:pt x="11303" y="13517"/>
                  <a:pt x="11303" y="13517"/>
                </a:cubicBezTo>
                <a:cubicBezTo>
                  <a:pt x="11303" y="13517"/>
                  <a:pt x="11074" y="13038"/>
                  <a:pt x="11469" y="12643"/>
                </a:cubicBezTo>
                <a:cubicBezTo>
                  <a:pt x="11705" y="12407"/>
                  <a:pt x="12051" y="12349"/>
                  <a:pt x="12342" y="12478"/>
                </a:cubicBezTo>
                <a:cubicBezTo>
                  <a:pt x="12354" y="12483"/>
                  <a:pt x="13914" y="13245"/>
                  <a:pt x="13914" y="13245"/>
                </a:cubicBezTo>
                <a:cubicBezTo>
                  <a:pt x="13914" y="13245"/>
                  <a:pt x="14350" y="13466"/>
                  <a:pt x="14748" y="13067"/>
                </a:cubicBezTo>
                <a:cubicBezTo>
                  <a:pt x="14979" y="12837"/>
                  <a:pt x="15040" y="12503"/>
                  <a:pt x="14919" y="12211"/>
                </a:cubicBezTo>
                <a:cubicBezTo>
                  <a:pt x="14910" y="12193"/>
                  <a:pt x="14161" y="10659"/>
                  <a:pt x="14161" y="10659"/>
                </a:cubicBezTo>
                <a:cubicBezTo>
                  <a:pt x="14161" y="10659"/>
                  <a:pt x="13932" y="10180"/>
                  <a:pt x="14327" y="9785"/>
                </a:cubicBezTo>
                <a:cubicBezTo>
                  <a:pt x="14564" y="9549"/>
                  <a:pt x="14909" y="9491"/>
                  <a:pt x="15200" y="9620"/>
                </a:cubicBezTo>
                <a:cubicBezTo>
                  <a:pt x="15213" y="9625"/>
                  <a:pt x="16773" y="10387"/>
                  <a:pt x="16773" y="10387"/>
                </a:cubicBezTo>
                <a:cubicBezTo>
                  <a:pt x="16773" y="10387"/>
                  <a:pt x="17208" y="10608"/>
                  <a:pt x="17607" y="10209"/>
                </a:cubicBezTo>
                <a:cubicBezTo>
                  <a:pt x="17837" y="9979"/>
                  <a:pt x="17898" y="9645"/>
                  <a:pt x="17777" y="9353"/>
                </a:cubicBezTo>
                <a:cubicBezTo>
                  <a:pt x="17768" y="9335"/>
                  <a:pt x="17020" y="7801"/>
                  <a:pt x="17020" y="7801"/>
                </a:cubicBezTo>
                <a:cubicBezTo>
                  <a:pt x="17020" y="7801"/>
                  <a:pt x="16791" y="7322"/>
                  <a:pt x="17185" y="6927"/>
                </a:cubicBezTo>
                <a:cubicBezTo>
                  <a:pt x="17422" y="6691"/>
                  <a:pt x="17767" y="6633"/>
                  <a:pt x="18058" y="6762"/>
                </a:cubicBezTo>
                <a:cubicBezTo>
                  <a:pt x="18071" y="6767"/>
                  <a:pt x="19628" y="7532"/>
                  <a:pt x="19628" y="7532"/>
                </a:cubicBezTo>
                <a:cubicBezTo>
                  <a:pt x="19628" y="7532"/>
                  <a:pt x="20093" y="7723"/>
                  <a:pt x="20459" y="7357"/>
                </a:cubicBezTo>
                <a:cubicBezTo>
                  <a:pt x="20689" y="7127"/>
                  <a:pt x="20750" y="6793"/>
                  <a:pt x="20629" y="6500"/>
                </a:cubicBezTo>
                <a:cubicBezTo>
                  <a:pt x="20620" y="6483"/>
                  <a:pt x="19872" y="4948"/>
                  <a:pt x="19872" y="4948"/>
                </a:cubicBezTo>
                <a:cubicBezTo>
                  <a:pt x="19872" y="4948"/>
                  <a:pt x="19643" y="4470"/>
                  <a:pt x="20038" y="4075"/>
                </a:cubicBezTo>
                <a:cubicBezTo>
                  <a:pt x="20274" y="3838"/>
                  <a:pt x="20619" y="3781"/>
                  <a:pt x="20911" y="3910"/>
                </a:cubicBezTo>
                <a:cubicBezTo>
                  <a:pt x="20923" y="3915"/>
                  <a:pt x="22483" y="4676"/>
                  <a:pt x="22483" y="4676"/>
                </a:cubicBezTo>
                <a:cubicBezTo>
                  <a:pt x="22483" y="4676"/>
                  <a:pt x="22919" y="4897"/>
                  <a:pt x="23317" y="4499"/>
                </a:cubicBezTo>
                <a:cubicBezTo>
                  <a:pt x="23547" y="4268"/>
                  <a:pt x="23608" y="3935"/>
                  <a:pt x="23487" y="3642"/>
                </a:cubicBezTo>
                <a:cubicBezTo>
                  <a:pt x="23479" y="3624"/>
                  <a:pt x="22730" y="2090"/>
                  <a:pt x="22730" y="2090"/>
                </a:cubicBezTo>
                <a:cubicBezTo>
                  <a:pt x="22730" y="2090"/>
                  <a:pt x="22501" y="1611"/>
                  <a:pt x="22896" y="1217"/>
                </a:cubicBezTo>
                <a:cubicBezTo>
                  <a:pt x="23132" y="980"/>
                  <a:pt x="23478" y="922"/>
                  <a:pt x="23769" y="1051"/>
                </a:cubicBezTo>
                <a:cubicBezTo>
                  <a:pt x="23781" y="1056"/>
                  <a:pt x="25342" y="1818"/>
                  <a:pt x="25342" y="1818"/>
                </a:cubicBezTo>
                <a:cubicBezTo>
                  <a:pt x="25342" y="1818"/>
                  <a:pt x="25363" y="1827"/>
                  <a:pt x="25400" y="1837"/>
                </a:cubicBezTo>
                <a:lnTo>
                  <a:pt x="25400" y="0"/>
                </a:lnTo>
                <a:lnTo>
                  <a:pt x="0" y="0"/>
                </a:lnTo>
                <a:lnTo>
                  <a:pt x="0" y="14293"/>
                </a:lnTo>
                <a:close/>
              </a:path>
            </a:pathLst>
          </a:custGeom>
          <a:solidFill>
            <a:srgbClr val="F5A3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fi-FI">
              <a:solidFill>
                <a:prstClr val="black"/>
              </a:solidFill>
            </a:endParaRPr>
          </a:p>
        </p:txBody>
      </p:sp>
      <p:sp>
        <p:nvSpPr>
          <p:cNvPr id="2" name="Otsikko 1"/>
          <p:cNvSpPr>
            <a:spLocks noGrp="1"/>
          </p:cNvSpPr>
          <p:nvPr>
            <p:ph type="ctrTitle"/>
          </p:nvPr>
        </p:nvSpPr>
        <p:spPr>
          <a:xfrm>
            <a:off x="408563" y="457200"/>
            <a:ext cx="10739336" cy="2071991"/>
          </a:xfrm>
        </p:spPr>
        <p:txBody>
          <a:bodyPr/>
          <a:lstStyle>
            <a:lvl1pPr algn="l">
              <a:lnSpc>
                <a:spcPct val="85000"/>
              </a:lnSpc>
              <a:defRPr sz="7000">
                <a:solidFill>
                  <a:srgbClr val="FFFFFF"/>
                </a:solidFill>
                <a:latin typeface="+mj-lt"/>
              </a:defRPr>
            </a:lvl1pPr>
          </a:lstStyle>
          <a:p>
            <a:r>
              <a:rPr lang="fi-FI"/>
              <a:t>Muokkaa perustyyl. napsautt.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pic>
        <p:nvPicPr>
          <p:cNvPr id="18" name="Kuva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8563" y="5808617"/>
            <a:ext cx="1220411" cy="605630"/>
          </a:xfrm>
          <a:prstGeom prst="rect">
            <a:avLst/>
          </a:prstGeom>
        </p:spPr>
      </p:pic>
    </p:spTree>
    <p:extLst>
      <p:ext uri="{BB962C8B-B14F-4D97-AF65-F5344CB8AC3E}">
        <p14:creationId xmlns:p14="http://schemas.microsoft.com/office/powerpoint/2010/main" val="30872329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10661515" cy="5136204"/>
          </a:xfrm>
        </p:spPr>
        <p:txBody>
          <a:bodyPr/>
          <a:lstStyle>
            <a:lvl1pPr algn="l">
              <a:lnSpc>
                <a:spcPct val="85000"/>
              </a:lnSpc>
              <a:defRPr sz="7000">
                <a:latin typeface="+mj-lt"/>
              </a:defRPr>
            </a:lvl1pPr>
          </a:lstStyle>
          <a:p>
            <a:r>
              <a:rPr lang="fi-FI"/>
              <a:t>Muokkaa perustyyl. napsautt.</a:t>
            </a:r>
          </a:p>
        </p:txBody>
      </p:sp>
      <p:sp>
        <p:nvSpPr>
          <p:cNvPr id="3" name="Päivämäärän paikkamerkki 3"/>
          <p:cNvSpPr>
            <a:spLocks noGrp="1"/>
          </p:cNvSpPr>
          <p:nvPr>
            <p:ph type="dt" sz="half" idx="10"/>
          </p:nvPr>
        </p:nvSpPr>
        <p:spPr/>
        <p:txBody>
          <a:bodyPr/>
          <a:lstStyle>
            <a:lvl1pPr>
              <a:defRPr/>
            </a:lvl1pPr>
          </a:lstStyle>
          <a:p>
            <a:pPr>
              <a:defRPr/>
            </a:pPr>
            <a:fld id="{BC4F3144-A5DF-471F-A824-171DC37D04D3}" type="datetime1">
              <a:rPr lang="fi-FI" smtClean="0"/>
              <a:t>31.10.2022</a:t>
            </a:fld>
            <a:endParaRPr lang="fi-FI"/>
          </a:p>
        </p:txBody>
      </p:sp>
      <p:sp>
        <p:nvSpPr>
          <p:cNvPr id="4" name="Alatunnisteen paikkamerkki 4"/>
          <p:cNvSpPr>
            <a:spLocks noGrp="1"/>
          </p:cNvSpPr>
          <p:nvPr>
            <p:ph type="ftr" sz="quarter" idx="11"/>
          </p:nvPr>
        </p:nvSpPr>
        <p:spPr/>
        <p:txBody>
          <a:bodyPr/>
          <a:lstStyle>
            <a:lvl1pPr>
              <a:defRPr/>
            </a:lvl1pPr>
          </a:lstStyle>
          <a:p>
            <a:pPr>
              <a:defRPr/>
            </a:pPr>
            <a:r>
              <a:rPr lang="fi-FI"/>
              <a:t>Toimintasuunnitelma 2022-2023</a:t>
            </a:r>
          </a:p>
        </p:txBody>
      </p:sp>
      <p:sp>
        <p:nvSpPr>
          <p:cNvPr id="5" name="Dian numeron paikkamerkki 5"/>
          <p:cNvSpPr>
            <a:spLocks noGrp="1"/>
          </p:cNvSpPr>
          <p:nvPr>
            <p:ph type="sldNum" sz="quarter" idx="12"/>
          </p:nvPr>
        </p:nvSpPr>
        <p:spPr/>
        <p:txBody>
          <a:bodyPr/>
          <a:lstStyle>
            <a:lvl1pPr>
              <a:defRPr/>
            </a:lvl1pPr>
          </a:lstStyle>
          <a:p>
            <a:pPr>
              <a:defRPr/>
            </a:pPr>
            <a:fld id="{456EB49D-0C93-497F-BC9C-13B0778369CB}" type="slidenum">
              <a:rPr lang="fi-FI"/>
              <a:pPr>
                <a:defRPr/>
              </a:pPr>
              <a:t>‹#›</a:t>
            </a:fld>
            <a:endParaRPr lang="fi-FI"/>
          </a:p>
        </p:txBody>
      </p:sp>
    </p:spTree>
    <p:extLst>
      <p:ext uri="{BB962C8B-B14F-4D97-AF65-F5344CB8AC3E}">
        <p14:creationId xmlns:p14="http://schemas.microsoft.com/office/powerpoint/2010/main" val="1893765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E3E38217-2556-4448-A379-E8F944BBFE42}" type="datetime1">
              <a:rPr lang="fi-FI" smtClean="0"/>
              <a:t>31.10.2022</a:t>
            </a:fld>
            <a:endParaRPr lang="fi-FI"/>
          </a:p>
        </p:txBody>
      </p:sp>
      <p:sp>
        <p:nvSpPr>
          <p:cNvPr id="5" name="Alatunnisteen paikkamerkki 4"/>
          <p:cNvSpPr>
            <a:spLocks noGrp="1"/>
          </p:cNvSpPr>
          <p:nvPr>
            <p:ph type="ftr" sz="quarter" idx="11"/>
          </p:nvPr>
        </p:nvSpPr>
        <p:spPr/>
        <p:txBody>
          <a:bodyPr/>
          <a:lstStyle/>
          <a:p>
            <a:r>
              <a:rPr lang="fi-FI"/>
              <a:t>Toimintasuunnitelma 2022-2023</a:t>
            </a:r>
          </a:p>
        </p:txBody>
      </p:sp>
      <p:sp>
        <p:nvSpPr>
          <p:cNvPr id="6" name="Dian numeron paikkamerkki 5"/>
          <p:cNvSpPr>
            <a:spLocks noGrp="1"/>
          </p:cNvSpPr>
          <p:nvPr>
            <p:ph type="sldNum" sz="quarter" idx="12"/>
          </p:nvPr>
        </p:nvSpPr>
        <p:spPr/>
        <p:txBody>
          <a:bodyPr/>
          <a:lstStyle/>
          <a:p>
            <a:fld id="{33247475-E0B2-49D1-ABD7-D4A1EC2ACA94}" type="slidenum">
              <a:rPr lang="fi-FI" smtClean="0"/>
              <a:t>‹#›</a:t>
            </a:fld>
            <a:endParaRPr lang="fi-FI"/>
          </a:p>
        </p:txBody>
      </p:sp>
    </p:spTree>
    <p:extLst>
      <p:ext uri="{BB962C8B-B14F-4D97-AF65-F5344CB8AC3E}">
        <p14:creationId xmlns:p14="http://schemas.microsoft.com/office/powerpoint/2010/main" val="30474508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Väliotsikko kupari">
    <p:bg>
      <p:bgPr>
        <a:solidFill>
          <a:srgbClr val="00D7A6"/>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10661515" cy="5136204"/>
          </a:xfrm>
        </p:spPr>
        <p:txBody>
          <a:bodyPr/>
          <a:lstStyle>
            <a:lvl1pPr algn="l">
              <a:lnSpc>
                <a:spcPct val="85000"/>
              </a:lnSpc>
              <a:defRPr sz="7000">
                <a:solidFill>
                  <a:srgbClr val="FFFFFF"/>
                </a:solidFill>
                <a:latin typeface="+mj-lt"/>
              </a:defRPr>
            </a:lvl1pPr>
          </a:lstStyle>
          <a:p>
            <a:r>
              <a:rPr lang="fi-FI"/>
              <a:t>Muokkaa perustyyl. napsautt.</a:t>
            </a:r>
          </a:p>
        </p:txBody>
      </p:sp>
      <p:sp>
        <p:nvSpPr>
          <p:cNvPr id="15" name="Päivämäärän paikkamerkki 3"/>
          <p:cNvSpPr>
            <a:spLocks noGrp="1"/>
          </p:cNvSpPr>
          <p:nvPr>
            <p:ph type="dt" sz="half" idx="10"/>
          </p:nvPr>
        </p:nvSpPr>
        <p:spPr/>
        <p:txBody>
          <a:bodyPr/>
          <a:lstStyle>
            <a:lvl1pPr>
              <a:defRPr smtClean="0">
                <a:solidFill>
                  <a:srgbClr val="FFFFFF"/>
                </a:solidFill>
              </a:defRPr>
            </a:lvl1pPr>
          </a:lstStyle>
          <a:p>
            <a:pPr>
              <a:defRPr/>
            </a:pPr>
            <a:fld id="{1463B182-E4C6-49A0-8A89-A840FCC51EFE}" type="datetime1">
              <a:rPr lang="fi-FI" smtClean="0"/>
              <a:t>31.10.2022</a:t>
            </a:fld>
            <a:endParaRPr lang="fi-FI"/>
          </a:p>
        </p:txBody>
      </p:sp>
      <p:sp>
        <p:nvSpPr>
          <p:cNvPr id="16" name="Alatunnisteen paikkamerkki 4"/>
          <p:cNvSpPr>
            <a:spLocks noGrp="1"/>
          </p:cNvSpPr>
          <p:nvPr>
            <p:ph type="ftr" sz="quarter" idx="11"/>
          </p:nvPr>
        </p:nvSpPr>
        <p:spPr/>
        <p:txBody>
          <a:bodyPr/>
          <a:lstStyle>
            <a:lvl1pPr>
              <a:defRPr smtClean="0">
                <a:solidFill>
                  <a:srgbClr val="FFFFFF"/>
                </a:solidFill>
              </a:defRPr>
            </a:lvl1pPr>
          </a:lstStyle>
          <a:p>
            <a:pPr>
              <a:defRPr/>
            </a:pPr>
            <a:r>
              <a:rPr lang="fi-FI"/>
              <a:t>Toimintasuunnitelma 2022-2023</a:t>
            </a:r>
          </a:p>
        </p:txBody>
      </p:sp>
      <p:sp>
        <p:nvSpPr>
          <p:cNvPr id="17" name="Dian numeron paikkamerkki 5"/>
          <p:cNvSpPr>
            <a:spLocks noGrp="1"/>
          </p:cNvSpPr>
          <p:nvPr>
            <p:ph type="sldNum" sz="quarter" idx="12"/>
          </p:nvPr>
        </p:nvSpPr>
        <p:spPr/>
        <p:txBody>
          <a:bodyPr/>
          <a:lstStyle>
            <a:lvl1pPr>
              <a:defRPr smtClean="0">
                <a:solidFill>
                  <a:srgbClr val="FFFFFF"/>
                </a:solidFill>
              </a:defRPr>
            </a:lvl1pPr>
          </a:lstStyle>
          <a:p>
            <a:pPr>
              <a:defRPr/>
            </a:pPr>
            <a:fld id="{996D1FE0-042E-4BAC-8E68-9DA0E1B1BBD2}" type="slidenum">
              <a:rPr lang="fi-FI"/>
              <a:pPr>
                <a:defRPr/>
              </a:pPr>
              <a:t>‹#›</a:t>
            </a:fld>
            <a:endParaRPr lang="fi-FI"/>
          </a:p>
        </p:txBody>
      </p:sp>
      <p:pic>
        <p:nvPicPr>
          <p:cNvPr id="18" name="Kuva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8564" y="6200503"/>
            <a:ext cx="851888" cy="422750"/>
          </a:xfrm>
          <a:prstGeom prst="rect">
            <a:avLst/>
          </a:prstGeom>
        </p:spPr>
      </p:pic>
    </p:spTree>
    <p:extLst>
      <p:ext uri="{BB962C8B-B14F-4D97-AF65-F5344CB8AC3E}">
        <p14:creationId xmlns:p14="http://schemas.microsoft.com/office/powerpoint/2010/main" val="377271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Väliotsikko sumu">
    <p:bg>
      <p:bgPr>
        <a:solidFill>
          <a:srgbClr val="9FC9EB"/>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10661515" cy="5136204"/>
          </a:xfrm>
        </p:spPr>
        <p:txBody>
          <a:bodyPr/>
          <a:lstStyle>
            <a:lvl1pPr algn="l">
              <a:lnSpc>
                <a:spcPct val="85000"/>
              </a:lnSpc>
              <a:defRPr sz="7000">
                <a:solidFill>
                  <a:srgbClr val="FFFFFF"/>
                </a:solidFill>
                <a:latin typeface="+mj-lt"/>
              </a:defRPr>
            </a:lvl1pPr>
          </a:lstStyle>
          <a:p>
            <a:r>
              <a:rPr lang="fi-FI"/>
              <a:t>Muokkaa perustyyl. napsautt.</a:t>
            </a:r>
          </a:p>
        </p:txBody>
      </p:sp>
      <p:sp>
        <p:nvSpPr>
          <p:cNvPr id="15" name="Päivämäärän paikkamerkki 3"/>
          <p:cNvSpPr>
            <a:spLocks noGrp="1"/>
          </p:cNvSpPr>
          <p:nvPr>
            <p:ph type="dt" sz="half" idx="10"/>
          </p:nvPr>
        </p:nvSpPr>
        <p:spPr/>
        <p:txBody>
          <a:bodyPr/>
          <a:lstStyle>
            <a:lvl1pPr>
              <a:defRPr smtClean="0">
                <a:solidFill>
                  <a:srgbClr val="FFFFFF"/>
                </a:solidFill>
              </a:defRPr>
            </a:lvl1pPr>
          </a:lstStyle>
          <a:p>
            <a:pPr>
              <a:defRPr/>
            </a:pPr>
            <a:fld id="{EA3F87D1-4275-4940-9379-6AED94426E13}" type="datetime1">
              <a:rPr lang="fi-FI" smtClean="0"/>
              <a:t>31.10.2022</a:t>
            </a:fld>
            <a:endParaRPr lang="fi-FI"/>
          </a:p>
        </p:txBody>
      </p:sp>
      <p:sp>
        <p:nvSpPr>
          <p:cNvPr id="16" name="Alatunnisteen paikkamerkki 4"/>
          <p:cNvSpPr>
            <a:spLocks noGrp="1"/>
          </p:cNvSpPr>
          <p:nvPr>
            <p:ph type="ftr" sz="quarter" idx="11"/>
          </p:nvPr>
        </p:nvSpPr>
        <p:spPr/>
        <p:txBody>
          <a:bodyPr/>
          <a:lstStyle>
            <a:lvl1pPr>
              <a:defRPr smtClean="0">
                <a:solidFill>
                  <a:srgbClr val="FFFFFF"/>
                </a:solidFill>
              </a:defRPr>
            </a:lvl1pPr>
          </a:lstStyle>
          <a:p>
            <a:pPr>
              <a:defRPr/>
            </a:pPr>
            <a:r>
              <a:rPr lang="fi-FI"/>
              <a:t>Toimintasuunnitelma 2022-2023</a:t>
            </a:r>
          </a:p>
        </p:txBody>
      </p:sp>
      <p:sp>
        <p:nvSpPr>
          <p:cNvPr id="17" name="Dian numeron paikkamerkki 5"/>
          <p:cNvSpPr>
            <a:spLocks noGrp="1"/>
          </p:cNvSpPr>
          <p:nvPr>
            <p:ph type="sldNum" sz="quarter" idx="12"/>
          </p:nvPr>
        </p:nvSpPr>
        <p:spPr/>
        <p:txBody>
          <a:bodyPr/>
          <a:lstStyle>
            <a:lvl1pPr>
              <a:defRPr smtClean="0">
                <a:solidFill>
                  <a:srgbClr val="FFFFFF"/>
                </a:solidFill>
              </a:defRPr>
            </a:lvl1pPr>
          </a:lstStyle>
          <a:p>
            <a:pPr>
              <a:defRPr/>
            </a:pPr>
            <a:fld id="{B4B2E550-A1DD-4E5D-95A7-4AF6310D2DA0}" type="slidenum">
              <a:rPr lang="fi-FI"/>
              <a:pPr>
                <a:defRPr/>
              </a:pPr>
              <a:t>‹#›</a:t>
            </a:fld>
            <a:endParaRPr lang="fi-FI"/>
          </a:p>
        </p:txBody>
      </p:sp>
      <p:pic>
        <p:nvPicPr>
          <p:cNvPr id="18" name="Kuva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8564" y="6200503"/>
            <a:ext cx="851888" cy="422750"/>
          </a:xfrm>
          <a:prstGeom prst="rect">
            <a:avLst/>
          </a:prstGeom>
        </p:spPr>
      </p:pic>
    </p:spTree>
    <p:extLst>
      <p:ext uri="{BB962C8B-B14F-4D97-AF65-F5344CB8AC3E}">
        <p14:creationId xmlns:p14="http://schemas.microsoft.com/office/powerpoint/2010/main" val="14204815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04C3323-8BEB-4A55-9268-86F933EAD2E6}" type="datetime1">
              <a:rPr lang="fi-FI" smtClean="0"/>
              <a:t>31.10.2022</a:t>
            </a:fld>
            <a:endParaRPr lang="fi-FI"/>
          </a:p>
        </p:txBody>
      </p:sp>
      <p:sp>
        <p:nvSpPr>
          <p:cNvPr id="5" name="Alatunnisteen paikkamerkki 4"/>
          <p:cNvSpPr>
            <a:spLocks noGrp="1"/>
          </p:cNvSpPr>
          <p:nvPr>
            <p:ph type="ftr" sz="quarter" idx="11"/>
          </p:nvPr>
        </p:nvSpPr>
        <p:spPr/>
        <p:txBody>
          <a:bodyPr/>
          <a:lstStyle>
            <a:lvl1pPr>
              <a:defRPr/>
            </a:lvl1pPr>
          </a:lstStyle>
          <a:p>
            <a:pPr>
              <a:defRPr/>
            </a:pPr>
            <a:r>
              <a:rPr lang="fi-FI"/>
              <a:t>Toimintasuunnitelma 2022-2023</a:t>
            </a:r>
          </a:p>
        </p:txBody>
      </p:sp>
      <p:sp>
        <p:nvSpPr>
          <p:cNvPr id="6" name="Dian numeron paikkamerkki 5"/>
          <p:cNvSpPr>
            <a:spLocks noGrp="1"/>
          </p:cNvSpPr>
          <p:nvPr>
            <p:ph type="sldNum" sz="quarter" idx="12"/>
          </p:nvPr>
        </p:nvSpPr>
        <p:spPr/>
        <p:txBody>
          <a:bodyPr/>
          <a:lstStyle>
            <a:lvl1pPr>
              <a:defRPr/>
            </a:lvl1pPr>
          </a:lstStyle>
          <a:p>
            <a:pPr>
              <a:defRPr/>
            </a:pPr>
            <a:fld id="{2A5D2CE9-9CE1-4803-9EF3-8754B3FC6A0B}" type="slidenum">
              <a:rPr lang="fi-FI"/>
              <a:pPr>
                <a:defRPr/>
              </a:pPr>
              <a:t>‹#›</a:t>
            </a:fld>
            <a:endParaRPr lang="fi-FI"/>
          </a:p>
        </p:txBody>
      </p:sp>
    </p:spTree>
    <p:extLst>
      <p:ext uri="{BB962C8B-B14F-4D97-AF65-F5344CB8AC3E}">
        <p14:creationId xmlns:p14="http://schemas.microsoft.com/office/powerpoint/2010/main" val="31156603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Otsikko ja sisältö B">
    <p:spTree>
      <p:nvGrpSpPr>
        <p:cNvPr id="1" name=""/>
        <p:cNvGrpSpPr/>
        <p:nvPr/>
      </p:nvGrpSpPr>
      <p:grpSpPr>
        <a:xfrm>
          <a:off x="0" y="0"/>
          <a:ext cx="0" cy="0"/>
          <a:chOff x="0" y="0"/>
          <a:chExt cx="0" cy="0"/>
        </a:xfrm>
      </p:grpSpPr>
      <p:sp>
        <p:nvSpPr>
          <p:cNvPr id="4" name="Freeform 9"/>
          <p:cNvSpPr>
            <a:spLocks noChangeAspect="1"/>
          </p:cNvSpPr>
          <p:nvPr/>
        </p:nvSpPr>
        <p:spPr bwMode="auto">
          <a:xfrm>
            <a:off x="11018838" y="0"/>
            <a:ext cx="1189037" cy="6858000"/>
          </a:xfrm>
          <a:custGeom>
            <a:avLst/>
            <a:gdLst>
              <a:gd name="T0" fmla="*/ 107277 w 2460"/>
              <a:gd name="T1" fmla="*/ 0 h 14300"/>
              <a:gd name="T2" fmla="*/ 0 w 2460"/>
              <a:gd name="T3" fmla="*/ 340023 h 14300"/>
              <a:gd name="T4" fmla="*/ 115492 w 2460"/>
              <a:gd name="T5" fmla="*/ 771645 h 14300"/>
              <a:gd name="T6" fmla="*/ 0 w 2460"/>
              <a:gd name="T7" fmla="*/ 1203267 h 14300"/>
              <a:gd name="T8" fmla="*/ 115492 w 2460"/>
              <a:gd name="T9" fmla="*/ 1634890 h 14300"/>
              <a:gd name="T10" fmla="*/ 0 w 2460"/>
              <a:gd name="T11" fmla="*/ 2066032 h 14300"/>
              <a:gd name="T12" fmla="*/ 115492 w 2460"/>
              <a:gd name="T13" fmla="*/ 2497655 h 14300"/>
              <a:gd name="T14" fmla="*/ 115492 w 2460"/>
              <a:gd name="T15" fmla="*/ 2519716 h 14300"/>
              <a:gd name="T16" fmla="*/ 0 w 2460"/>
              <a:gd name="T17" fmla="*/ 2951338 h 14300"/>
              <a:gd name="T18" fmla="*/ 115492 w 2460"/>
              <a:gd name="T19" fmla="*/ 3382481 h 14300"/>
              <a:gd name="T20" fmla="*/ 0 w 2460"/>
              <a:gd name="T21" fmla="*/ 3814103 h 14300"/>
              <a:gd name="T22" fmla="*/ 115492 w 2460"/>
              <a:gd name="T23" fmla="*/ 4245725 h 14300"/>
              <a:gd name="T24" fmla="*/ 0 w 2460"/>
              <a:gd name="T25" fmla="*/ 4676868 h 14300"/>
              <a:gd name="T26" fmla="*/ 115492 w 2460"/>
              <a:gd name="T27" fmla="*/ 5108491 h 14300"/>
              <a:gd name="T28" fmla="*/ 0 w 2460"/>
              <a:gd name="T29" fmla="*/ 5540113 h 14300"/>
              <a:gd name="T30" fmla="*/ 115492 w 2460"/>
              <a:gd name="T31" fmla="*/ 5971256 h 14300"/>
              <a:gd name="T32" fmla="*/ 0 w 2460"/>
              <a:gd name="T33" fmla="*/ 6402878 h 14300"/>
              <a:gd name="T34" fmla="*/ 115492 w 2460"/>
              <a:gd name="T35" fmla="*/ 6834501 h 14300"/>
              <a:gd name="T36" fmla="*/ 115009 w 2460"/>
              <a:gd name="T37" fmla="*/ 6858000 h 14300"/>
              <a:gd name="T38" fmla="*/ 1188749 w 2460"/>
              <a:gd name="T39" fmla="*/ 6858000 h 14300"/>
              <a:gd name="T40" fmla="*/ 1188749 w 2460"/>
              <a:gd name="T41" fmla="*/ 0 h 14300"/>
              <a:gd name="T42" fmla="*/ 107277 w 2460"/>
              <a:gd name="T43" fmla="*/ 0 h 143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460" h="14300">
                <a:moveTo>
                  <a:pt x="222" y="0"/>
                </a:moveTo>
                <a:cubicBezTo>
                  <a:pt x="167" y="272"/>
                  <a:pt x="0" y="334"/>
                  <a:pt x="0" y="709"/>
                </a:cubicBezTo>
                <a:cubicBezTo>
                  <a:pt x="0" y="1159"/>
                  <a:pt x="239" y="1159"/>
                  <a:pt x="239" y="1609"/>
                </a:cubicBezTo>
                <a:cubicBezTo>
                  <a:pt x="239" y="2059"/>
                  <a:pt x="0" y="2059"/>
                  <a:pt x="0" y="2509"/>
                </a:cubicBezTo>
                <a:cubicBezTo>
                  <a:pt x="0" y="2959"/>
                  <a:pt x="239" y="2959"/>
                  <a:pt x="239" y="3409"/>
                </a:cubicBezTo>
                <a:cubicBezTo>
                  <a:pt x="239" y="3858"/>
                  <a:pt x="0" y="3858"/>
                  <a:pt x="0" y="4308"/>
                </a:cubicBezTo>
                <a:cubicBezTo>
                  <a:pt x="0" y="4758"/>
                  <a:pt x="239" y="4758"/>
                  <a:pt x="239" y="5208"/>
                </a:cubicBezTo>
                <a:lnTo>
                  <a:pt x="239" y="5254"/>
                </a:lnTo>
                <a:cubicBezTo>
                  <a:pt x="239" y="5704"/>
                  <a:pt x="0" y="5704"/>
                  <a:pt x="0" y="6154"/>
                </a:cubicBezTo>
                <a:cubicBezTo>
                  <a:pt x="0" y="6603"/>
                  <a:pt x="239" y="6603"/>
                  <a:pt x="239" y="7053"/>
                </a:cubicBezTo>
                <a:cubicBezTo>
                  <a:pt x="239" y="7503"/>
                  <a:pt x="0" y="7503"/>
                  <a:pt x="0" y="7953"/>
                </a:cubicBezTo>
                <a:cubicBezTo>
                  <a:pt x="0" y="8403"/>
                  <a:pt x="239" y="8403"/>
                  <a:pt x="239" y="8853"/>
                </a:cubicBezTo>
                <a:cubicBezTo>
                  <a:pt x="239" y="9303"/>
                  <a:pt x="0" y="9303"/>
                  <a:pt x="0" y="9752"/>
                </a:cubicBezTo>
                <a:cubicBezTo>
                  <a:pt x="0" y="10202"/>
                  <a:pt x="239" y="10202"/>
                  <a:pt x="239" y="10652"/>
                </a:cubicBezTo>
                <a:cubicBezTo>
                  <a:pt x="239" y="11102"/>
                  <a:pt x="0" y="11102"/>
                  <a:pt x="0" y="11552"/>
                </a:cubicBezTo>
                <a:cubicBezTo>
                  <a:pt x="0" y="12002"/>
                  <a:pt x="239" y="12002"/>
                  <a:pt x="239" y="12451"/>
                </a:cubicBezTo>
                <a:cubicBezTo>
                  <a:pt x="239" y="12901"/>
                  <a:pt x="0" y="12901"/>
                  <a:pt x="0" y="13351"/>
                </a:cubicBezTo>
                <a:cubicBezTo>
                  <a:pt x="0" y="13801"/>
                  <a:pt x="239" y="13801"/>
                  <a:pt x="239" y="14251"/>
                </a:cubicBezTo>
                <a:cubicBezTo>
                  <a:pt x="239" y="14268"/>
                  <a:pt x="239" y="14284"/>
                  <a:pt x="238" y="14300"/>
                </a:cubicBezTo>
                <a:lnTo>
                  <a:pt x="2460" y="14300"/>
                </a:lnTo>
                <a:lnTo>
                  <a:pt x="2460" y="0"/>
                </a:lnTo>
                <a:lnTo>
                  <a:pt x="222" y="0"/>
                </a:lnTo>
                <a:close/>
              </a:path>
            </a:pathLst>
          </a:custGeom>
          <a:solidFill>
            <a:srgbClr val="00D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fi-FI">
              <a:solidFill>
                <a:prstClr val="black"/>
              </a:solidFill>
            </a:endParaRPr>
          </a:p>
        </p:txBody>
      </p:sp>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pPr>
              <a:defRPr/>
            </a:pPr>
            <a:fld id="{0ACD62BD-4132-4FEB-81C8-AFD754871BE7}" type="datetime1">
              <a:rPr lang="fi-FI" smtClean="0"/>
              <a:t>31.10.2022</a:t>
            </a:fld>
            <a:endParaRPr lang="fi-FI"/>
          </a:p>
        </p:txBody>
      </p:sp>
      <p:sp>
        <p:nvSpPr>
          <p:cNvPr id="6" name="Alatunnisteen paikkamerkki 4"/>
          <p:cNvSpPr>
            <a:spLocks noGrp="1"/>
          </p:cNvSpPr>
          <p:nvPr>
            <p:ph type="ftr" sz="quarter" idx="11"/>
          </p:nvPr>
        </p:nvSpPr>
        <p:spPr/>
        <p:txBody>
          <a:bodyPr/>
          <a:lstStyle>
            <a:lvl1pPr>
              <a:defRPr/>
            </a:lvl1pPr>
          </a:lstStyle>
          <a:p>
            <a:pPr>
              <a:defRPr/>
            </a:pPr>
            <a:r>
              <a:rPr lang="fi-FI"/>
              <a:t>Toimintasuunnitelma 2022-2023</a:t>
            </a:r>
          </a:p>
        </p:txBody>
      </p:sp>
      <p:sp>
        <p:nvSpPr>
          <p:cNvPr id="7" name="Dian numeron paikkamerkki 5"/>
          <p:cNvSpPr>
            <a:spLocks noGrp="1"/>
          </p:cNvSpPr>
          <p:nvPr>
            <p:ph type="sldNum" sz="quarter" idx="12"/>
          </p:nvPr>
        </p:nvSpPr>
        <p:spPr/>
        <p:txBody>
          <a:bodyPr/>
          <a:lstStyle>
            <a:lvl1pPr>
              <a:defRPr/>
            </a:lvl1pPr>
          </a:lstStyle>
          <a:p>
            <a:pPr>
              <a:defRPr/>
            </a:pPr>
            <a:fld id="{4F98786F-F955-487D-B720-0C6F14D9C1B4}" type="slidenum">
              <a:rPr lang="fi-FI"/>
              <a:pPr>
                <a:defRPr/>
              </a:pPr>
              <a:t>‹#›</a:t>
            </a:fld>
            <a:endParaRPr lang="fi-FI"/>
          </a:p>
        </p:txBody>
      </p:sp>
    </p:spTree>
    <p:extLst>
      <p:ext uri="{BB962C8B-B14F-4D97-AF65-F5344CB8AC3E}">
        <p14:creationId xmlns:p14="http://schemas.microsoft.com/office/powerpoint/2010/main" val="28123419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Otsikko ja sisältö D">
    <p:spTree>
      <p:nvGrpSpPr>
        <p:cNvPr id="1" name=""/>
        <p:cNvGrpSpPr/>
        <p:nvPr/>
      </p:nvGrpSpPr>
      <p:grpSpPr>
        <a:xfrm>
          <a:off x="0" y="0"/>
          <a:ext cx="0" cy="0"/>
          <a:chOff x="0" y="0"/>
          <a:chExt cx="0" cy="0"/>
        </a:xfrm>
      </p:grpSpPr>
      <p:sp>
        <p:nvSpPr>
          <p:cNvPr id="4" name="Freeform 13"/>
          <p:cNvSpPr>
            <a:spLocks noChangeAspect="1"/>
          </p:cNvSpPr>
          <p:nvPr/>
        </p:nvSpPr>
        <p:spPr bwMode="auto">
          <a:xfrm>
            <a:off x="10964863" y="0"/>
            <a:ext cx="1228725" cy="6858000"/>
          </a:xfrm>
          <a:custGeom>
            <a:avLst/>
            <a:gdLst>
              <a:gd name="T0" fmla="*/ 0 w 2539"/>
              <a:gd name="T1" fmla="*/ 4225103 h 14300"/>
              <a:gd name="T2" fmla="*/ 0 w 2539"/>
              <a:gd name="T3" fmla="*/ 4225103 h 14300"/>
              <a:gd name="T4" fmla="*/ 174239 w 2539"/>
              <a:gd name="T5" fmla="*/ 4488393 h 14300"/>
              <a:gd name="T6" fmla="*/ 0 w 2539"/>
              <a:gd name="T7" fmla="*/ 4751683 h 14300"/>
              <a:gd name="T8" fmla="*/ 0 w 2539"/>
              <a:gd name="T9" fmla="*/ 4752642 h 14300"/>
              <a:gd name="T10" fmla="*/ 0 w 2539"/>
              <a:gd name="T11" fmla="*/ 4753122 h 14300"/>
              <a:gd name="T12" fmla="*/ 174239 w 2539"/>
              <a:gd name="T13" fmla="*/ 5016411 h 14300"/>
              <a:gd name="T14" fmla="*/ 0 w 2539"/>
              <a:gd name="T15" fmla="*/ 5279701 h 14300"/>
              <a:gd name="T16" fmla="*/ 0 w 2539"/>
              <a:gd name="T17" fmla="*/ 5279701 h 14300"/>
              <a:gd name="T18" fmla="*/ 0 w 2539"/>
              <a:gd name="T19" fmla="*/ 5281140 h 14300"/>
              <a:gd name="T20" fmla="*/ 175691 w 2539"/>
              <a:gd name="T21" fmla="*/ 5544909 h 14300"/>
              <a:gd name="T22" fmla="*/ 0 w 2539"/>
              <a:gd name="T23" fmla="*/ 5809158 h 14300"/>
              <a:gd name="T24" fmla="*/ 175691 w 2539"/>
              <a:gd name="T25" fmla="*/ 6072927 h 14300"/>
              <a:gd name="T26" fmla="*/ 0 w 2539"/>
              <a:gd name="T27" fmla="*/ 6337176 h 14300"/>
              <a:gd name="T28" fmla="*/ 175691 w 2539"/>
              <a:gd name="T29" fmla="*/ 6600945 h 14300"/>
              <a:gd name="T30" fmla="*/ 0 w 2539"/>
              <a:gd name="T31" fmla="*/ 6858000 h 14300"/>
              <a:gd name="T32" fmla="*/ 1228866 w 2539"/>
              <a:gd name="T33" fmla="*/ 6858000 h 14300"/>
              <a:gd name="T34" fmla="*/ 1228866 w 2539"/>
              <a:gd name="T35" fmla="*/ 0 h 14300"/>
              <a:gd name="T36" fmla="*/ 0 w 2539"/>
              <a:gd name="T37" fmla="*/ 0 h 14300"/>
              <a:gd name="T38" fmla="*/ 175691 w 2539"/>
              <a:gd name="T39" fmla="*/ 264249 h 14300"/>
              <a:gd name="T40" fmla="*/ 0 w 2539"/>
              <a:gd name="T41" fmla="*/ 528018 h 14300"/>
              <a:gd name="T42" fmla="*/ 175691 w 2539"/>
              <a:gd name="T43" fmla="*/ 791787 h 14300"/>
              <a:gd name="T44" fmla="*/ 0 w 2539"/>
              <a:gd name="T45" fmla="*/ 1056036 h 14300"/>
              <a:gd name="T46" fmla="*/ 175691 w 2539"/>
              <a:gd name="T47" fmla="*/ 1319805 h 14300"/>
              <a:gd name="T48" fmla="*/ 0 w 2539"/>
              <a:gd name="T49" fmla="*/ 1584054 h 14300"/>
              <a:gd name="T50" fmla="*/ 175691 w 2539"/>
              <a:gd name="T51" fmla="*/ 1847823 h 14300"/>
              <a:gd name="T52" fmla="*/ 0 w 2539"/>
              <a:gd name="T53" fmla="*/ 2112072 h 14300"/>
              <a:gd name="T54" fmla="*/ 175691 w 2539"/>
              <a:gd name="T55" fmla="*/ 2375841 h 14300"/>
              <a:gd name="T56" fmla="*/ 0 w 2539"/>
              <a:gd name="T57" fmla="*/ 2640090 h 14300"/>
              <a:gd name="T58" fmla="*/ 175691 w 2539"/>
              <a:gd name="T59" fmla="*/ 2903859 h 14300"/>
              <a:gd name="T60" fmla="*/ 0 w 2539"/>
              <a:gd name="T61" fmla="*/ 3168108 h 14300"/>
              <a:gd name="T62" fmla="*/ 175691 w 2539"/>
              <a:gd name="T63" fmla="*/ 3431877 h 14300"/>
              <a:gd name="T64" fmla="*/ 0 w 2539"/>
              <a:gd name="T65" fmla="*/ 3695647 h 14300"/>
              <a:gd name="T66" fmla="*/ 175691 w 2539"/>
              <a:gd name="T67" fmla="*/ 3959896 h 14300"/>
              <a:gd name="T68" fmla="*/ 0 w 2539"/>
              <a:gd name="T69" fmla="*/ 4223665 h 14300"/>
              <a:gd name="T70" fmla="*/ 0 w 2539"/>
              <a:gd name="T71" fmla="*/ 4225103 h 143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539" h="14300">
                <a:moveTo>
                  <a:pt x="0" y="8810"/>
                </a:moveTo>
                <a:lnTo>
                  <a:pt x="0" y="8810"/>
                </a:lnTo>
                <a:cubicBezTo>
                  <a:pt x="0" y="9056"/>
                  <a:pt x="148" y="9267"/>
                  <a:pt x="360" y="9359"/>
                </a:cubicBezTo>
                <a:cubicBezTo>
                  <a:pt x="148" y="9451"/>
                  <a:pt x="0" y="9662"/>
                  <a:pt x="0" y="9908"/>
                </a:cubicBezTo>
                <a:lnTo>
                  <a:pt x="0" y="9910"/>
                </a:lnTo>
                <a:lnTo>
                  <a:pt x="0" y="9911"/>
                </a:lnTo>
                <a:cubicBezTo>
                  <a:pt x="0" y="10157"/>
                  <a:pt x="148" y="10368"/>
                  <a:pt x="360" y="10460"/>
                </a:cubicBezTo>
                <a:cubicBezTo>
                  <a:pt x="148" y="10552"/>
                  <a:pt x="0" y="10763"/>
                  <a:pt x="0" y="11009"/>
                </a:cubicBezTo>
                <a:lnTo>
                  <a:pt x="0" y="11012"/>
                </a:lnTo>
                <a:cubicBezTo>
                  <a:pt x="0" y="11259"/>
                  <a:pt x="150" y="11471"/>
                  <a:pt x="363" y="11562"/>
                </a:cubicBezTo>
                <a:cubicBezTo>
                  <a:pt x="150" y="11654"/>
                  <a:pt x="0" y="11866"/>
                  <a:pt x="0" y="12113"/>
                </a:cubicBezTo>
                <a:cubicBezTo>
                  <a:pt x="0" y="12360"/>
                  <a:pt x="150" y="12572"/>
                  <a:pt x="363" y="12663"/>
                </a:cubicBezTo>
                <a:cubicBezTo>
                  <a:pt x="150" y="12755"/>
                  <a:pt x="0" y="12967"/>
                  <a:pt x="0" y="13214"/>
                </a:cubicBezTo>
                <a:cubicBezTo>
                  <a:pt x="0" y="13461"/>
                  <a:pt x="150" y="13673"/>
                  <a:pt x="363" y="13764"/>
                </a:cubicBezTo>
                <a:cubicBezTo>
                  <a:pt x="154" y="13854"/>
                  <a:pt x="6" y="14059"/>
                  <a:pt x="0" y="14300"/>
                </a:cubicBezTo>
                <a:lnTo>
                  <a:pt x="2539" y="14300"/>
                </a:lnTo>
                <a:cubicBezTo>
                  <a:pt x="2539" y="9533"/>
                  <a:pt x="2539" y="4767"/>
                  <a:pt x="2539" y="0"/>
                </a:cubicBezTo>
                <a:lnTo>
                  <a:pt x="0" y="0"/>
                </a:lnTo>
                <a:cubicBezTo>
                  <a:pt x="0" y="247"/>
                  <a:pt x="150" y="459"/>
                  <a:pt x="363" y="551"/>
                </a:cubicBezTo>
                <a:cubicBezTo>
                  <a:pt x="150" y="642"/>
                  <a:pt x="0" y="854"/>
                  <a:pt x="0" y="1101"/>
                </a:cubicBezTo>
                <a:cubicBezTo>
                  <a:pt x="0" y="1348"/>
                  <a:pt x="150" y="1560"/>
                  <a:pt x="363" y="1651"/>
                </a:cubicBezTo>
                <a:cubicBezTo>
                  <a:pt x="150" y="1743"/>
                  <a:pt x="0" y="1955"/>
                  <a:pt x="0" y="2202"/>
                </a:cubicBezTo>
                <a:cubicBezTo>
                  <a:pt x="0" y="2449"/>
                  <a:pt x="150" y="2661"/>
                  <a:pt x="363" y="2752"/>
                </a:cubicBezTo>
                <a:cubicBezTo>
                  <a:pt x="150" y="2844"/>
                  <a:pt x="0" y="3056"/>
                  <a:pt x="0" y="3303"/>
                </a:cubicBezTo>
                <a:cubicBezTo>
                  <a:pt x="0" y="3550"/>
                  <a:pt x="150" y="3762"/>
                  <a:pt x="363" y="3853"/>
                </a:cubicBezTo>
                <a:cubicBezTo>
                  <a:pt x="150" y="3945"/>
                  <a:pt x="0" y="4157"/>
                  <a:pt x="0" y="4404"/>
                </a:cubicBezTo>
                <a:cubicBezTo>
                  <a:pt x="0" y="4651"/>
                  <a:pt x="150" y="4863"/>
                  <a:pt x="363" y="4954"/>
                </a:cubicBezTo>
                <a:cubicBezTo>
                  <a:pt x="150" y="5046"/>
                  <a:pt x="0" y="5258"/>
                  <a:pt x="0" y="5505"/>
                </a:cubicBezTo>
                <a:cubicBezTo>
                  <a:pt x="0" y="5752"/>
                  <a:pt x="150" y="5964"/>
                  <a:pt x="363" y="6055"/>
                </a:cubicBezTo>
                <a:cubicBezTo>
                  <a:pt x="150" y="6147"/>
                  <a:pt x="0" y="6359"/>
                  <a:pt x="0" y="6606"/>
                </a:cubicBezTo>
                <a:cubicBezTo>
                  <a:pt x="0" y="6853"/>
                  <a:pt x="150" y="7065"/>
                  <a:pt x="363" y="7156"/>
                </a:cubicBezTo>
                <a:cubicBezTo>
                  <a:pt x="150" y="7247"/>
                  <a:pt x="0" y="7459"/>
                  <a:pt x="0" y="7706"/>
                </a:cubicBezTo>
                <a:cubicBezTo>
                  <a:pt x="0" y="7954"/>
                  <a:pt x="150" y="8165"/>
                  <a:pt x="363" y="8257"/>
                </a:cubicBezTo>
                <a:cubicBezTo>
                  <a:pt x="150" y="8348"/>
                  <a:pt x="0" y="8560"/>
                  <a:pt x="0" y="8807"/>
                </a:cubicBezTo>
                <a:lnTo>
                  <a:pt x="0" y="8810"/>
                </a:lnTo>
                <a:close/>
              </a:path>
            </a:pathLst>
          </a:custGeom>
          <a:solidFill>
            <a:srgbClr val="F5A4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fi-FI">
              <a:solidFill>
                <a:prstClr val="black"/>
              </a:solidFill>
            </a:endParaRPr>
          </a:p>
        </p:txBody>
      </p:sp>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pPr>
              <a:defRPr/>
            </a:pPr>
            <a:fld id="{82F3BC56-9C65-45E1-B6D9-C3E5EBD676E0}" type="datetime1">
              <a:rPr lang="fi-FI" smtClean="0"/>
              <a:t>31.10.2022</a:t>
            </a:fld>
            <a:endParaRPr lang="fi-FI"/>
          </a:p>
        </p:txBody>
      </p:sp>
      <p:sp>
        <p:nvSpPr>
          <p:cNvPr id="6" name="Alatunnisteen paikkamerkki 4"/>
          <p:cNvSpPr>
            <a:spLocks noGrp="1"/>
          </p:cNvSpPr>
          <p:nvPr>
            <p:ph type="ftr" sz="quarter" idx="11"/>
          </p:nvPr>
        </p:nvSpPr>
        <p:spPr/>
        <p:txBody>
          <a:bodyPr/>
          <a:lstStyle>
            <a:lvl1pPr>
              <a:defRPr/>
            </a:lvl1pPr>
          </a:lstStyle>
          <a:p>
            <a:pPr>
              <a:defRPr/>
            </a:pPr>
            <a:r>
              <a:rPr lang="fi-FI"/>
              <a:t>Toimintasuunnitelma 2022-2023</a:t>
            </a:r>
          </a:p>
        </p:txBody>
      </p:sp>
      <p:sp>
        <p:nvSpPr>
          <p:cNvPr id="7" name="Dian numeron paikkamerkki 5"/>
          <p:cNvSpPr>
            <a:spLocks noGrp="1"/>
          </p:cNvSpPr>
          <p:nvPr>
            <p:ph type="sldNum" sz="quarter" idx="12"/>
          </p:nvPr>
        </p:nvSpPr>
        <p:spPr/>
        <p:txBody>
          <a:bodyPr/>
          <a:lstStyle>
            <a:lvl1pPr>
              <a:defRPr/>
            </a:lvl1pPr>
          </a:lstStyle>
          <a:p>
            <a:pPr>
              <a:defRPr/>
            </a:pPr>
            <a:fld id="{A674E643-FC56-4E32-B709-651CFF3EC272}" type="slidenum">
              <a:rPr lang="fi-FI"/>
              <a:pPr>
                <a:defRPr/>
              </a:pPr>
              <a:t>‹#›</a:t>
            </a:fld>
            <a:endParaRPr lang="fi-FI"/>
          </a:p>
        </p:txBody>
      </p:sp>
    </p:spTree>
    <p:extLst>
      <p:ext uri="{BB962C8B-B14F-4D97-AF65-F5344CB8AC3E}">
        <p14:creationId xmlns:p14="http://schemas.microsoft.com/office/powerpoint/2010/main" val="26384508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Otsikko ja sisältö  F">
    <p:spTree>
      <p:nvGrpSpPr>
        <p:cNvPr id="1" name=""/>
        <p:cNvGrpSpPr/>
        <p:nvPr/>
      </p:nvGrpSpPr>
      <p:grpSpPr>
        <a:xfrm>
          <a:off x="0" y="0"/>
          <a:ext cx="0" cy="0"/>
          <a:chOff x="0" y="0"/>
          <a:chExt cx="0" cy="0"/>
        </a:xfrm>
      </p:grpSpPr>
      <p:sp>
        <p:nvSpPr>
          <p:cNvPr id="4" name="Freeform 5"/>
          <p:cNvSpPr>
            <a:spLocks noChangeAspect="1"/>
          </p:cNvSpPr>
          <p:nvPr/>
        </p:nvSpPr>
        <p:spPr bwMode="auto">
          <a:xfrm>
            <a:off x="10887075" y="0"/>
            <a:ext cx="1304925" cy="6858000"/>
          </a:xfrm>
          <a:custGeom>
            <a:avLst/>
            <a:gdLst>
              <a:gd name="T0" fmla="*/ 0 w 2700"/>
              <a:gd name="T1" fmla="*/ 16306 h 14300"/>
              <a:gd name="T2" fmla="*/ 212647 w 2700"/>
              <a:gd name="T3" fmla="*/ 144354 h 14300"/>
              <a:gd name="T4" fmla="*/ 212647 w 2700"/>
              <a:gd name="T5" fmla="*/ 290626 h 14300"/>
              <a:gd name="T6" fmla="*/ 0 w 2700"/>
              <a:gd name="T7" fmla="*/ 418674 h 14300"/>
              <a:gd name="T8" fmla="*/ 212647 w 2700"/>
              <a:gd name="T9" fmla="*/ 546722 h 14300"/>
              <a:gd name="T10" fmla="*/ 212647 w 2700"/>
              <a:gd name="T11" fmla="*/ 692994 h 14300"/>
              <a:gd name="T12" fmla="*/ 0 w 2700"/>
              <a:gd name="T13" fmla="*/ 820083 h 14300"/>
              <a:gd name="T14" fmla="*/ 212647 w 2700"/>
              <a:gd name="T15" fmla="*/ 948130 h 14300"/>
              <a:gd name="T16" fmla="*/ 212647 w 2700"/>
              <a:gd name="T17" fmla="*/ 1094403 h 14300"/>
              <a:gd name="T18" fmla="*/ 0 w 2700"/>
              <a:gd name="T19" fmla="*/ 1221971 h 14300"/>
              <a:gd name="T20" fmla="*/ 212647 w 2700"/>
              <a:gd name="T21" fmla="*/ 1350019 h 14300"/>
              <a:gd name="T22" fmla="*/ 212647 w 2700"/>
              <a:gd name="T23" fmla="*/ 1496291 h 14300"/>
              <a:gd name="T24" fmla="*/ 0 w 2700"/>
              <a:gd name="T25" fmla="*/ 1624339 h 14300"/>
              <a:gd name="T26" fmla="*/ 212647 w 2700"/>
              <a:gd name="T27" fmla="*/ 1752387 h 14300"/>
              <a:gd name="T28" fmla="*/ 212647 w 2700"/>
              <a:gd name="T29" fmla="*/ 1898659 h 14300"/>
              <a:gd name="T30" fmla="*/ 0 w 2700"/>
              <a:gd name="T31" fmla="*/ 2026707 h 14300"/>
              <a:gd name="T32" fmla="*/ 212647 w 2700"/>
              <a:gd name="T33" fmla="*/ 2154755 h 14300"/>
              <a:gd name="T34" fmla="*/ 212647 w 2700"/>
              <a:gd name="T35" fmla="*/ 2301027 h 14300"/>
              <a:gd name="T36" fmla="*/ 0 w 2700"/>
              <a:gd name="T37" fmla="*/ 2429554 h 14300"/>
              <a:gd name="T38" fmla="*/ 212647 w 2700"/>
              <a:gd name="T39" fmla="*/ 2557602 h 14300"/>
              <a:gd name="T40" fmla="*/ 212647 w 2700"/>
              <a:gd name="T41" fmla="*/ 2703874 h 14300"/>
              <a:gd name="T42" fmla="*/ 0 w 2700"/>
              <a:gd name="T43" fmla="*/ 2831443 h 14300"/>
              <a:gd name="T44" fmla="*/ 212647 w 2700"/>
              <a:gd name="T45" fmla="*/ 2959970 h 14300"/>
              <a:gd name="T46" fmla="*/ 212647 w 2700"/>
              <a:gd name="T47" fmla="*/ 3105763 h 14300"/>
              <a:gd name="T48" fmla="*/ 0 w 2700"/>
              <a:gd name="T49" fmla="*/ 3232852 h 14300"/>
              <a:gd name="T50" fmla="*/ 212647 w 2700"/>
              <a:gd name="T51" fmla="*/ 3360900 h 14300"/>
              <a:gd name="T52" fmla="*/ 212647 w 2700"/>
              <a:gd name="T53" fmla="*/ 3507172 h 14300"/>
              <a:gd name="T54" fmla="*/ 0 w 2700"/>
              <a:gd name="T55" fmla="*/ 3635220 h 14300"/>
              <a:gd name="T56" fmla="*/ 212647 w 2700"/>
              <a:gd name="T57" fmla="*/ 3763268 h 14300"/>
              <a:gd name="T58" fmla="*/ 212647 w 2700"/>
              <a:gd name="T59" fmla="*/ 3909540 h 14300"/>
              <a:gd name="T60" fmla="*/ 0 w 2700"/>
              <a:gd name="T61" fmla="*/ 4037588 h 14300"/>
              <a:gd name="T62" fmla="*/ 212647 w 2700"/>
              <a:gd name="T63" fmla="*/ 4165636 h 14300"/>
              <a:gd name="T64" fmla="*/ 212647 w 2700"/>
              <a:gd name="T65" fmla="*/ 4311908 h 14300"/>
              <a:gd name="T66" fmla="*/ 0 w 2700"/>
              <a:gd name="T67" fmla="*/ 4439476 h 14300"/>
              <a:gd name="T68" fmla="*/ 212647 w 2700"/>
              <a:gd name="T69" fmla="*/ 4568003 h 14300"/>
              <a:gd name="T70" fmla="*/ 262425 w 2700"/>
              <a:gd name="T71" fmla="*/ 4655287 h 14300"/>
              <a:gd name="T72" fmla="*/ 44463 w 2700"/>
              <a:gd name="T73" fmla="*/ 4785733 h 14300"/>
              <a:gd name="T74" fmla="*/ 48812 w 2700"/>
              <a:gd name="T75" fmla="*/ 4928648 h 14300"/>
              <a:gd name="T76" fmla="*/ 262425 w 2700"/>
              <a:gd name="T77" fmla="*/ 5058135 h 14300"/>
              <a:gd name="T78" fmla="*/ 46396 w 2700"/>
              <a:gd name="T79" fmla="*/ 5187621 h 14300"/>
              <a:gd name="T80" fmla="*/ 48812 w 2700"/>
              <a:gd name="T81" fmla="*/ 5331016 h 14300"/>
              <a:gd name="T82" fmla="*/ 262425 w 2700"/>
              <a:gd name="T83" fmla="*/ 5460023 h 14300"/>
              <a:gd name="T84" fmla="*/ 46396 w 2700"/>
              <a:gd name="T85" fmla="*/ 5589510 h 14300"/>
              <a:gd name="T86" fmla="*/ 48812 w 2700"/>
              <a:gd name="T87" fmla="*/ 5732425 h 14300"/>
              <a:gd name="T88" fmla="*/ 262425 w 2700"/>
              <a:gd name="T89" fmla="*/ 5861432 h 14300"/>
              <a:gd name="T90" fmla="*/ 46396 w 2700"/>
              <a:gd name="T91" fmla="*/ 5991398 h 14300"/>
              <a:gd name="T92" fmla="*/ 48812 w 2700"/>
              <a:gd name="T93" fmla="*/ 6134793 h 14300"/>
              <a:gd name="T94" fmla="*/ 262425 w 2700"/>
              <a:gd name="T95" fmla="*/ 6263800 h 14300"/>
              <a:gd name="T96" fmla="*/ 46396 w 2700"/>
              <a:gd name="T97" fmla="*/ 6393287 h 14300"/>
              <a:gd name="T98" fmla="*/ 48812 w 2700"/>
              <a:gd name="T99" fmla="*/ 6537161 h 14300"/>
              <a:gd name="T100" fmla="*/ 262425 w 2700"/>
              <a:gd name="T101" fmla="*/ 6666168 h 14300"/>
              <a:gd name="T102" fmla="*/ 46396 w 2700"/>
              <a:gd name="T103" fmla="*/ 6795655 h 14300"/>
              <a:gd name="T104" fmla="*/ 1304878 w 2700"/>
              <a:gd name="T105" fmla="*/ 6858000 h 14300"/>
              <a:gd name="T106" fmla="*/ 1450 w 2700"/>
              <a:gd name="T107" fmla="*/ 0 h 143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700" h="14300">
                <a:moveTo>
                  <a:pt x="3" y="0"/>
                </a:moveTo>
                <a:cubicBezTo>
                  <a:pt x="1" y="11"/>
                  <a:pt x="0" y="22"/>
                  <a:pt x="0" y="34"/>
                </a:cubicBezTo>
                <a:cubicBezTo>
                  <a:pt x="0" y="102"/>
                  <a:pt x="40" y="159"/>
                  <a:pt x="101" y="185"/>
                </a:cubicBezTo>
                <a:cubicBezTo>
                  <a:pt x="105" y="186"/>
                  <a:pt x="440" y="301"/>
                  <a:pt x="440" y="301"/>
                </a:cubicBezTo>
                <a:cubicBezTo>
                  <a:pt x="440" y="301"/>
                  <a:pt x="543" y="338"/>
                  <a:pt x="543" y="454"/>
                </a:cubicBezTo>
                <a:cubicBezTo>
                  <a:pt x="543" y="523"/>
                  <a:pt x="501" y="582"/>
                  <a:pt x="440" y="606"/>
                </a:cubicBezTo>
                <a:cubicBezTo>
                  <a:pt x="437" y="607"/>
                  <a:pt x="96" y="724"/>
                  <a:pt x="96" y="724"/>
                </a:cubicBezTo>
                <a:cubicBezTo>
                  <a:pt x="96" y="724"/>
                  <a:pt x="0" y="756"/>
                  <a:pt x="0" y="873"/>
                </a:cubicBezTo>
                <a:cubicBezTo>
                  <a:pt x="0" y="940"/>
                  <a:pt x="40" y="998"/>
                  <a:pt x="101" y="1023"/>
                </a:cubicBezTo>
                <a:cubicBezTo>
                  <a:pt x="105" y="1025"/>
                  <a:pt x="440" y="1140"/>
                  <a:pt x="440" y="1140"/>
                </a:cubicBezTo>
                <a:cubicBezTo>
                  <a:pt x="440" y="1140"/>
                  <a:pt x="543" y="1177"/>
                  <a:pt x="543" y="1292"/>
                </a:cubicBezTo>
                <a:cubicBezTo>
                  <a:pt x="543" y="1362"/>
                  <a:pt x="501" y="1421"/>
                  <a:pt x="440" y="1445"/>
                </a:cubicBezTo>
                <a:cubicBezTo>
                  <a:pt x="437" y="1446"/>
                  <a:pt x="96" y="1562"/>
                  <a:pt x="96" y="1562"/>
                </a:cubicBezTo>
                <a:cubicBezTo>
                  <a:pt x="96" y="1562"/>
                  <a:pt x="0" y="1602"/>
                  <a:pt x="0" y="1710"/>
                </a:cubicBezTo>
                <a:cubicBezTo>
                  <a:pt x="0" y="1777"/>
                  <a:pt x="40" y="1835"/>
                  <a:pt x="101" y="1860"/>
                </a:cubicBezTo>
                <a:cubicBezTo>
                  <a:pt x="105" y="1862"/>
                  <a:pt x="440" y="1977"/>
                  <a:pt x="440" y="1977"/>
                </a:cubicBezTo>
                <a:cubicBezTo>
                  <a:pt x="440" y="1977"/>
                  <a:pt x="543" y="2013"/>
                  <a:pt x="543" y="2129"/>
                </a:cubicBezTo>
                <a:cubicBezTo>
                  <a:pt x="543" y="2199"/>
                  <a:pt x="501" y="2258"/>
                  <a:pt x="440" y="2282"/>
                </a:cubicBezTo>
                <a:cubicBezTo>
                  <a:pt x="437" y="2283"/>
                  <a:pt x="96" y="2400"/>
                  <a:pt x="96" y="2400"/>
                </a:cubicBezTo>
                <a:cubicBezTo>
                  <a:pt x="96" y="2400"/>
                  <a:pt x="0" y="2431"/>
                  <a:pt x="0" y="2548"/>
                </a:cubicBezTo>
                <a:cubicBezTo>
                  <a:pt x="0" y="2616"/>
                  <a:pt x="40" y="2674"/>
                  <a:pt x="101" y="2699"/>
                </a:cubicBezTo>
                <a:cubicBezTo>
                  <a:pt x="105" y="2700"/>
                  <a:pt x="440" y="2815"/>
                  <a:pt x="440" y="2815"/>
                </a:cubicBezTo>
                <a:cubicBezTo>
                  <a:pt x="440" y="2815"/>
                  <a:pt x="543" y="2852"/>
                  <a:pt x="543" y="2968"/>
                </a:cubicBezTo>
                <a:cubicBezTo>
                  <a:pt x="543" y="3037"/>
                  <a:pt x="501" y="3096"/>
                  <a:pt x="440" y="3120"/>
                </a:cubicBezTo>
                <a:cubicBezTo>
                  <a:pt x="437" y="3121"/>
                  <a:pt x="96" y="3239"/>
                  <a:pt x="96" y="3239"/>
                </a:cubicBezTo>
                <a:cubicBezTo>
                  <a:pt x="96" y="3239"/>
                  <a:pt x="0" y="3278"/>
                  <a:pt x="0" y="3387"/>
                </a:cubicBezTo>
                <a:cubicBezTo>
                  <a:pt x="0" y="3455"/>
                  <a:pt x="40" y="3513"/>
                  <a:pt x="101" y="3538"/>
                </a:cubicBezTo>
                <a:cubicBezTo>
                  <a:pt x="105" y="3539"/>
                  <a:pt x="440" y="3654"/>
                  <a:pt x="440" y="3654"/>
                </a:cubicBezTo>
                <a:cubicBezTo>
                  <a:pt x="440" y="3654"/>
                  <a:pt x="543" y="3691"/>
                  <a:pt x="543" y="3807"/>
                </a:cubicBezTo>
                <a:cubicBezTo>
                  <a:pt x="543" y="3876"/>
                  <a:pt x="501" y="3935"/>
                  <a:pt x="440" y="3959"/>
                </a:cubicBezTo>
                <a:cubicBezTo>
                  <a:pt x="437" y="3960"/>
                  <a:pt x="96" y="4077"/>
                  <a:pt x="96" y="4077"/>
                </a:cubicBezTo>
                <a:cubicBezTo>
                  <a:pt x="96" y="4077"/>
                  <a:pt x="0" y="4109"/>
                  <a:pt x="0" y="4226"/>
                </a:cubicBezTo>
                <a:cubicBezTo>
                  <a:pt x="0" y="4293"/>
                  <a:pt x="40" y="4351"/>
                  <a:pt x="101" y="4377"/>
                </a:cubicBezTo>
                <a:cubicBezTo>
                  <a:pt x="105" y="4378"/>
                  <a:pt x="440" y="4493"/>
                  <a:pt x="440" y="4493"/>
                </a:cubicBezTo>
                <a:cubicBezTo>
                  <a:pt x="440" y="4493"/>
                  <a:pt x="543" y="4530"/>
                  <a:pt x="543" y="4646"/>
                </a:cubicBezTo>
                <a:cubicBezTo>
                  <a:pt x="543" y="4715"/>
                  <a:pt x="501" y="4774"/>
                  <a:pt x="440" y="4798"/>
                </a:cubicBezTo>
                <a:cubicBezTo>
                  <a:pt x="437" y="4799"/>
                  <a:pt x="92" y="4918"/>
                  <a:pt x="92" y="4918"/>
                </a:cubicBezTo>
                <a:cubicBezTo>
                  <a:pt x="92" y="4918"/>
                  <a:pt x="0" y="4949"/>
                  <a:pt x="0" y="5066"/>
                </a:cubicBezTo>
                <a:cubicBezTo>
                  <a:pt x="0" y="5133"/>
                  <a:pt x="40" y="5191"/>
                  <a:pt x="101" y="5216"/>
                </a:cubicBezTo>
                <a:cubicBezTo>
                  <a:pt x="105" y="5218"/>
                  <a:pt x="440" y="5333"/>
                  <a:pt x="440" y="5333"/>
                </a:cubicBezTo>
                <a:cubicBezTo>
                  <a:pt x="440" y="5333"/>
                  <a:pt x="543" y="5370"/>
                  <a:pt x="543" y="5485"/>
                </a:cubicBezTo>
                <a:cubicBezTo>
                  <a:pt x="543" y="5555"/>
                  <a:pt x="501" y="5614"/>
                  <a:pt x="440" y="5638"/>
                </a:cubicBezTo>
                <a:cubicBezTo>
                  <a:pt x="437" y="5639"/>
                  <a:pt x="96" y="5756"/>
                  <a:pt x="96" y="5756"/>
                </a:cubicBezTo>
                <a:cubicBezTo>
                  <a:pt x="96" y="5756"/>
                  <a:pt x="0" y="5787"/>
                  <a:pt x="0" y="5904"/>
                </a:cubicBezTo>
                <a:cubicBezTo>
                  <a:pt x="0" y="5972"/>
                  <a:pt x="40" y="6030"/>
                  <a:pt x="101" y="6055"/>
                </a:cubicBezTo>
                <a:cubicBezTo>
                  <a:pt x="105" y="6056"/>
                  <a:pt x="440" y="6172"/>
                  <a:pt x="440" y="6172"/>
                </a:cubicBezTo>
                <a:cubicBezTo>
                  <a:pt x="440" y="6172"/>
                  <a:pt x="543" y="6208"/>
                  <a:pt x="543" y="6324"/>
                </a:cubicBezTo>
                <a:cubicBezTo>
                  <a:pt x="543" y="6393"/>
                  <a:pt x="501" y="6453"/>
                  <a:pt x="440" y="6476"/>
                </a:cubicBezTo>
                <a:cubicBezTo>
                  <a:pt x="437" y="6477"/>
                  <a:pt x="96" y="6594"/>
                  <a:pt x="96" y="6594"/>
                </a:cubicBezTo>
                <a:cubicBezTo>
                  <a:pt x="96" y="6594"/>
                  <a:pt x="0" y="6634"/>
                  <a:pt x="0" y="6741"/>
                </a:cubicBezTo>
                <a:cubicBezTo>
                  <a:pt x="0" y="6809"/>
                  <a:pt x="40" y="6867"/>
                  <a:pt x="101" y="6892"/>
                </a:cubicBezTo>
                <a:cubicBezTo>
                  <a:pt x="105" y="6893"/>
                  <a:pt x="440" y="7008"/>
                  <a:pt x="440" y="7008"/>
                </a:cubicBezTo>
                <a:cubicBezTo>
                  <a:pt x="440" y="7008"/>
                  <a:pt x="543" y="7045"/>
                  <a:pt x="543" y="7161"/>
                </a:cubicBezTo>
                <a:cubicBezTo>
                  <a:pt x="543" y="7230"/>
                  <a:pt x="501" y="7289"/>
                  <a:pt x="440" y="7313"/>
                </a:cubicBezTo>
                <a:cubicBezTo>
                  <a:pt x="437" y="7314"/>
                  <a:pt x="96" y="7431"/>
                  <a:pt x="96" y="7431"/>
                </a:cubicBezTo>
                <a:cubicBezTo>
                  <a:pt x="96" y="7431"/>
                  <a:pt x="0" y="7463"/>
                  <a:pt x="0" y="7580"/>
                </a:cubicBezTo>
                <a:cubicBezTo>
                  <a:pt x="0" y="7647"/>
                  <a:pt x="40" y="7705"/>
                  <a:pt x="101" y="7731"/>
                </a:cubicBezTo>
                <a:cubicBezTo>
                  <a:pt x="105" y="7732"/>
                  <a:pt x="440" y="7847"/>
                  <a:pt x="440" y="7847"/>
                </a:cubicBezTo>
                <a:cubicBezTo>
                  <a:pt x="440" y="7847"/>
                  <a:pt x="543" y="7884"/>
                  <a:pt x="543" y="8000"/>
                </a:cubicBezTo>
                <a:cubicBezTo>
                  <a:pt x="543" y="8069"/>
                  <a:pt x="501" y="8128"/>
                  <a:pt x="440" y="8152"/>
                </a:cubicBezTo>
                <a:cubicBezTo>
                  <a:pt x="437" y="8153"/>
                  <a:pt x="96" y="8270"/>
                  <a:pt x="96" y="8270"/>
                </a:cubicBezTo>
                <a:cubicBezTo>
                  <a:pt x="96" y="8270"/>
                  <a:pt x="0" y="8310"/>
                  <a:pt x="0" y="8419"/>
                </a:cubicBezTo>
                <a:cubicBezTo>
                  <a:pt x="0" y="8486"/>
                  <a:pt x="40" y="8544"/>
                  <a:pt x="101" y="8569"/>
                </a:cubicBezTo>
                <a:cubicBezTo>
                  <a:pt x="105" y="8571"/>
                  <a:pt x="440" y="8686"/>
                  <a:pt x="440" y="8686"/>
                </a:cubicBezTo>
                <a:cubicBezTo>
                  <a:pt x="440" y="8686"/>
                  <a:pt x="543" y="8723"/>
                  <a:pt x="543" y="8839"/>
                </a:cubicBezTo>
                <a:cubicBezTo>
                  <a:pt x="543" y="8908"/>
                  <a:pt x="501" y="8967"/>
                  <a:pt x="440" y="8991"/>
                </a:cubicBezTo>
                <a:cubicBezTo>
                  <a:pt x="437" y="8992"/>
                  <a:pt x="96" y="9109"/>
                  <a:pt x="96" y="9109"/>
                </a:cubicBezTo>
                <a:cubicBezTo>
                  <a:pt x="96" y="9109"/>
                  <a:pt x="0" y="9141"/>
                  <a:pt x="0" y="9257"/>
                </a:cubicBezTo>
                <a:cubicBezTo>
                  <a:pt x="0" y="9325"/>
                  <a:pt x="40" y="9383"/>
                  <a:pt x="101" y="9408"/>
                </a:cubicBezTo>
                <a:cubicBezTo>
                  <a:pt x="105" y="9409"/>
                  <a:pt x="440" y="9525"/>
                  <a:pt x="440" y="9525"/>
                </a:cubicBezTo>
                <a:cubicBezTo>
                  <a:pt x="440" y="9525"/>
                  <a:pt x="543" y="9561"/>
                  <a:pt x="543" y="9677"/>
                </a:cubicBezTo>
                <a:lnTo>
                  <a:pt x="543" y="9707"/>
                </a:lnTo>
                <a:cubicBezTo>
                  <a:pt x="543" y="9776"/>
                  <a:pt x="501" y="9835"/>
                  <a:pt x="440" y="9859"/>
                </a:cubicBezTo>
                <a:cubicBezTo>
                  <a:pt x="437" y="9860"/>
                  <a:pt x="92" y="9979"/>
                  <a:pt x="92" y="9979"/>
                </a:cubicBezTo>
                <a:cubicBezTo>
                  <a:pt x="92" y="9979"/>
                  <a:pt x="0" y="10010"/>
                  <a:pt x="0" y="10127"/>
                </a:cubicBezTo>
                <a:cubicBezTo>
                  <a:pt x="0" y="10194"/>
                  <a:pt x="40" y="10252"/>
                  <a:pt x="101" y="10277"/>
                </a:cubicBezTo>
                <a:cubicBezTo>
                  <a:pt x="105" y="10279"/>
                  <a:pt x="440" y="10394"/>
                  <a:pt x="440" y="10394"/>
                </a:cubicBezTo>
                <a:cubicBezTo>
                  <a:pt x="440" y="10394"/>
                  <a:pt x="543" y="10431"/>
                  <a:pt x="543" y="10547"/>
                </a:cubicBezTo>
                <a:cubicBezTo>
                  <a:pt x="543" y="10616"/>
                  <a:pt x="501" y="10675"/>
                  <a:pt x="440" y="10699"/>
                </a:cubicBezTo>
                <a:cubicBezTo>
                  <a:pt x="437" y="10700"/>
                  <a:pt x="96" y="10817"/>
                  <a:pt x="96" y="10817"/>
                </a:cubicBezTo>
                <a:cubicBezTo>
                  <a:pt x="96" y="10817"/>
                  <a:pt x="0" y="10849"/>
                  <a:pt x="0" y="10965"/>
                </a:cubicBezTo>
                <a:cubicBezTo>
                  <a:pt x="0" y="11033"/>
                  <a:pt x="40" y="11091"/>
                  <a:pt x="101" y="11116"/>
                </a:cubicBezTo>
                <a:cubicBezTo>
                  <a:pt x="105" y="11117"/>
                  <a:pt x="440" y="11233"/>
                  <a:pt x="440" y="11233"/>
                </a:cubicBezTo>
                <a:cubicBezTo>
                  <a:pt x="440" y="11233"/>
                  <a:pt x="543" y="11269"/>
                  <a:pt x="543" y="11385"/>
                </a:cubicBezTo>
                <a:cubicBezTo>
                  <a:pt x="543" y="11455"/>
                  <a:pt x="501" y="11514"/>
                  <a:pt x="440" y="11538"/>
                </a:cubicBezTo>
                <a:cubicBezTo>
                  <a:pt x="437" y="11539"/>
                  <a:pt x="96" y="11655"/>
                  <a:pt x="96" y="11655"/>
                </a:cubicBezTo>
                <a:cubicBezTo>
                  <a:pt x="96" y="11655"/>
                  <a:pt x="0" y="11695"/>
                  <a:pt x="0" y="11802"/>
                </a:cubicBezTo>
                <a:cubicBezTo>
                  <a:pt x="0" y="11870"/>
                  <a:pt x="40" y="11928"/>
                  <a:pt x="101" y="11953"/>
                </a:cubicBezTo>
                <a:cubicBezTo>
                  <a:pt x="105" y="11954"/>
                  <a:pt x="440" y="12070"/>
                  <a:pt x="440" y="12070"/>
                </a:cubicBezTo>
                <a:cubicBezTo>
                  <a:pt x="440" y="12070"/>
                  <a:pt x="543" y="12106"/>
                  <a:pt x="543" y="12222"/>
                </a:cubicBezTo>
                <a:cubicBezTo>
                  <a:pt x="543" y="12291"/>
                  <a:pt x="501" y="12351"/>
                  <a:pt x="440" y="12374"/>
                </a:cubicBezTo>
                <a:cubicBezTo>
                  <a:pt x="437" y="12376"/>
                  <a:pt x="96" y="12493"/>
                  <a:pt x="96" y="12493"/>
                </a:cubicBezTo>
                <a:cubicBezTo>
                  <a:pt x="96" y="12493"/>
                  <a:pt x="0" y="12524"/>
                  <a:pt x="0" y="12641"/>
                </a:cubicBezTo>
                <a:cubicBezTo>
                  <a:pt x="0" y="12709"/>
                  <a:pt x="40" y="12767"/>
                  <a:pt x="101" y="12792"/>
                </a:cubicBezTo>
                <a:cubicBezTo>
                  <a:pt x="105" y="12793"/>
                  <a:pt x="440" y="12908"/>
                  <a:pt x="440" y="12908"/>
                </a:cubicBezTo>
                <a:cubicBezTo>
                  <a:pt x="440" y="12908"/>
                  <a:pt x="543" y="12945"/>
                  <a:pt x="543" y="13061"/>
                </a:cubicBezTo>
                <a:cubicBezTo>
                  <a:pt x="543" y="13130"/>
                  <a:pt x="501" y="13189"/>
                  <a:pt x="440" y="13213"/>
                </a:cubicBezTo>
                <a:cubicBezTo>
                  <a:pt x="437" y="13214"/>
                  <a:pt x="96" y="13331"/>
                  <a:pt x="96" y="13331"/>
                </a:cubicBezTo>
                <a:cubicBezTo>
                  <a:pt x="96" y="13331"/>
                  <a:pt x="0" y="13371"/>
                  <a:pt x="0" y="13480"/>
                </a:cubicBezTo>
                <a:cubicBezTo>
                  <a:pt x="0" y="13548"/>
                  <a:pt x="40" y="13605"/>
                  <a:pt x="101" y="13631"/>
                </a:cubicBezTo>
                <a:cubicBezTo>
                  <a:pt x="105" y="13632"/>
                  <a:pt x="440" y="13747"/>
                  <a:pt x="440" y="13747"/>
                </a:cubicBezTo>
                <a:cubicBezTo>
                  <a:pt x="440" y="13747"/>
                  <a:pt x="543" y="13784"/>
                  <a:pt x="543" y="13900"/>
                </a:cubicBezTo>
                <a:cubicBezTo>
                  <a:pt x="543" y="13969"/>
                  <a:pt x="501" y="14028"/>
                  <a:pt x="440" y="14052"/>
                </a:cubicBezTo>
                <a:cubicBezTo>
                  <a:pt x="437" y="14053"/>
                  <a:pt x="96" y="14170"/>
                  <a:pt x="96" y="14170"/>
                </a:cubicBezTo>
                <a:cubicBezTo>
                  <a:pt x="96" y="14170"/>
                  <a:pt x="10" y="14198"/>
                  <a:pt x="1" y="14300"/>
                </a:cubicBezTo>
                <a:lnTo>
                  <a:pt x="2700" y="14300"/>
                </a:lnTo>
                <a:lnTo>
                  <a:pt x="2700" y="0"/>
                </a:lnTo>
                <a:lnTo>
                  <a:pt x="3" y="0"/>
                </a:lnTo>
                <a:close/>
              </a:path>
            </a:pathLst>
          </a:custGeom>
          <a:solidFill>
            <a:srgbClr val="9FC9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fi-FI">
              <a:solidFill>
                <a:prstClr val="black"/>
              </a:solidFill>
            </a:endParaRPr>
          </a:p>
        </p:txBody>
      </p:sp>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pPr>
              <a:defRPr/>
            </a:pPr>
            <a:fld id="{90ACF84F-03F5-4713-AF3E-7559B9A9B2CD}" type="datetime1">
              <a:rPr lang="fi-FI" smtClean="0"/>
              <a:t>31.10.2022</a:t>
            </a:fld>
            <a:endParaRPr lang="fi-FI"/>
          </a:p>
        </p:txBody>
      </p:sp>
      <p:sp>
        <p:nvSpPr>
          <p:cNvPr id="6" name="Alatunnisteen paikkamerkki 4"/>
          <p:cNvSpPr>
            <a:spLocks noGrp="1"/>
          </p:cNvSpPr>
          <p:nvPr>
            <p:ph type="ftr" sz="quarter" idx="11"/>
          </p:nvPr>
        </p:nvSpPr>
        <p:spPr/>
        <p:txBody>
          <a:bodyPr/>
          <a:lstStyle>
            <a:lvl1pPr>
              <a:defRPr/>
            </a:lvl1pPr>
          </a:lstStyle>
          <a:p>
            <a:pPr>
              <a:defRPr/>
            </a:pPr>
            <a:r>
              <a:rPr lang="fi-FI"/>
              <a:t>Toimintasuunnitelma 2022-2023</a:t>
            </a:r>
          </a:p>
        </p:txBody>
      </p:sp>
      <p:sp>
        <p:nvSpPr>
          <p:cNvPr id="7" name="Dian numeron paikkamerkki 5"/>
          <p:cNvSpPr>
            <a:spLocks noGrp="1"/>
          </p:cNvSpPr>
          <p:nvPr>
            <p:ph type="sldNum" sz="quarter" idx="12"/>
          </p:nvPr>
        </p:nvSpPr>
        <p:spPr/>
        <p:txBody>
          <a:bodyPr/>
          <a:lstStyle>
            <a:lvl1pPr>
              <a:defRPr/>
            </a:lvl1pPr>
          </a:lstStyle>
          <a:p>
            <a:pPr>
              <a:defRPr/>
            </a:pPr>
            <a:fld id="{9E080EE8-51E0-41E5-BD9C-F92DAD01192E}" type="slidenum">
              <a:rPr lang="fi-FI"/>
              <a:pPr>
                <a:defRPr/>
              </a:pPr>
              <a:t>‹#›</a:t>
            </a:fld>
            <a:endParaRPr lang="fi-FI"/>
          </a:p>
        </p:txBody>
      </p:sp>
    </p:spTree>
    <p:extLst>
      <p:ext uri="{BB962C8B-B14F-4D97-AF65-F5344CB8AC3E}">
        <p14:creationId xmlns:p14="http://schemas.microsoft.com/office/powerpoint/2010/main" val="21002494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Otsikko ja sisältö G">
    <p:spTree>
      <p:nvGrpSpPr>
        <p:cNvPr id="1" name=""/>
        <p:cNvGrpSpPr/>
        <p:nvPr/>
      </p:nvGrpSpPr>
      <p:grpSpPr>
        <a:xfrm>
          <a:off x="0" y="0"/>
          <a:ext cx="0" cy="0"/>
          <a:chOff x="0" y="0"/>
          <a:chExt cx="0" cy="0"/>
        </a:xfrm>
      </p:grpSpPr>
      <p:sp>
        <p:nvSpPr>
          <p:cNvPr id="4" name="Freeform 5"/>
          <p:cNvSpPr>
            <a:spLocks noChangeAspect="1"/>
          </p:cNvSpPr>
          <p:nvPr/>
        </p:nvSpPr>
        <p:spPr bwMode="auto">
          <a:xfrm>
            <a:off x="10902950" y="0"/>
            <a:ext cx="1290638" cy="6858000"/>
          </a:xfrm>
          <a:custGeom>
            <a:avLst/>
            <a:gdLst>
              <a:gd name="T0" fmla="*/ 175739 w 2658"/>
              <a:gd name="T1" fmla="*/ 0 h 14271"/>
              <a:gd name="T2" fmla="*/ 0 w 2658"/>
              <a:gd name="T3" fmla="*/ 263825 h 14271"/>
              <a:gd name="T4" fmla="*/ 175739 w 2658"/>
              <a:gd name="T5" fmla="*/ 527649 h 14271"/>
              <a:gd name="T6" fmla="*/ 0 w 2658"/>
              <a:gd name="T7" fmla="*/ 791474 h 14271"/>
              <a:gd name="T8" fmla="*/ 175739 w 2658"/>
              <a:gd name="T9" fmla="*/ 1055299 h 14271"/>
              <a:gd name="T10" fmla="*/ 0 w 2658"/>
              <a:gd name="T11" fmla="*/ 1319123 h 14271"/>
              <a:gd name="T12" fmla="*/ 175739 w 2658"/>
              <a:gd name="T13" fmla="*/ 1582468 h 14271"/>
              <a:gd name="T14" fmla="*/ 0 w 2658"/>
              <a:gd name="T15" fmla="*/ 1846292 h 14271"/>
              <a:gd name="T16" fmla="*/ 175739 w 2658"/>
              <a:gd name="T17" fmla="*/ 2110117 h 14271"/>
              <a:gd name="T18" fmla="*/ 0 w 2658"/>
              <a:gd name="T19" fmla="*/ 2373942 h 14271"/>
              <a:gd name="T20" fmla="*/ 175739 w 2658"/>
              <a:gd name="T21" fmla="*/ 2637766 h 14271"/>
              <a:gd name="T22" fmla="*/ 0 w 2658"/>
              <a:gd name="T23" fmla="*/ 2901591 h 14271"/>
              <a:gd name="T24" fmla="*/ 175739 w 2658"/>
              <a:gd name="T25" fmla="*/ 3165416 h 14271"/>
              <a:gd name="T26" fmla="*/ 0 w 2658"/>
              <a:gd name="T27" fmla="*/ 3429240 h 14271"/>
              <a:gd name="T28" fmla="*/ 175739 w 2658"/>
              <a:gd name="T29" fmla="*/ 3693065 h 14271"/>
              <a:gd name="T30" fmla="*/ 0 w 2658"/>
              <a:gd name="T31" fmla="*/ 3956890 h 14271"/>
              <a:gd name="T32" fmla="*/ 175739 w 2658"/>
              <a:gd name="T33" fmla="*/ 4220234 h 14271"/>
              <a:gd name="T34" fmla="*/ 0 w 2658"/>
              <a:gd name="T35" fmla="*/ 4484058 h 14271"/>
              <a:gd name="T36" fmla="*/ 175739 w 2658"/>
              <a:gd name="T37" fmla="*/ 4747883 h 14271"/>
              <a:gd name="T38" fmla="*/ 0 w 2658"/>
              <a:gd name="T39" fmla="*/ 5011708 h 14271"/>
              <a:gd name="T40" fmla="*/ 175739 w 2658"/>
              <a:gd name="T41" fmla="*/ 5275532 h 14271"/>
              <a:gd name="T42" fmla="*/ 0 w 2658"/>
              <a:gd name="T43" fmla="*/ 5539357 h 14271"/>
              <a:gd name="T44" fmla="*/ 175739 w 2658"/>
              <a:gd name="T45" fmla="*/ 5803182 h 14271"/>
              <a:gd name="T46" fmla="*/ 0 w 2658"/>
              <a:gd name="T47" fmla="*/ 6067007 h 14271"/>
              <a:gd name="T48" fmla="*/ 175739 w 2658"/>
              <a:gd name="T49" fmla="*/ 6330831 h 14271"/>
              <a:gd name="T50" fmla="*/ 0 w 2658"/>
              <a:gd name="T51" fmla="*/ 6594175 h 14271"/>
              <a:gd name="T52" fmla="*/ 175739 w 2658"/>
              <a:gd name="T53" fmla="*/ 6858000 h 14271"/>
              <a:gd name="T54" fmla="*/ 1290370 w 2658"/>
              <a:gd name="T55" fmla="*/ 6858000 h 14271"/>
              <a:gd name="T56" fmla="*/ 1290370 w 2658"/>
              <a:gd name="T57" fmla="*/ 481 h 14271"/>
              <a:gd name="T58" fmla="*/ 175739 w 2658"/>
              <a:gd name="T59" fmla="*/ 0 h 1427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658" h="14271">
                <a:moveTo>
                  <a:pt x="362" y="0"/>
                </a:moveTo>
                <a:cubicBezTo>
                  <a:pt x="362" y="246"/>
                  <a:pt x="213" y="458"/>
                  <a:pt x="0" y="549"/>
                </a:cubicBezTo>
                <a:cubicBezTo>
                  <a:pt x="213" y="640"/>
                  <a:pt x="362" y="852"/>
                  <a:pt x="362" y="1098"/>
                </a:cubicBezTo>
                <a:cubicBezTo>
                  <a:pt x="362" y="1344"/>
                  <a:pt x="213" y="1556"/>
                  <a:pt x="0" y="1647"/>
                </a:cubicBezTo>
                <a:cubicBezTo>
                  <a:pt x="213" y="1738"/>
                  <a:pt x="362" y="1949"/>
                  <a:pt x="362" y="2196"/>
                </a:cubicBezTo>
                <a:cubicBezTo>
                  <a:pt x="362" y="2442"/>
                  <a:pt x="213" y="2653"/>
                  <a:pt x="0" y="2745"/>
                </a:cubicBezTo>
                <a:cubicBezTo>
                  <a:pt x="213" y="2836"/>
                  <a:pt x="362" y="3047"/>
                  <a:pt x="362" y="3293"/>
                </a:cubicBezTo>
                <a:cubicBezTo>
                  <a:pt x="362" y="3540"/>
                  <a:pt x="213" y="3751"/>
                  <a:pt x="0" y="3842"/>
                </a:cubicBezTo>
                <a:cubicBezTo>
                  <a:pt x="213" y="3934"/>
                  <a:pt x="362" y="4145"/>
                  <a:pt x="362" y="4391"/>
                </a:cubicBezTo>
                <a:cubicBezTo>
                  <a:pt x="362" y="4638"/>
                  <a:pt x="213" y="4849"/>
                  <a:pt x="0" y="4940"/>
                </a:cubicBezTo>
                <a:cubicBezTo>
                  <a:pt x="213" y="5031"/>
                  <a:pt x="362" y="5243"/>
                  <a:pt x="362" y="5489"/>
                </a:cubicBezTo>
                <a:cubicBezTo>
                  <a:pt x="362" y="5735"/>
                  <a:pt x="213" y="5947"/>
                  <a:pt x="0" y="6038"/>
                </a:cubicBezTo>
                <a:cubicBezTo>
                  <a:pt x="213" y="6129"/>
                  <a:pt x="362" y="6341"/>
                  <a:pt x="362" y="6587"/>
                </a:cubicBezTo>
                <a:cubicBezTo>
                  <a:pt x="362" y="6833"/>
                  <a:pt x="213" y="7045"/>
                  <a:pt x="0" y="7136"/>
                </a:cubicBezTo>
                <a:cubicBezTo>
                  <a:pt x="213" y="7227"/>
                  <a:pt x="362" y="7438"/>
                  <a:pt x="362" y="7685"/>
                </a:cubicBezTo>
                <a:cubicBezTo>
                  <a:pt x="362" y="7931"/>
                  <a:pt x="213" y="8142"/>
                  <a:pt x="0" y="8234"/>
                </a:cubicBezTo>
                <a:cubicBezTo>
                  <a:pt x="213" y="8325"/>
                  <a:pt x="362" y="8536"/>
                  <a:pt x="362" y="8782"/>
                </a:cubicBezTo>
                <a:cubicBezTo>
                  <a:pt x="362" y="9029"/>
                  <a:pt x="213" y="9240"/>
                  <a:pt x="0" y="9331"/>
                </a:cubicBezTo>
                <a:cubicBezTo>
                  <a:pt x="213" y="9423"/>
                  <a:pt x="362" y="9634"/>
                  <a:pt x="362" y="9880"/>
                </a:cubicBezTo>
                <a:cubicBezTo>
                  <a:pt x="362" y="10127"/>
                  <a:pt x="213" y="10338"/>
                  <a:pt x="0" y="10429"/>
                </a:cubicBezTo>
                <a:cubicBezTo>
                  <a:pt x="213" y="10520"/>
                  <a:pt x="362" y="10732"/>
                  <a:pt x="362" y="10978"/>
                </a:cubicBezTo>
                <a:cubicBezTo>
                  <a:pt x="362" y="11224"/>
                  <a:pt x="213" y="11436"/>
                  <a:pt x="0" y="11527"/>
                </a:cubicBezTo>
                <a:cubicBezTo>
                  <a:pt x="213" y="11618"/>
                  <a:pt x="362" y="11829"/>
                  <a:pt x="362" y="12076"/>
                </a:cubicBezTo>
                <a:cubicBezTo>
                  <a:pt x="362" y="12322"/>
                  <a:pt x="213" y="12533"/>
                  <a:pt x="0" y="12625"/>
                </a:cubicBezTo>
                <a:cubicBezTo>
                  <a:pt x="213" y="12716"/>
                  <a:pt x="362" y="12927"/>
                  <a:pt x="362" y="13174"/>
                </a:cubicBezTo>
                <a:cubicBezTo>
                  <a:pt x="362" y="13420"/>
                  <a:pt x="213" y="13631"/>
                  <a:pt x="0" y="13722"/>
                </a:cubicBezTo>
                <a:cubicBezTo>
                  <a:pt x="213" y="13814"/>
                  <a:pt x="362" y="14025"/>
                  <a:pt x="362" y="14271"/>
                </a:cubicBezTo>
                <a:lnTo>
                  <a:pt x="2658" y="14271"/>
                </a:lnTo>
                <a:lnTo>
                  <a:pt x="2658" y="1"/>
                </a:lnTo>
                <a:lnTo>
                  <a:pt x="362" y="0"/>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fi-FI">
              <a:solidFill>
                <a:prstClr val="black"/>
              </a:solidFill>
            </a:endParaRPr>
          </a:p>
        </p:txBody>
      </p:sp>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pPr>
              <a:defRPr/>
            </a:pPr>
            <a:fld id="{34DE121F-7965-42A8-AC76-C270BFC0EB48}" type="datetime1">
              <a:rPr lang="fi-FI" smtClean="0"/>
              <a:t>31.10.2022</a:t>
            </a:fld>
            <a:endParaRPr lang="fi-FI"/>
          </a:p>
        </p:txBody>
      </p:sp>
      <p:sp>
        <p:nvSpPr>
          <p:cNvPr id="6" name="Alatunnisteen paikkamerkki 4"/>
          <p:cNvSpPr>
            <a:spLocks noGrp="1"/>
          </p:cNvSpPr>
          <p:nvPr>
            <p:ph type="ftr" sz="quarter" idx="11"/>
          </p:nvPr>
        </p:nvSpPr>
        <p:spPr/>
        <p:txBody>
          <a:bodyPr/>
          <a:lstStyle>
            <a:lvl1pPr>
              <a:defRPr/>
            </a:lvl1pPr>
          </a:lstStyle>
          <a:p>
            <a:pPr>
              <a:defRPr/>
            </a:pPr>
            <a:r>
              <a:rPr lang="fi-FI"/>
              <a:t>Toimintasuunnitelma 2022-2023</a:t>
            </a:r>
          </a:p>
        </p:txBody>
      </p:sp>
      <p:sp>
        <p:nvSpPr>
          <p:cNvPr id="7" name="Dian numeron paikkamerkki 5"/>
          <p:cNvSpPr>
            <a:spLocks noGrp="1"/>
          </p:cNvSpPr>
          <p:nvPr>
            <p:ph type="sldNum" sz="quarter" idx="12"/>
          </p:nvPr>
        </p:nvSpPr>
        <p:spPr/>
        <p:txBody>
          <a:bodyPr/>
          <a:lstStyle>
            <a:lvl1pPr>
              <a:defRPr/>
            </a:lvl1pPr>
          </a:lstStyle>
          <a:p>
            <a:pPr>
              <a:defRPr/>
            </a:pPr>
            <a:fld id="{5E84A1D6-BB6A-4FA9-AA2A-3D80B9660081}" type="slidenum">
              <a:rPr lang="fi-FI"/>
              <a:pPr>
                <a:defRPr/>
              </a:pPr>
              <a:t>‹#›</a:t>
            </a:fld>
            <a:endParaRPr lang="fi-FI"/>
          </a:p>
        </p:txBody>
      </p:sp>
    </p:spTree>
    <p:extLst>
      <p:ext uri="{BB962C8B-B14F-4D97-AF65-F5344CB8AC3E}">
        <p14:creationId xmlns:p14="http://schemas.microsoft.com/office/powerpoint/2010/main" val="15441710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Kuva aaltokuviolla">
    <p:bg>
      <p:bgPr>
        <a:solidFill>
          <a:srgbClr val="D9D9D9"/>
        </a:solidFill>
        <a:effectLst/>
      </p:bgPr>
    </p:bg>
    <p:spTree>
      <p:nvGrpSpPr>
        <p:cNvPr id="1" name=""/>
        <p:cNvGrpSpPr/>
        <p:nvPr/>
      </p:nvGrpSpPr>
      <p:grpSpPr>
        <a:xfrm>
          <a:off x="0" y="0"/>
          <a:ext cx="0" cy="0"/>
          <a:chOff x="0" y="0"/>
          <a:chExt cx="0" cy="0"/>
        </a:xfrm>
      </p:grpSpPr>
      <p:sp>
        <p:nvSpPr>
          <p:cNvPr id="16" name="Päivämäärän paikkamerkki 2"/>
          <p:cNvSpPr>
            <a:spLocks noGrp="1"/>
          </p:cNvSpPr>
          <p:nvPr>
            <p:ph type="dt" sz="half" idx="10"/>
          </p:nvPr>
        </p:nvSpPr>
        <p:spPr/>
        <p:txBody>
          <a:bodyPr/>
          <a:lstStyle>
            <a:lvl1pPr>
              <a:defRPr/>
            </a:lvl1pPr>
          </a:lstStyle>
          <a:p>
            <a:pPr>
              <a:defRPr/>
            </a:pPr>
            <a:fld id="{33752D2E-E7F9-4590-BAE5-34BB6C05F285}" type="datetime1">
              <a:rPr lang="fi-FI" smtClean="0"/>
              <a:t>31.10.2022</a:t>
            </a:fld>
            <a:endParaRPr lang="fi-FI"/>
          </a:p>
        </p:txBody>
      </p:sp>
      <p:sp>
        <p:nvSpPr>
          <p:cNvPr id="17" name="Alatunnisteen paikkamerkki 3"/>
          <p:cNvSpPr>
            <a:spLocks noGrp="1"/>
          </p:cNvSpPr>
          <p:nvPr>
            <p:ph type="ftr" sz="quarter" idx="11"/>
          </p:nvPr>
        </p:nvSpPr>
        <p:spPr/>
        <p:txBody>
          <a:bodyPr/>
          <a:lstStyle>
            <a:lvl1pPr>
              <a:defRPr/>
            </a:lvl1pPr>
          </a:lstStyle>
          <a:p>
            <a:pPr>
              <a:defRPr/>
            </a:pPr>
            <a:r>
              <a:rPr lang="fi-FI"/>
              <a:t>Toimintasuunnitelma 2022-2023</a:t>
            </a:r>
          </a:p>
        </p:txBody>
      </p:sp>
      <p:sp>
        <p:nvSpPr>
          <p:cNvPr id="18" name="Dian numeron paikkamerkki 4"/>
          <p:cNvSpPr>
            <a:spLocks noGrp="1"/>
          </p:cNvSpPr>
          <p:nvPr>
            <p:ph type="sldNum" sz="quarter" idx="12"/>
          </p:nvPr>
        </p:nvSpPr>
        <p:spPr/>
        <p:txBody>
          <a:bodyPr/>
          <a:lstStyle>
            <a:lvl1pPr>
              <a:defRPr/>
            </a:lvl1pPr>
          </a:lstStyle>
          <a:p>
            <a:pPr>
              <a:defRPr/>
            </a:pPr>
            <a:fld id="{CECCFAA7-F3C7-4EFD-BE2A-B641D7F0E95A}" type="slidenum">
              <a:rPr lang="fi-FI"/>
              <a:pPr>
                <a:defRPr/>
              </a:pPr>
              <a:t>‹#›</a:t>
            </a:fld>
            <a:endParaRPr lang="fi-FI"/>
          </a:p>
        </p:txBody>
      </p:sp>
    </p:spTree>
    <p:extLst>
      <p:ext uri="{BB962C8B-B14F-4D97-AF65-F5344CB8AC3E}">
        <p14:creationId xmlns:p14="http://schemas.microsoft.com/office/powerpoint/2010/main" val="11650710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195200"/>
            <a:ext cx="5364000" cy="49824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72200" y="1195200"/>
            <a:ext cx="5364000" cy="49824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fld id="{163C477F-91ED-4B3A-BF45-90A2C7EF8FEB}" type="datetime1">
              <a:rPr lang="fi-FI" smtClean="0"/>
              <a:t>31.10.2022</a:t>
            </a:fld>
            <a:endParaRPr lang="fi-FI"/>
          </a:p>
        </p:txBody>
      </p:sp>
      <p:sp>
        <p:nvSpPr>
          <p:cNvPr id="6" name="Alatunnisteen paikkamerkki 5"/>
          <p:cNvSpPr>
            <a:spLocks noGrp="1"/>
          </p:cNvSpPr>
          <p:nvPr>
            <p:ph type="ftr" sz="quarter" idx="11"/>
          </p:nvPr>
        </p:nvSpPr>
        <p:spPr/>
        <p:txBody>
          <a:bodyPr/>
          <a:lstStyle/>
          <a:p>
            <a:r>
              <a:rPr lang="fi-FI"/>
              <a:t>Toimintasuunnitelma 2022-2023</a:t>
            </a:r>
          </a:p>
        </p:txBody>
      </p:sp>
      <p:sp>
        <p:nvSpPr>
          <p:cNvPr id="7" name="Dian numeron paikkamerkki 6"/>
          <p:cNvSpPr>
            <a:spLocks noGrp="1"/>
          </p:cNvSpPr>
          <p:nvPr>
            <p:ph type="sldNum" sz="quarter" idx="12"/>
          </p:nvPr>
        </p:nvSpPr>
        <p:spPr/>
        <p:txBody>
          <a:bodyPr/>
          <a:lstStyle/>
          <a:p>
            <a:fld id="{66B0B938-106A-4E9D-9931-8D19B263D192}" type="slidenum">
              <a:rPr lang="fi-FI"/>
              <a:pPr/>
              <a:t>‹#›</a:t>
            </a:fld>
            <a:endParaRPr lang="fi-FI"/>
          </a:p>
        </p:txBody>
      </p:sp>
    </p:spTree>
    <p:extLst>
      <p:ext uri="{BB962C8B-B14F-4D97-AF65-F5344CB8AC3E}">
        <p14:creationId xmlns:p14="http://schemas.microsoft.com/office/powerpoint/2010/main" val="31215728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Sisältö ja kuva">
    <p:spTree>
      <p:nvGrpSpPr>
        <p:cNvPr id="1" name=""/>
        <p:cNvGrpSpPr/>
        <p:nvPr/>
      </p:nvGrpSpPr>
      <p:grpSpPr>
        <a:xfrm>
          <a:off x="0" y="0"/>
          <a:ext cx="0" cy="0"/>
          <a:chOff x="0" y="0"/>
          <a:chExt cx="0" cy="0"/>
        </a:xfrm>
      </p:grpSpPr>
      <p:sp>
        <p:nvSpPr>
          <p:cNvPr id="2" name="Otsikko 1"/>
          <p:cNvSpPr>
            <a:spLocks noGrp="1"/>
          </p:cNvSpPr>
          <p:nvPr>
            <p:ph type="title"/>
          </p:nvPr>
        </p:nvSpPr>
        <p:spPr>
          <a:xfrm>
            <a:off x="457201" y="408567"/>
            <a:ext cx="6371619" cy="787615"/>
          </a:xfrm>
        </p:spPr>
        <p:txBody>
          <a:bodyPr/>
          <a:lstStyle/>
          <a:p>
            <a:r>
              <a:rPr lang="fi-FI"/>
              <a:t>Muokkaa perustyyl. napsautt.</a:t>
            </a:r>
          </a:p>
        </p:txBody>
      </p:sp>
      <p:sp>
        <p:nvSpPr>
          <p:cNvPr id="3" name="Sisällön paikkamerkki 2"/>
          <p:cNvSpPr>
            <a:spLocks noGrp="1"/>
          </p:cNvSpPr>
          <p:nvPr>
            <p:ph sz="half" idx="1"/>
          </p:nvPr>
        </p:nvSpPr>
        <p:spPr>
          <a:xfrm>
            <a:off x="457201" y="1195200"/>
            <a:ext cx="6371619" cy="49824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0" name="Kuvan paikkamerkki 9"/>
          <p:cNvSpPr>
            <a:spLocks noGrp="1"/>
          </p:cNvSpPr>
          <p:nvPr>
            <p:ph type="pic" sz="quarter" idx="13"/>
          </p:nvPr>
        </p:nvSpPr>
        <p:spPr>
          <a:xfrm>
            <a:off x="7131052" y="0"/>
            <a:ext cx="5060949" cy="6858000"/>
          </a:xfrm>
          <a:solidFill>
            <a:schemeClr val="bg1">
              <a:lumMod val="85000"/>
            </a:schemeClr>
          </a:solidFill>
        </p:spPr>
        <p:txBody>
          <a:bodyPr rtlCol="0">
            <a:noAutofit/>
          </a:bodyPr>
          <a:lstStyle>
            <a:lvl1pPr marL="0" indent="0" algn="r">
              <a:buNone/>
              <a:defRPr/>
            </a:lvl1pPr>
          </a:lstStyle>
          <a:p>
            <a:pPr lvl="0"/>
            <a:r>
              <a:rPr lang="fi-FI" noProof="0"/>
              <a:t>Lisää kuva napsauttamalla kuvaketta</a:t>
            </a:r>
          </a:p>
        </p:txBody>
      </p:sp>
      <p:sp>
        <p:nvSpPr>
          <p:cNvPr id="5" name="Päivämäärän paikkamerkki 3"/>
          <p:cNvSpPr>
            <a:spLocks noGrp="1"/>
          </p:cNvSpPr>
          <p:nvPr>
            <p:ph type="dt" sz="half" idx="14"/>
          </p:nvPr>
        </p:nvSpPr>
        <p:spPr/>
        <p:txBody>
          <a:bodyPr/>
          <a:lstStyle>
            <a:lvl1pPr>
              <a:defRPr/>
            </a:lvl1pPr>
          </a:lstStyle>
          <a:p>
            <a:pPr>
              <a:defRPr/>
            </a:pPr>
            <a:fld id="{DB1C0919-7F08-4084-81A5-F933B8024F98}" type="datetime1">
              <a:rPr lang="fi-FI" smtClean="0"/>
              <a:t>31.10.2022</a:t>
            </a:fld>
            <a:endParaRPr lang="fi-FI"/>
          </a:p>
        </p:txBody>
      </p:sp>
      <p:sp>
        <p:nvSpPr>
          <p:cNvPr id="6" name="Alatunnisteen paikkamerkki 4"/>
          <p:cNvSpPr>
            <a:spLocks noGrp="1"/>
          </p:cNvSpPr>
          <p:nvPr>
            <p:ph type="ftr" sz="quarter" idx="15"/>
          </p:nvPr>
        </p:nvSpPr>
        <p:spPr/>
        <p:txBody>
          <a:bodyPr/>
          <a:lstStyle>
            <a:lvl1pPr>
              <a:defRPr/>
            </a:lvl1pPr>
          </a:lstStyle>
          <a:p>
            <a:pPr>
              <a:defRPr/>
            </a:pPr>
            <a:r>
              <a:rPr lang="fi-FI"/>
              <a:t>Toimintasuunnitelma 2022-2023</a:t>
            </a:r>
          </a:p>
        </p:txBody>
      </p:sp>
      <p:sp>
        <p:nvSpPr>
          <p:cNvPr id="7" name="Dian numeron paikkamerkki 5"/>
          <p:cNvSpPr>
            <a:spLocks noGrp="1"/>
          </p:cNvSpPr>
          <p:nvPr>
            <p:ph type="sldNum" sz="quarter" idx="16"/>
          </p:nvPr>
        </p:nvSpPr>
        <p:spPr/>
        <p:txBody>
          <a:bodyPr/>
          <a:lstStyle>
            <a:lvl1pPr>
              <a:defRPr/>
            </a:lvl1pPr>
          </a:lstStyle>
          <a:p>
            <a:pPr>
              <a:defRPr/>
            </a:pPr>
            <a:fld id="{9DFDB61B-7CAB-4FAF-8ABB-8517E013E869}" type="slidenum">
              <a:rPr lang="fi-FI"/>
              <a:pPr>
                <a:defRPr/>
              </a:pPr>
              <a:t>‹#›</a:t>
            </a:fld>
            <a:endParaRPr lang="fi-FI"/>
          </a:p>
        </p:txBody>
      </p:sp>
    </p:spTree>
    <p:extLst>
      <p:ext uri="{BB962C8B-B14F-4D97-AF65-F5344CB8AC3E}">
        <p14:creationId xmlns:p14="http://schemas.microsoft.com/office/powerpoint/2010/main" val="30686204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831850" y="1709738"/>
            <a:ext cx="10515600" cy="2852737"/>
          </a:xfrm>
        </p:spPr>
        <p:txBody>
          <a:bodyPr anchor="b"/>
          <a:lstStyle>
            <a:lvl1pPr>
              <a:defRPr sz="6000"/>
            </a:lvl1pPr>
          </a:lstStyle>
          <a:p>
            <a:r>
              <a:rPr lang="fi-FI"/>
              <a:t>Muokkaa perustyyl. napsautt.</a:t>
            </a:r>
          </a:p>
        </p:txBody>
      </p:sp>
      <p:sp>
        <p:nvSpPr>
          <p:cNvPr id="3" name="Tekstin paikkamerkki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a:t>
            </a:r>
          </a:p>
        </p:txBody>
      </p:sp>
      <p:sp>
        <p:nvSpPr>
          <p:cNvPr id="4" name="Päivämäärän paikkamerkki 3"/>
          <p:cNvSpPr>
            <a:spLocks noGrp="1"/>
          </p:cNvSpPr>
          <p:nvPr>
            <p:ph type="dt" sz="half" idx="10"/>
          </p:nvPr>
        </p:nvSpPr>
        <p:spPr/>
        <p:txBody>
          <a:bodyPr/>
          <a:lstStyle/>
          <a:p>
            <a:fld id="{9C2C1D90-0AE7-4DFD-8996-9129473F9898}" type="datetime1">
              <a:rPr lang="fi-FI" smtClean="0"/>
              <a:t>31.10.2022</a:t>
            </a:fld>
            <a:endParaRPr lang="fi-FI"/>
          </a:p>
        </p:txBody>
      </p:sp>
      <p:sp>
        <p:nvSpPr>
          <p:cNvPr id="5" name="Alatunnisteen paikkamerkki 4"/>
          <p:cNvSpPr>
            <a:spLocks noGrp="1"/>
          </p:cNvSpPr>
          <p:nvPr>
            <p:ph type="ftr" sz="quarter" idx="11"/>
          </p:nvPr>
        </p:nvSpPr>
        <p:spPr/>
        <p:txBody>
          <a:bodyPr/>
          <a:lstStyle/>
          <a:p>
            <a:r>
              <a:rPr lang="fi-FI"/>
              <a:t>Toimintasuunnitelma 2022-2023</a:t>
            </a:r>
          </a:p>
        </p:txBody>
      </p:sp>
      <p:sp>
        <p:nvSpPr>
          <p:cNvPr id="6" name="Dian numeron paikkamerkki 5"/>
          <p:cNvSpPr>
            <a:spLocks noGrp="1"/>
          </p:cNvSpPr>
          <p:nvPr>
            <p:ph type="sldNum" sz="quarter" idx="12"/>
          </p:nvPr>
        </p:nvSpPr>
        <p:spPr/>
        <p:txBody>
          <a:bodyPr/>
          <a:lstStyle/>
          <a:p>
            <a:fld id="{33247475-E0B2-49D1-ABD7-D4A1EC2ACA94}" type="slidenum">
              <a:rPr lang="fi-FI" smtClean="0"/>
              <a:t>‹#›</a:t>
            </a:fld>
            <a:endParaRPr lang="fi-FI"/>
          </a:p>
        </p:txBody>
      </p:sp>
    </p:spTree>
    <p:extLst>
      <p:ext uri="{BB962C8B-B14F-4D97-AF65-F5344CB8AC3E}">
        <p14:creationId xmlns:p14="http://schemas.microsoft.com/office/powerpoint/2010/main" val="3652014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838200" y="1825625"/>
            <a:ext cx="5181600" cy="435133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72200" y="1825625"/>
            <a:ext cx="5181600" cy="435133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fld id="{66566AC3-292D-40D3-904B-AC59D12193CA}" type="datetime1">
              <a:rPr lang="fi-FI" smtClean="0"/>
              <a:t>31.10.2022</a:t>
            </a:fld>
            <a:endParaRPr lang="fi-FI"/>
          </a:p>
        </p:txBody>
      </p:sp>
      <p:sp>
        <p:nvSpPr>
          <p:cNvPr id="6" name="Alatunnisteen paikkamerkki 5"/>
          <p:cNvSpPr>
            <a:spLocks noGrp="1"/>
          </p:cNvSpPr>
          <p:nvPr>
            <p:ph type="ftr" sz="quarter" idx="11"/>
          </p:nvPr>
        </p:nvSpPr>
        <p:spPr/>
        <p:txBody>
          <a:bodyPr/>
          <a:lstStyle/>
          <a:p>
            <a:r>
              <a:rPr lang="fi-FI"/>
              <a:t>Toimintasuunnitelma 2022-2023</a:t>
            </a:r>
          </a:p>
        </p:txBody>
      </p:sp>
      <p:sp>
        <p:nvSpPr>
          <p:cNvPr id="7" name="Dian numeron paikkamerkki 6"/>
          <p:cNvSpPr>
            <a:spLocks noGrp="1"/>
          </p:cNvSpPr>
          <p:nvPr>
            <p:ph type="sldNum" sz="quarter" idx="12"/>
          </p:nvPr>
        </p:nvSpPr>
        <p:spPr/>
        <p:txBody>
          <a:bodyPr/>
          <a:lstStyle/>
          <a:p>
            <a:fld id="{33247475-E0B2-49D1-ABD7-D4A1EC2ACA94}" type="slidenum">
              <a:rPr lang="fi-FI" smtClean="0"/>
              <a:t>‹#›</a:t>
            </a:fld>
            <a:endParaRPr lang="fi-FI"/>
          </a:p>
        </p:txBody>
      </p:sp>
    </p:spTree>
    <p:extLst>
      <p:ext uri="{BB962C8B-B14F-4D97-AF65-F5344CB8AC3E}">
        <p14:creationId xmlns:p14="http://schemas.microsoft.com/office/powerpoint/2010/main" val="3679265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839788" y="365125"/>
            <a:ext cx="10515600" cy="1325563"/>
          </a:xfrm>
        </p:spPr>
        <p:txBody>
          <a:bodyPr/>
          <a:lstStyle/>
          <a:p>
            <a:r>
              <a:rPr lang="fi-FI"/>
              <a:t>Muokkaa perustyyl. napsautt.</a:t>
            </a:r>
          </a:p>
        </p:txBody>
      </p:sp>
      <p:sp>
        <p:nvSpPr>
          <p:cNvPr id="3" name="Tekstin paikkamerkki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4" name="Sisällön paikkamerkki 3"/>
          <p:cNvSpPr>
            <a:spLocks noGrp="1"/>
          </p:cNvSpPr>
          <p:nvPr>
            <p:ph sz="half" idx="2"/>
          </p:nvPr>
        </p:nvSpPr>
        <p:spPr>
          <a:xfrm>
            <a:off x="839788" y="2505075"/>
            <a:ext cx="5157787" cy="368458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6" name="Sisällön paikkamerkki 5"/>
          <p:cNvSpPr>
            <a:spLocks noGrp="1"/>
          </p:cNvSpPr>
          <p:nvPr>
            <p:ph sz="quarter" idx="4"/>
          </p:nvPr>
        </p:nvSpPr>
        <p:spPr>
          <a:xfrm>
            <a:off x="6172200" y="2505075"/>
            <a:ext cx="5183188" cy="368458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p:cNvSpPr>
            <a:spLocks noGrp="1"/>
          </p:cNvSpPr>
          <p:nvPr>
            <p:ph type="dt" sz="half" idx="10"/>
          </p:nvPr>
        </p:nvSpPr>
        <p:spPr/>
        <p:txBody>
          <a:bodyPr/>
          <a:lstStyle/>
          <a:p>
            <a:fld id="{97087676-6888-49A8-A926-9658895D7232}" type="datetime1">
              <a:rPr lang="fi-FI" smtClean="0"/>
              <a:t>31.10.2022</a:t>
            </a:fld>
            <a:endParaRPr lang="fi-FI"/>
          </a:p>
        </p:txBody>
      </p:sp>
      <p:sp>
        <p:nvSpPr>
          <p:cNvPr id="8" name="Alatunnisteen paikkamerkki 7"/>
          <p:cNvSpPr>
            <a:spLocks noGrp="1"/>
          </p:cNvSpPr>
          <p:nvPr>
            <p:ph type="ftr" sz="quarter" idx="11"/>
          </p:nvPr>
        </p:nvSpPr>
        <p:spPr/>
        <p:txBody>
          <a:bodyPr/>
          <a:lstStyle/>
          <a:p>
            <a:r>
              <a:rPr lang="fi-FI"/>
              <a:t>Toimintasuunnitelma 2022-2023</a:t>
            </a:r>
          </a:p>
        </p:txBody>
      </p:sp>
      <p:sp>
        <p:nvSpPr>
          <p:cNvPr id="9" name="Dian numeron paikkamerkki 8"/>
          <p:cNvSpPr>
            <a:spLocks noGrp="1"/>
          </p:cNvSpPr>
          <p:nvPr>
            <p:ph type="sldNum" sz="quarter" idx="12"/>
          </p:nvPr>
        </p:nvSpPr>
        <p:spPr/>
        <p:txBody>
          <a:bodyPr/>
          <a:lstStyle/>
          <a:p>
            <a:fld id="{33247475-E0B2-49D1-ABD7-D4A1EC2ACA94}" type="slidenum">
              <a:rPr lang="fi-FI" smtClean="0"/>
              <a:t>‹#›</a:t>
            </a:fld>
            <a:endParaRPr lang="fi-FI"/>
          </a:p>
        </p:txBody>
      </p:sp>
    </p:spTree>
    <p:extLst>
      <p:ext uri="{BB962C8B-B14F-4D97-AF65-F5344CB8AC3E}">
        <p14:creationId xmlns:p14="http://schemas.microsoft.com/office/powerpoint/2010/main" val="507942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p>
            <a:fld id="{D24DA9A2-8671-41A3-8BBB-5B3A40465D2A}" type="datetime1">
              <a:rPr lang="fi-FI" smtClean="0"/>
              <a:t>31.10.2022</a:t>
            </a:fld>
            <a:endParaRPr lang="fi-FI"/>
          </a:p>
        </p:txBody>
      </p:sp>
      <p:sp>
        <p:nvSpPr>
          <p:cNvPr id="4" name="Alatunnisteen paikkamerkki 3"/>
          <p:cNvSpPr>
            <a:spLocks noGrp="1"/>
          </p:cNvSpPr>
          <p:nvPr>
            <p:ph type="ftr" sz="quarter" idx="11"/>
          </p:nvPr>
        </p:nvSpPr>
        <p:spPr/>
        <p:txBody>
          <a:bodyPr/>
          <a:lstStyle/>
          <a:p>
            <a:r>
              <a:rPr lang="fi-FI"/>
              <a:t>Toimintasuunnitelma 2022-2023</a:t>
            </a:r>
          </a:p>
        </p:txBody>
      </p:sp>
      <p:sp>
        <p:nvSpPr>
          <p:cNvPr id="5" name="Dian numeron paikkamerkki 4"/>
          <p:cNvSpPr>
            <a:spLocks noGrp="1"/>
          </p:cNvSpPr>
          <p:nvPr>
            <p:ph type="sldNum" sz="quarter" idx="12"/>
          </p:nvPr>
        </p:nvSpPr>
        <p:spPr/>
        <p:txBody>
          <a:bodyPr/>
          <a:lstStyle/>
          <a:p>
            <a:fld id="{33247475-E0B2-49D1-ABD7-D4A1EC2ACA94}" type="slidenum">
              <a:rPr lang="fi-FI" smtClean="0"/>
              <a:t>‹#›</a:t>
            </a:fld>
            <a:endParaRPr lang="fi-FI"/>
          </a:p>
        </p:txBody>
      </p:sp>
    </p:spTree>
    <p:extLst>
      <p:ext uri="{BB962C8B-B14F-4D97-AF65-F5344CB8AC3E}">
        <p14:creationId xmlns:p14="http://schemas.microsoft.com/office/powerpoint/2010/main" val="3185069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2F98F116-999F-42EB-AD87-B3EEB3B3C7EE}" type="datetime1">
              <a:rPr lang="fi-FI" smtClean="0"/>
              <a:t>31.10.2022</a:t>
            </a:fld>
            <a:endParaRPr lang="fi-FI"/>
          </a:p>
        </p:txBody>
      </p:sp>
      <p:sp>
        <p:nvSpPr>
          <p:cNvPr id="3" name="Alatunnisteen paikkamerkki 2"/>
          <p:cNvSpPr>
            <a:spLocks noGrp="1"/>
          </p:cNvSpPr>
          <p:nvPr>
            <p:ph type="ftr" sz="quarter" idx="11"/>
          </p:nvPr>
        </p:nvSpPr>
        <p:spPr/>
        <p:txBody>
          <a:bodyPr/>
          <a:lstStyle/>
          <a:p>
            <a:r>
              <a:rPr lang="fi-FI"/>
              <a:t>Toimintasuunnitelma 2022-2023</a:t>
            </a:r>
          </a:p>
        </p:txBody>
      </p:sp>
      <p:sp>
        <p:nvSpPr>
          <p:cNvPr id="4" name="Dian numeron paikkamerkki 3"/>
          <p:cNvSpPr>
            <a:spLocks noGrp="1"/>
          </p:cNvSpPr>
          <p:nvPr>
            <p:ph type="sldNum" sz="quarter" idx="12"/>
          </p:nvPr>
        </p:nvSpPr>
        <p:spPr/>
        <p:txBody>
          <a:bodyPr/>
          <a:lstStyle/>
          <a:p>
            <a:fld id="{33247475-E0B2-49D1-ABD7-D4A1EC2ACA94}" type="slidenum">
              <a:rPr lang="fi-FI" smtClean="0"/>
              <a:t>‹#›</a:t>
            </a:fld>
            <a:endParaRPr lang="fi-FI"/>
          </a:p>
        </p:txBody>
      </p:sp>
    </p:spTree>
    <p:extLst>
      <p:ext uri="{BB962C8B-B14F-4D97-AF65-F5344CB8AC3E}">
        <p14:creationId xmlns:p14="http://schemas.microsoft.com/office/powerpoint/2010/main" val="2619744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Sisällön paikkamerkk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a:t>
            </a:r>
          </a:p>
        </p:txBody>
      </p:sp>
      <p:sp>
        <p:nvSpPr>
          <p:cNvPr id="5" name="Päivämäärän paikkamerkki 4"/>
          <p:cNvSpPr>
            <a:spLocks noGrp="1"/>
          </p:cNvSpPr>
          <p:nvPr>
            <p:ph type="dt" sz="half" idx="10"/>
          </p:nvPr>
        </p:nvSpPr>
        <p:spPr/>
        <p:txBody>
          <a:bodyPr/>
          <a:lstStyle/>
          <a:p>
            <a:fld id="{0F562042-59C6-4DA3-A683-BDA516242B6C}" type="datetime1">
              <a:rPr lang="fi-FI" smtClean="0"/>
              <a:t>31.10.2022</a:t>
            </a:fld>
            <a:endParaRPr lang="fi-FI"/>
          </a:p>
        </p:txBody>
      </p:sp>
      <p:sp>
        <p:nvSpPr>
          <p:cNvPr id="6" name="Alatunnisteen paikkamerkki 5"/>
          <p:cNvSpPr>
            <a:spLocks noGrp="1"/>
          </p:cNvSpPr>
          <p:nvPr>
            <p:ph type="ftr" sz="quarter" idx="11"/>
          </p:nvPr>
        </p:nvSpPr>
        <p:spPr/>
        <p:txBody>
          <a:bodyPr/>
          <a:lstStyle/>
          <a:p>
            <a:r>
              <a:rPr lang="fi-FI"/>
              <a:t>Toimintasuunnitelma 2022-2023</a:t>
            </a:r>
          </a:p>
        </p:txBody>
      </p:sp>
      <p:sp>
        <p:nvSpPr>
          <p:cNvPr id="7" name="Dian numeron paikkamerkki 6"/>
          <p:cNvSpPr>
            <a:spLocks noGrp="1"/>
          </p:cNvSpPr>
          <p:nvPr>
            <p:ph type="sldNum" sz="quarter" idx="12"/>
          </p:nvPr>
        </p:nvSpPr>
        <p:spPr/>
        <p:txBody>
          <a:bodyPr/>
          <a:lstStyle/>
          <a:p>
            <a:fld id="{33247475-E0B2-49D1-ABD7-D4A1EC2ACA94}" type="slidenum">
              <a:rPr lang="fi-FI" smtClean="0"/>
              <a:t>‹#›</a:t>
            </a:fld>
            <a:endParaRPr lang="fi-FI"/>
          </a:p>
        </p:txBody>
      </p:sp>
    </p:spTree>
    <p:extLst>
      <p:ext uri="{BB962C8B-B14F-4D97-AF65-F5344CB8AC3E}">
        <p14:creationId xmlns:p14="http://schemas.microsoft.com/office/powerpoint/2010/main" val="1703995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Kuvan paikkamerkki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a:t>
            </a:r>
          </a:p>
        </p:txBody>
      </p:sp>
      <p:sp>
        <p:nvSpPr>
          <p:cNvPr id="5" name="Päivämäärän paikkamerkki 4"/>
          <p:cNvSpPr>
            <a:spLocks noGrp="1"/>
          </p:cNvSpPr>
          <p:nvPr>
            <p:ph type="dt" sz="half" idx="10"/>
          </p:nvPr>
        </p:nvSpPr>
        <p:spPr/>
        <p:txBody>
          <a:bodyPr/>
          <a:lstStyle/>
          <a:p>
            <a:fld id="{0379B6A6-66C3-471A-BC49-C803C45AF5B2}" type="datetime1">
              <a:rPr lang="fi-FI" smtClean="0"/>
              <a:t>31.10.2022</a:t>
            </a:fld>
            <a:endParaRPr lang="fi-FI"/>
          </a:p>
        </p:txBody>
      </p:sp>
      <p:sp>
        <p:nvSpPr>
          <p:cNvPr id="6" name="Alatunnisteen paikkamerkki 5"/>
          <p:cNvSpPr>
            <a:spLocks noGrp="1"/>
          </p:cNvSpPr>
          <p:nvPr>
            <p:ph type="ftr" sz="quarter" idx="11"/>
          </p:nvPr>
        </p:nvSpPr>
        <p:spPr/>
        <p:txBody>
          <a:bodyPr/>
          <a:lstStyle/>
          <a:p>
            <a:r>
              <a:rPr lang="fi-FI"/>
              <a:t>Toimintasuunnitelma 2022-2023</a:t>
            </a:r>
          </a:p>
        </p:txBody>
      </p:sp>
      <p:sp>
        <p:nvSpPr>
          <p:cNvPr id="7" name="Dian numeron paikkamerkki 6"/>
          <p:cNvSpPr>
            <a:spLocks noGrp="1"/>
          </p:cNvSpPr>
          <p:nvPr>
            <p:ph type="sldNum" sz="quarter" idx="12"/>
          </p:nvPr>
        </p:nvSpPr>
        <p:spPr/>
        <p:txBody>
          <a:bodyPr/>
          <a:lstStyle/>
          <a:p>
            <a:fld id="{33247475-E0B2-49D1-ABD7-D4A1EC2ACA94}" type="slidenum">
              <a:rPr lang="fi-FI" smtClean="0"/>
              <a:t>‹#›</a:t>
            </a:fld>
            <a:endParaRPr lang="fi-FI"/>
          </a:p>
        </p:txBody>
      </p:sp>
    </p:spTree>
    <p:extLst>
      <p:ext uri="{BB962C8B-B14F-4D97-AF65-F5344CB8AC3E}">
        <p14:creationId xmlns:p14="http://schemas.microsoft.com/office/powerpoint/2010/main" val="4000066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image" Target="../media/image2.jpe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perustyyl. napsautt.</a:t>
            </a:r>
          </a:p>
        </p:txBody>
      </p:sp>
      <p:sp>
        <p:nvSpPr>
          <p:cNvPr id="3" name="Tekstin paikkamerkki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A38383-2F4E-45DF-B3A3-10917EDA1FE2}" type="datetime1">
              <a:rPr lang="fi-FI" smtClean="0"/>
              <a:t>31.10.2022</a:t>
            </a:fld>
            <a:endParaRPr lang="fi-FI"/>
          </a:p>
        </p:txBody>
      </p:sp>
      <p:sp>
        <p:nvSpPr>
          <p:cNvPr id="5" name="Alatunnisteen paikkamerk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i-FI"/>
              <a:t>Toimintasuunnitelma 2022-2023</a:t>
            </a:r>
          </a:p>
        </p:txBody>
      </p:sp>
      <p:sp>
        <p:nvSpPr>
          <p:cNvPr id="6" name="Dian numeron paikkamerkki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247475-E0B2-49D1-ABD7-D4A1EC2ACA94}" type="slidenum">
              <a:rPr lang="fi-FI" smtClean="0"/>
              <a:t>‹#›</a:t>
            </a:fld>
            <a:endParaRPr lang="fi-FI"/>
          </a:p>
        </p:txBody>
      </p:sp>
    </p:spTree>
    <p:extLst>
      <p:ext uri="{BB962C8B-B14F-4D97-AF65-F5344CB8AC3E}">
        <p14:creationId xmlns:p14="http://schemas.microsoft.com/office/powerpoint/2010/main" val="669054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Otsikon paikkamerkki 1"/>
          <p:cNvSpPr>
            <a:spLocks noGrp="1"/>
          </p:cNvSpPr>
          <p:nvPr>
            <p:ph type="title"/>
          </p:nvPr>
        </p:nvSpPr>
        <p:spPr bwMode="auto">
          <a:xfrm>
            <a:off x="457200" y="407988"/>
            <a:ext cx="11234738"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fi-FI" altLang="fi-FI"/>
              <a:t>Muokkaa perustyyl. napsautt.</a:t>
            </a:r>
          </a:p>
        </p:txBody>
      </p:sp>
      <p:sp>
        <p:nvSpPr>
          <p:cNvPr id="3075" name="Tekstin paikkamerkki 2"/>
          <p:cNvSpPr>
            <a:spLocks noGrp="1"/>
          </p:cNvSpPr>
          <p:nvPr>
            <p:ph type="body" idx="1"/>
          </p:nvPr>
        </p:nvSpPr>
        <p:spPr bwMode="auto">
          <a:xfrm>
            <a:off x="457200" y="1196975"/>
            <a:ext cx="11234738" cy="497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4" name="Päivämäärän paikkamerkki 3"/>
          <p:cNvSpPr>
            <a:spLocks noGrp="1"/>
          </p:cNvSpPr>
          <p:nvPr>
            <p:ph type="dt" sz="half" idx="2"/>
          </p:nvPr>
        </p:nvSpPr>
        <p:spPr>
          <a:xfrm>
            <a:off x="1663700" y="6269038"/>
            <a:ext cx="1304925" cy="258762"/>
          </a:xfrm>
          <a:prstGeom prst="rect">
            <a:avLst/>
          </a:prstGeom>
        </p:spPr>
        <p:txBody>
          <a:bodyPr vert="horz" lIns="0" tIns="0" rIns="0" bIns="0" rtlCol="0" anchor="ctr">
            <a:noAutofit/>
          </a:bodyPr>
          <a:lstStyle>
            <a:lvl1pPr algn="ctr" eaLnBrk="1" fontAlgn="auto" hangingPunct="1">
              <a:spcBef>
                <a:spcPts val="0"/>
              </a:spcBef>
              <a:spcAft>
                <a:spcPts val="0"/>
              </a:spcAft>
              <a:defRPr sz="1300" smtClean="0">
                <a:solidFill>
                  <a:srgbClr val="000000"/>
                </a:solidFill>
                <a:latin typeface="+mn-lt"/>
              </a:defRPr>
            </a:lvl1pPr>
          </a:lstStyle>
          <a:p>
            <a:pPr>
              <a:defRPr/>
            </a:pPr>
            <a:fld id="{6E33AE03-781F-42B9-A31E-E2A9E27C7D91}" type="datetime1">
              <a:rPr lang="fi-FI" smtClean="0"/>
              <a:t>31.10.2022</a:t>
            </a:fld>
            <a:endParaRPr lang="fi-FI"/>
          </a:p>
        </p:txBody>
      </p:sp>
      <p:sp>
        <p:nvSpPr>
          <p:cNvPr id="5" name="Alatunnisteen paikkamerkki 4"/>
          <p:cNvSpPr>
            <a:spLocks noGrp="1"/>
          </p:cNvSpPr>
          <p:nvPr>
            <p:ph type="ftr" sz="quarter" idx="3"/>
          </p:nvPr>
        </p:nvSpPr>
        <p:spPr>
          <a:xfrm>
            <a:off x="3201988" y="6269038"/>
            <a:ext cx="4114800" cy="258762"/>
          </a:xfrm>
          <a:prstGeom prst="rect">
            <a:avLst/>
          </a:prstGeom>
        </p:spPr>
        <p:txBody>
          <a:bodyPr vert="horz" lIns="0" tIns="0" rIns="0" bIns="0" rtlCol="0" anchor="ctr">
            <a:noAutofit/>
          </a:bodyPr>
          <a:lstStyle>
            <a:lvl1pPr algn="l" eaLnBrk="1" fontAlgn="auto" hangingPunct="1">
              <a:spcBef>
                <a:spcPts val="0"/>
              </a:spcBef>
              <a:spcAft>
                <a:spcPts val="0"/>
              </a:spcAft>
              <a:defRPr sz="1300" smtClean="0">
                <a:solidFill>
                  <a:srgbClr val="000000"/>
                </a:solidFill>
                <a:latin typeface="+mn-lt"/>
              </a:defRPr>
            </a:lvl1pPr>
          </a:lstStyle>
          <a:p>
            <a:pPr>
              <a:defRPr/>
            </a:pPr>
            <a:r>
              <a:rPr lang="fi-FI"/>
              <a:t>Toimintasuunnitelma 2022-2023</a:t>
            </a:r>
          </a:p>
        </p:txBody>
      </p:sp>
      <p:sp>
        <p:nvSpPr>
          <p:cNvPr id="6" name="Dian numeron paikkamerkki 5"/>
          <p:cNvSpPr>
            <a:spLocks noGrp="1"/>
          </p:cNvSpPr>
          <p:nvPr>
            <p:ph type="sldNum" sz="quarter" idx="4"/>
          </p:nvPr>
        </p:nvSpPr>
        <p:spPr>
          <a:xfrm>
            <a:off x="10437813" y="6269038"/>
            <a:ext cx="1236662" cy="258762"/>
          </a:xfrm>
          <a:prstGeom prst="rect">
            <a:avLst/>
          </a:prstGeom>
        </p:spPr>
        <p:txBody>
          <a:bodyPr vert="horz" lIns="0" tIns="0" rIns="0" bIns="0" rtlCol="0" anchor="ctr">
            <a:noAutofit/>
          </a:bodyPr>
          <a:lstStyle>
            <a:lvl1pPr algn="r" eaLnBrk="1" fontAlgn="auto" hangingPunct="1">
              <a:spcBef>
                <a:spcPts val="0"/>
              </a:spcBef>
              <a:spcAft>
                <a:spcPts val="0"/>
              </a:spcAft>
              <a:defRPr sz="1300" b="1" smtClean="0">
                <a:solidFill>
                  <a:srgbClr val="000000"/>
                </a:solidFill>
                <a:latin typeface="+mn-lt"/>
              </a:defRPr>
            </a:lvl1pPr>
          </a:lstStyle>
          <a:p>
            <a:pPr>
              <a:defRPr/>
            </a:pPr>
            <a:fld id="{0BE4F344-4707-4058-8E78-0E26E069C9F5}" type="slidenum">
              <a:rPr lang="fi-FI"/>
              <a:pPr>
                <a:defRPr/>
              </a:pPr>
              <a:t>‹#›</a:t>
            </a:fld>
            <a:endParaRPr lang="fi-FI"/>
          </a:p>
        </p:txBody>
      </p:sp>
      <p:pic>
        <p:nvPicPr>
          <p:cNvPr id="2" name="Kuva 1"/>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06829" y="6190546"/>
            <a:ext cx="969605" cy="549837"/>
          </a:xfrm>
          <a:prstGeom prst="rect">
            <a:avLst/>
          </a:prstGeom>
        </p:spPr>
      </p:pic>
    </p:spTree>
    <p:extLst>
      <p:ext uri="{BB962C8B-B14F-4D97-AF65-F5344CB8AC3E}">
        <p14:creationId xmlns:p14="http://schemas.microsoft.com/office/powerpoint/2010/main" val="161751623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Lst>
  <p:hf hdr="0" dt="0"/>
  <p:txStyles>
    <p:titleStyle>
      <a:lvl1pPr algn="l" rtl="0" eaLnBrk="1" fontAlgn="base" hangingPunct="1">
        <a:lnSpc>
          <a:spcPct val="90000"/>
        </a:lnSpc>
        <a:spcBef>
          <a:spcPct val="0"/>
        </a:spcBef>
        <a:spcAft>
          <a:spcPct val="0"/>
        </a:spcAft>
        <a:defRPr sz="4200" b="1" kern="1200">
          <a:solidFill>
            <a:schemeClr val="tx1"/>
          </a:solidFill>
          <a:latin typeface="Arial Black" panose="020B0A04020102020204" pitchFamily="34" charset="0"/>
          <a:ea typeface="+mj-ea"/>
          <a:cs typeface="+mj-cs"/>
        </a:defRPr>
      </a:lvl1pPr>
      <a:lvl2pPr algn="l" rtl="0" eaLnBrk="1" fontAlgn="base" hangingPunct="1">
        <a:lnSpc>
          <a:spcPct val="90000"/>
        </a:lnSpc>
        <a:spcBef>
          <a:spcPct val="0"/>
        </a:spcBef>
        <a:spcAft>
          <a:spcPct val="0"/>
        </a:spcAft>
        <a:defRPr sz="4200" b="1">
          <a:solidFill>
            <a:schemeClr val="tx1"/>
          </a:solidFill>
          <a:latin typeface="Arial Black" panose="020B0A04020102020204" pitchFamily="34" charset="0"/>
        </a:defRPr>
      </a:lvl2pPr>
      <a:lvl3pPr algn="l" rtl="0" eaLnBrk="1" fontAlgn="base" hangingPunct="1">
        <a:lnSpc>
          <a:spcPct val="90000"/>
        </a:lnSpc>
        <a:spcBef>
          <a:spcPct val="0"/>
        </a:spcBef>
        <a:spcAft>
          <a:spcPct val="0"/>
        </a:spcAft>
        <a:defRPr sz="4200" b="1">
          <a:solidFill>
            <a:schemeClr val="tx1"/>
          </a:solidFill>
          <a:latin typeface="Arial Black" panose="020B0A04020102020204" pitchFamily="34" charset="0"/>
        </a:defRPr>
      </a:lvl3pPr>
      <a:lvl4pPr algn="l" rtl="0" eaLnBrk="1" fontAlgn="base" hangingPunct="1">
        <a:lnSpc>
          <a:spcPct val="90000"/>
        </a:lnSpc>
        <a:spcBef>
          <a:spcPct val="0"/>
        </a:spcBef>
        <a:spcAft>
          <a:spcPct val="0"/>
        </a:spcAft>
        <a:defRPr sz="4200" b="1">
          <a:solidFill>
            <a:schemeClr val="tx1"/>
          </a:solidFill>
          <a:latin typeface="Arial Black" panose="020B0A04020102020204" pitchFamily="34" charset="0"/>
        </a:defRPr>
      </a:lvl4pPr>
      <a:lvl5pPr algn="l" rtl="0" eaLnBrk="1" fontAlgn="base" hangingPunct="1">
        <a:lnSpc>
          <a:spcPct val="90000"/>
        </a:lnSpc>
        <a:spcBef>
          <a:spcPct val="0"/>
        </a:spcBef>
        <a:spcAft>
          <a:spcPct val="0"/>
        </a:spcAft>
        <a:defRPr sz="4200" b="1">
          <a:solidFill>
            <a:schemeClr val="tx1"/>
          </a:solidFill>
          <a:latin typeface="Arial Black" panose="020B0A04020102020204" pitchFamily="34" charset="0"/>
        </a:defRPr>
      </a:lvl5pPr>
      <a:lvl6pPr marL="457200" algn="l" rtl="0" eaLnBrk="1" fontAlgn="base" hangingPunct="1">
        <a:lnSpc>
          <a:spcPct val="90000"/>
        </a:lnSpc>
        <a:spcBef>
          <a:spcPct val="0"/>
        </a:spcBef>
        <a:spcAft>
          <a:spcPct val="0"/>
        </a:spcAft>
        <a:defRPr sz="4200" b="1">
          <a:solidFill>
            <a:schemeClr val="tx1"/>
          </a:solidFill>
          <a:latin typeface="Arial Black" panose="020B0A04020102020204" pitchFamily="34" charset="0"/>
        </a:defRPr>
      </a:lvl6pPr>
      <a:lvl7pPr marL="914400" algn="l" rtl="0" eaLnBrk="1" fontAlgn="base" hangingPunct="1">
        <a:lnSpc>
          <a:spcPct val="90000"/>
        </a:lnSpc>
        <a:spcBef>
          <a:spcPct val="0"/>
        </a:spcBef>
        <a:spcAft>
          <a:spcPct val="0"/>
        </a:spcAft>
        <a:defRPr sz="4200" b="1">
          <a:solidFill>
            <a:schemeClr val="tx1"/>
          </a:solidFill>
          <a:latin typeface="Arial Black" panose="020B0A04020102020204" pitchFamily="34" charset="0"/>
        </a:defRPr>
      </a:lvl7pPr>
      <a:lvl8pPr marL="1371600" algn="l" rtl="0" eaLnBrk="1" fontAlgn="base" hangingPunct="1">
        <a:lnSpc>
          <a:spcPct val="90000"/>
        </a:lnSpc>
        <a:spcBef>
          <a:spcPct val="0"/>
        </a:spcBef>
        <a:spcAft>
          <a:spcPct val="0"/>
        </a:spcAft>
        <a:defRPr sz="4200" b="1">
          <a:solidFill>
            <a:schemeClr val="tx1"/>
          </a:solidFill>
          <a:latin typeface="Arial Black" panose="020B0A04020102020204" pitchFamily="34" charset="0"/>
        </a:defRPr>
      </a:lvl8pPr>
      <a:lvl9pPr marL="1828800" algn="l" rtl="0" eaLnBrk="1" fontAlgn="base" hangingPunct="1">
        <a:lnSpc>
          <a:spcPct val="90000"/>
        </a:lnSpc>
        <a:spcBef>
          <a:spcPct val="0"/>
        </a:spcBef>
        <a:spcAft>
          <a:spcPct val="0"/>
        </a:spcAft>
        <a:defRPr sz="4200" b="1">
          <a:solidFill>
            <a:schemeClr val="tx1"/>
          </a:solidFill>
          <a:latin typeface="Arial Black" panose="020B0A04020102020204" pitchFamily="34" charset="0"/>
        </a:defRPr>
      </a:lvl9pPr>
    </p:titleStyle>
    <p:bodyStyle>
      <a:lvl1pPr marL="228600" indent="-228600" algn="l" rtl="0" eaLnBrk="1" fontAlgn="base" hangingPunct="1">
        <a:spcBef>
          <a:spcPct val="0"/>
        </a:spcBef>
        <a:spcAft>
          <a:spcPct val="0"/>
        </a:spcAft>
        <a:buFont typeface="Arial" panose="020B0604020202020204" pitchFamily="34" charset="0"/>
        <a:buChar char="•"/>
        <a:defRPr sz="2500" kern="1200">
          <a:solidFill>
            <a:schemeClr val="tx1"/>
          </a:solidFill>
          <a:latin typeface="+mn-lt"/>
          <a:ea typeface="+mn-ea"/>
          <a:cs typeface="+mn-cs"/>
        </a:defRPr>
      </a:lvl1pPr>
      <a:lvl2pPr marL="685800" indent="-228600" algn="l" rtl="0" eaLnBrk="1" fontAlgn="base" hangingPunct="1">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408563" y="785091"/>
            <a:ext cx="10739336" cy="1744100"/>
          </a:xfrm>
        </p:spPr>
        <p:txBody>
          <a:bodyPr>
            <a:normAutofit fontScale="90000"/>
          </a:bodyPr>
          <a:lstStyle/>
          <a:p>
            <a:pPr algn="ctr"/>
            <a:r>
              <a:rPr lang="fi-FI" sz="5400" dirty="0">
                <a:latin typeface="Arial"/>
                <a:cs typeface="Arial"/>
              </a:rPr>
              <a:t>Toimintasuunnitelma </a:t>
            </a:r>
            <a:r>
              <a:rPr lang="fi-FI" sz="5400" dirty="0" smtClean="0">
                <a:latin typeface="Arial"/>
                <a:cs typeface="Arial"/>
              </a:rPr>
              <a:t>2022 – 2023 </a:t>
            </a:r>
            <a:r>
              <a:rPr lang="fi-FI" sz="5400" dirty="0">
                <a:latin typeface="Arial" panose="020B0604020202020204" pitchFamily="34" charset="0"/>
                <a:cs typeface="Arial" panose="020B0604020202020204" pitchFamily="34" charset="0"/>
              </a:rPr>
              <a:t/>
            </a:r>
            <a:br>
              <a:rPr lang="fi-FI" sz="5400" dirty="0">
                <a:latin typeface="Arial" panose="020B0604020202020204" pitchFamily="34" charset="0"/>
                <a:cs typeface="Arial" panose="020B0604020202020204" pitchFamily="34" charset="0"/>
              </a:rPr>
            </a:br>
            <a:r>
              <a:rPr lang="fi-FI" sz="3200" i="1" dirty="0" smtClean="0">
                <a:latin typeface="Arial"/>
                <a:cs typeface="Arial"/>
              </a:rPr>
              <a:t>Oulunkylän englanninkielinen päiväkoti</a:t>
            </a:r>
            <a:br>
              <a:rPr lang="fi-FI" sz="3200" i="1" dirty="0" smtClean="0">
                <a:latin typeface="Arial"/>
                <a:cs typeface="Arial"/>
              </a:rPr>
            </a:br>
            <a:r>
              <a:rPr lang="fi-FI" sz="4500" i="1" dirty="0">
                <a:latin typeface="Arial"/>
                <a:cs typeface="Arial"/>
              </a:rPr>
              <a:t> </a:t>
            </a:r>
          </a:p>
        </p:txBody>
      </p:sp>
      <p:sp>
        <p:nvSpPr>
          <p:cNvPr id="3" name="Tekstin paikkamerkki 2"/>
          <p:cNvSpPr>
            <a:spLocks noGrp="1"/>
          </p:cNvSpPr>
          <p:nvPr>
            <p:ph type="body" sz="quarter" idx="13"/>
          </p:nvPr>
        </p:nvSpPr>
        <p:spPr>
          <a:xfrm>
            <a:off x="995897" y="4275909"/>
            <a:ext cx="10709478" cy="1766343"/>
          </a:xfrm>
        </p:spPr>
        <p:txBody>
          <a:bodyPr>
            <a:normAutofit/>
          </a:bodyPr>
          <a:lstStyle/>
          <a:p>
            <a:endParaRPr lang="fi-FI" sz="2000" b="0" strike="sngStrike" dirty="0" smtClean="0">
              <a:latin typeface="Arial" panose="020B0604020202020204" pitchFamily="34" charset="0"/>
              <a:cs typeface="Arial" panose="020B0604020202020204" pitchFamily="34" charset="0"/>
            </a:endParaRPr>
          </a:p>
          <a:p>
            <a:endParaRPr lang="fi-FI" sz="2000" b="0" strike="sngStrike" dirty="0" smtClean="0">
              <a:latin typeface="Arial" panose="020B0604020202020204" pitchFamily="34" charset="0"/>
              <a:cs typeface="Arial" panose="020B0604020202020204" pitchFamily="34" charset="0"/>
            </a:endParaRPr>
          </a:p>
          <a:p>
            <a:r>
              <a:rPr lang="fi-FI" sz="2000" b="0" dirty="0" smtClean="0">
                <a:latin typeface="Arial" panose="020B0604020202020204" pitchFamily="34" charset="0"/>
                <a:cs typeface="Arial" panose="020B0604020202020204" pitchFamily="34" charset="0"/>
              </a:rPr>
              <a:t>Toimipisteessä järjestetään esiopetusta toimintakaudella 2022 – 2023 (poista tarvittaessa)</a:t>
            </a:r>
            <a:endParaRPr lang="fi-FI" sz="2000" b="0" dirty="0">
              <a:latin typeface="Arial" panose="020B0604020202020204" pitchFamily="34" charset="0"/>
              <a:cs typeface="Arial" panose="020B0604020202020204" pitchFamily="34" charset="0"/>
            </a:endParaRPr>
          </a:p>
        </p:txBody>
      </p:sp>
      <p:sp>
        <p:nvSpPr>
          <p:cNvPr id="5" name="Tekstiruutu 4"/>
          <p:cNvSpPr txBox="1"/>
          <p:nvPr/>
        </p:nvSpPr>
        <p:spPr>
          <a:xfrm>
            <a:off x="134471" y="147918"/>
            <a:ext cx="3105118"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fi-FI" dirty="0" smtClean="0">
                <a:solidFill>
                  <a:prstClr val="black"/>
                </a:solidFill>
                <a:latin typeface="Arial" panose="020B0604020202020204" pitchFamily="34" charset="0"/>
              </a:rPr>
              <a:t>Yksityinen varhaiskasvatus</a:t>
            </a:r>
            <a:endParaRPr kumimoji="0" lang="fi-FI"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6" name="Kuva 3" descr="C:\Users\STAFF\Documents\Dropbox\LOGO\400dpiLogo.jpg">
            <a:extLst>
              <a:ext uri="{FF2B5EF4-FFF2-40B4-BE49-F238E27FC236}">
                <a16:creationId xmlns:a16="http://schemas.microsoft.com/office/drawing/2014/main" xmlns="" id="{A2F8EF3D-EA4B-5953-77F3-E48525A15035}"/>
              </a:ext>
            </a:extLst>
          </p:cNvPr>
          <p:cNvPicPr/>
          <p:nvPr/>
        </p:nvPicPr>
        <p:blipFill>
          <a:blip r:embed="rId3" cstate="print"/>
          <a:srcRect/>
          <a:stretch>
            <a:fillRect/>
          </a:stretch>
        </p:blipFill>
        <p:spPr bwMode="auto">
          <a:xfrm>
            <a:off x="2168250" y="1879084"/>
            <a:ext cx="7716417" cy="4793650"/>
          </a:xfrm>
          <a:prstGeom prst="rect">
            <a:avLst/>
          </a:prstGeom>
          <a:noFill/>
          <a:ln w="9525">
            <a:noFill/>
            <a:miter lim="800000"/>
            <a:headEnd/>
            <a:tailEnd/>
          </a:ln>
        </p:spPr>
      </p:pic>
    </p:spTree>
    <p:extLst>
      <p:ext uri="{BB962C8B-B14F-4D97-AF65-F5344CB8AC3E}">
        <p14:creationId xmlns:p14="http://schemas.microsoft.com/office/powerpoint/2010/main" val="2558444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7988"/>
            <a:ext cx="11234738" cy="300350"/>
          </a:xfrm>
        </p:spPr>
        <p:txBody>
          <a:bodyPr/>
          <a:lstStyle/>
          <a:p>
            <a:r>
              <a:rPr lang="en-GB" sz="1400" dirty="0" smtClean="0"/>
              <a:t>6. </a:t>
            </a:r>
            <a:r>
              <a:rPr lang="en-GB" sz="1400" dirty="0" err="1" smtClean="0"/>
              <a:t>Leikkiin</a:t>
            </a:r>
            <a:r>
              <a:rPr lang="en-GB" sz="1400" dirty="0" smtClean="0"/>
              <a:t> </a:t>
            </a:r>
            <a:r>
              <a:rPr lang="en-GB" sz="1400" dirty="0" err="1" smtClean="0"/>
              <a:t>ja</a:t>
            </a:r>
            <a:r>
              <a:rPr lang="en-GB" sz="1400" dirty="0" smtClean="0"/>
              <a:t> </a:t>
            </a:r>
            <a:r>
              <a:rPr lang="en-GB" sz="1400" dirty="0" err="1" smtClean="0"/>
              <a:t>vuorovaikutukseen</a:t>
            </a:r>
            <a:r>
              <a:rPr lang="en-GB" sz="1400" dirty="0" smtClean="0"/>
              <a:t> </a:t>
            </a:r>
            <a:r>
              <a:rPr lang="en-GB" sz="1400" dirty="0" err="1" smtClean="0"/>
              <a:t>kannustava</a:t>
            </a:r>
            <a:r>
              <a:rPr lang="en-GB" sz="1400" dirty="0" smtClean="0"/>
              <a:t> </a:t>
            </a:r>
            <a:r>
              <a:rPr lang="en-GB" sz="1400" dirty="0" err="1" smtClean="0"/>
              <a:t>yhteisö</a:t>
            </a:r>
            <a:r>
              <a:rPr lang="en-GB" sz="1400" dirty="0" smtClean="0"/>
              <a:t> </a:t>
            </a:r>
            <a:endParaRPr lang="en-GB" sz="1400" dirty="0"/>
          </a:p>
        </p:txBody>
      </p:sp>
      <p:sp>
        <p:nvSpPr>
          <p:cNvPr id="3" name="Content Placeholder 2"/>
          <p:cNvSpPr>
            <a:spLocks noGrp="1"/>
          </p:cNvSpPr>
          <p:nvPr>
            <p:ph idx="1"/>
          </p:nvPr>
        </p:nvSpPr>
        <p:spPr>
          <a:xfrm>
            <a:off x="457200" y="888642"/>
            <a:ext cx="11234738" cy="5288321"/>
          </a:xfrm>
        </p:spPr>
        <p:txBody>
          <a:bodyPr/>
          <a:lstStyle/>
          <a:p>
            <a:pPr marL="0" indent="0" algn="just">
              <a:buNone/>
            </a:pPr>
            <a:r>
              <a:rPr lang="fi-FI" sz="1400" dirty="0"/>
              <a:t>Päiväkotimme tilat koostuvat  parista isosta ja useammasta pienestä huoneesta. Näin ollen  lasten käytössä on paljon erillisiä leikkitiloja, joihin saa rakennettua leikin rauhassa. Suuret tilat houkuttelevat liikunnallisiin leikkeihin, majojen rakenteluun ja roolileikkeihin, pienet ja intiimit tilat innostavat mm. legoleikkeihin ja lukemiseen.  Pöytätyöskentelyyn on myös aina useita vapaita pöytiä. Kaikki päiväkodin huoneet ovat lasten käytössä ja niitä saa muokata leikki-ideoiden mukaan. Vaikka leluja ja välineitä saa siirtää huoneesta toiseen, on niillä omat paikkansa, jonne ne siivotaan leikkien päätyttyä. Lasten näkyvillä olevien välineiden lisäksi opettaja välillä rikastuttaa leikkiä tuomalla siihen lisämateriaalia. </a:t>
            </a:r>
          </a:p>
          <a:p>
            <a:pPr algn="just"/>
            <a:endParaRPr lang="fi-FI" sz="1400" dirty="0"/>
          </a:p>
          <a:p>
            <a:pPr marL="0" indent="0" algn="just">
              <a:buNone/>
            </a:pPr>
            <a:r>
              <a:rPr lang="fi-FI" sz="1400" dirty="0"/>
              <a:t>Päiväkodissamme kannustamme aktiivisesti lapsia positiiviseen kanssakäymiseen toisten kanssa. Kiinnitämme paljon huomiota kohteliaaseen ja  muita kunnioittavaan käytökseen ja näytämme lapsille esimerkkiä kohdellessamme muita työyhteisön jäseniä arvostavasti. Uskomme, että rento, positiivinen ja avoin ilmapiiri tarttuu lapsiin ja kannustaa heitä olemaan vuorovaikutuksessa kaikkien yhteisön jäsenten kanssa. Kannustamme lapsia auttamaan toisiaan ja kysymään toisiltaan apua. Usein päiväkodin isommat lapset auttavat pienempiä esim. pukemis- ja riisumistilanteissa sekä jonossa kävelemisessä.</a:t>
            </a:r>
          </a:p>
          <a:p>
            <a:pPr algn="just"/>
            <a:endParaRPr lang="fi-FI" sz="1400" dirty="0"/>
          </a:p>
          <a:p>
            <a:pPr marL="0" indent="0" algn="just">
              <a:buNone/>
            </a:pPr>
            <a:r>
              <a:rPr lang="fi-FI" sz="1400" dirty="0"/>
              <a:t>Päivittäin varaamme paljon aikaa vapaalle leikille niin sisällä kuin ulkonakin. Kaikki ikäryhmät leikkivät keskenään samoissa tiloissa, jolloin lapset oppivat leikkimään eri-ikäisten lasten kanssa. Päiväkodissamme on runsaasti leikkikaluja ja välineitä, jotka kannustavat lapsia yhteistyöhön, kuten isot pehmeät palikat ja patjat, kankaat, hyppynarut ja lautapelit. Opettaja seuraa leikkiä välillä aktiivisesti osallistuen, välillä havainnoiden. </a:t>
            </a:r>
          </a:p>
          <a:p>
            <a:pPr algn="just"/>
            <a:endParaRPr lang="fi-FI" sz="1600" dirty="0">
              <a:cs typeface="Calibri" panose="020F0502020204030204" pitchFamily="34" charset="0"/>
            </a:endParaRPr>
          </a:p>
          <a:p>
            <a:pPr marL="0" indent="0">
              <a:buNone/>
            </a:pPr>
            <a:endParaRPr lang="en-GB" sz="1400" dirty="0"/>
          </a:p>
        </p:txBody>
      </p:sp>
      <p:sp>
        <p:nvSpPr>
          <p:cNvPr id="4" name="Footer Placeholder 3"/>
          <p:cNvSpPr>
            <a:spLocks noGrp="1"/>
          </p:cNvSpPr>
          <p:nvPr>
            <p:ph type="ftr" sz="quarter" idx="11"/>
          </p:nvPr>
        </p:nvSpPr>
        <p:spPr/>
        <p:txBody>
          <a:bodyPr/>
          <a:lstStyle/>
          <a:p>
            <a:pPr>
              <a:defRPr/>
            </a:pPr>
            <a:r>
              <a:rPr lang="fi-FI" smtClean="0"/>
              <a:t>Toimintasuunnitelma 2022-2023</a:t>
            </a:r>
            <a:endParaRPr lang="fi-FI"/>
          </a:p>
        </p:txBody>
      </p:sp>
      <p:sp>
        <p:nvSpPr>
          <p:cNvPr id="5" name="Slide Number Placeholder 4"/>
          <p:cNvSpPr>
            <a:spLocks noGrp="1"/>
          </p:cNvSpPr>
          <p:nvPr>
            <p:ph type="sldNum" sz="quarter" idx="12"/>
          </p:nvPr>
        </p:nvSpPr>
        <p:spPr/>
        <p:txBody>
          <a:bodyPr/>
          <a:lstStyle/>
          <a:p>
            <a:pPr>
              <a:defRPr/>
            </a:pPr>
            <a:fld id="{9E080EE8-51E0-41E5-BD9C-F92DAD01192E}" type="slidenum">
              <a:rPr lang="fi-FI" smtClean="0"/>
              <a:pPr>
                <a:defRPr/>
              </a:pPr>
              <a:t>10</a:t>
            </a:fld>
            <a:endParaRPr lang="fi-FI"/>
          </a:p>
        </p:txBody>
      </p:sp>
    </p:spTree>
    <p:extLst>
      <p:ext uri="{BB962C8B-B14F-4D97-AF65-F5344CB8AC3E}">
        <p14:creationId xmlns:p14="http://schemas.microsoft.com/office/powerpoint/2010/main" val="260147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7988"/>
            <a:ext cx="11234738" cy="338987"/>
          </a:xfrm>
        </p:spPr>
        <p:txBody>
          <a:bodyPr/>
          <a:lstStyle/>
          <a:p>
            <a:r>
              <a:rPr lang="en-GB" sz="1400" dirty="0" smtClean="0"/>
              <a:t>7. </a:t>
            </a:r>
            <a:r>
              <a:rPr lang="en-GB" sz="1400" dirty="0" err="1" smtClean="0"/>
              <a:t>Leikin</a:t>
            </a:r>
            <a:r>
              <a:rPr lang="en-GB" sz="1400" dirty="0" smtClean="0"/>
              <a:t> </a:t>
            </a:r>
            <a:r>
              <a:rPr lang="en-GB" sz="1400" dirty="0" err="1" smtClean="0"/>
              <a:t>merkitys</a:t>
            </a:r>
            <a:endParaRPr lang="en-GB" sz="1400" dirty="0"/>
          </a:p>
        </p:txBody>
      </p:sp>
      <p:sp>
        <p:nvSpPr>
          <p:cNvPr id="3" name="Content Placeholder 2"/>
          <p:cNvSpPr>
            <a:spLocks noGrp="1"/>
          </p:cNvSpPr>
          <p:nvPr>
            <p:ph idx="1"/>
          </p:nvPr>
        </p:nvSpPr>
        <p:spPr>
          <a:xfrm>
            <a:off x="457200" y="875763"/>
            <a:ext cx="11234738" cy="5301200"/>
          </a:xfrm>
        </p:spPr>
        <p:txBody>
          <a:bodyPr/>
          <a:lstStyle/>
          <a:p>
            <a:pPr marL="0" indent="0" algn="just">
              <a:buNone/>
            </a:pPr>
            <a:r>
              <a:rPr lang="fi-FI" sz="1400" dirty="0"/>
              <a:t>Leikki saa näkyä ja kuulua päiväkodissamme. Päiväkodissamme lelut ovat lasten ulottuvilla ja vapaassa käytössä. Uusia leluja ja leikkikaluja hankitaan säännöllisesti lasten mielenkiinnon kohteiden mukaan, joskin pyrimme kierrättämään ja uusiokäyttämään mahdollisimman paljon leikkikaluksi kelpaavaa tavaraa. Päiväkotimme tilat eivät ole kovin suuret, mutta erilliset pienet huoneet mahdollistavat leikin omassa rauhassa ilman keskeytyksiä. Päiväkodin isoin tila on tarkoitettu rakenteluleikkeihin pehmeillä palikoilla ja leikit siellä ovat usein isomman tilan vuoksi vauhdikkaampia. Pyrimme jakamaan kaikille lapsille tasapuolisesti mahdollisuuksia leikkiä isossa huoneessa.</a:t>
            </a:r>
          </a:p>
          <a:p>
            <a:pPr algn="just"/>
            <a:endParaRPr lang="en-GB" sz="1400" dirty="0"/>
          </a:p>
          <a:p>
            <a:pPr marL="0" indent="0" algn="just">
              <a:buNone/>
            </a:pPr>
            <a:r>
              <a:rPr lang="fi-FI" sz="1400" dirty="0"/>
              <a:t>Lapset saavat itse vapaan leikin aikana valita leikkinsä, joskin kannustamme välillä heitä kokeilemaan uusia pelejä, leikkikaluja ja tiloja, jotta lapsen leikit eivät rajautuisi vain yhdenlaiseen toimintaan. Leikkitiloja muokataan ja leikkivälineistöä vaihdetaan säännöllisesti lasten kiinnostuksen mukaan</a:t>
            </a:r>
            <a:r>
              <a:rPr lang="fi-FI" sz="1400" dirty="0" smtClean="0"/>
              <a:t>. Meillä on myös eri ryhmien lasten kesken leikkitreffipäiviä, jossa valitsemme leikkiryhmiä mielenkiinnon, sosiaalisten suhteiden ja dynamiikan perustella.</a:t>
            </a:r>
          </a:p>
          <a:p>
            <a:pPr marL="0" indent="0" algn="just">
              <a:buNone/>
            </a:pPr>
            <a:endParaRPr lang="fi-FI" sz="1400" dirty="0"/>
          </a:p>
          <a:p>
            <a:pPr marL="0" indent="0" algn="just">
              <a:buNone/>
            </a:pPr>
            <a:r>
              <a:rPr lang="fi-FI" sz="1400" dirty="0" smtClean="0"/>
              <a:t>Aikuiset havainnoiva ja tarvittaessa ohjaavat lasten leikkejä sekä osallistuvat leikkeihin olemalla mukana ja läsnä. Annamme lapsille mahdollisuuden leikkiä ja pelata aikuisen kanssa. Aikuiset antavat lapsille tilaa ja aikaa leikkiä, mahdollistavat leikit eri kavereiden kanssa ja pitävät huolta että kaikilla on leikkikaveri. Pyrimme jakamaan leikkitilat tasaisesti, jotta jokaisella olisi rauhallinen ja mieluisa tila leikkiä. Kiinnitämme huomiota niin fyysisiin kuin sosiaalisiin leikki –ja oppimisympäristöihin.</a:t>
            </a:r>
            <a:endParaRPr lang="en-GB" sz="1400" dirty="0"/>
          </a:p>
          <a:p>
            <a:pPr lvl="0" algn="just">
              <a:defRPr/>
            </a:pPr>
            <a:endParaRPr lang="fi-FI" sz="1400" dirty="0">
              <a:solidFill>
                <a:srgbClr val="0000BF"/>
              </a:solidFill>
              <a:ea typeface="+mn-lt"/>
              <a:cs typeface="Arial" panose="020B0604020202020204"/>
            </a:endParaRPr>
          </a:p>
          <a:p>
            <a:pPr marL="0" indent="0">
              <a:buNone/>
            </a:pPr>
            <a:endParaRPr lang="en-GB" sz="1400" dirty="0"/>
          </a:p>
        </p:txBody>
      </p:sp>
      <p:sp>
        <p:nvSpPr>
          <p:cNvPr id="4" name="Footer Placeholder 3"/>
          <p:cNvSpPr>
            <a:spLocks noGrp="1"/>
          </p:cNvSpPr>
          <p:nvPr>
            <p:ph type="ftr" sz="quarter" idx="11"/>
          </p:nvPr>
        </p:nvSpPr>
        <p:spPr/>
        <p:txBody>
          <a:bodyPr/>
          <a:lstStyle/>
          <a:p>
            <a:pPr>
              <a:defRPr/>
            </a:pPr>
            <a:r>
              <a:rPr lang="fi-FI" smtClean="0"/>
              <a:t>Toimintasuunnitelma 2022-2023</a:t>
            </a:r>
            <a:endParaRPr lang="fi-FI"/>
          </a:p>
        </p:txBody>
      </p:sp>
      <p:sp>
        <p:nvSpPr>
          <p:cNvPr id="5" name="Slide Number Placeholder 4"/>
          <p:cNvSpPr>
            <a:spLocks noGrp="1"/>
          </p:cNvSpPr>
          <p:nvPr>
            <p:ph type="sldNum" sz="quarter" idx="12"/>
          </p:nvPr>
        </p:nvSpPr>
        <p:spPr/>
        <p:txBody>
          <a:bodyPr/>
          <a:lstStyle/>
          <a:p>
            <a:pPr>
              <a:defRPr/>
            </a:pPr>
            <a:fld id="{9E080EE8-51E0-41E5-BD9C-F92DAD01192E}" type="slidenum">
              <a:rPr lang="fi-FI" smtClean="0"/>
              <a:pPr>
                <a:defRPr/>
              </a:pPr>
              <a:t>11</a:t>
            </a:fld>
            <a:endParaRPr lang="fi-FI"/>
          </a:p>
        </p:txBody>
      </p:sp>
    </p:spTree>
    <p:extLst>
      <p:ext uri="{BB962C8B-B14F-4D97-AF65-F5344CB8AC3E}">
        <p14:creationId xmlns:p14="http://schemas.microsoft.com/office/powerpoint/2010/main" val="31815538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7988"/>
            <a:ext cx="11234738" cy="351866"/>
          </a:xfrm>
        </p:spPr>
        <p:txBody>
          <a:bodyPr/>
          <a:lstStyle/>
          <a:p>
            <a:r>
              <a:rPr lang="en-GB" sz="1400" dirty="0" smtClean="0"/>
              <a:t>8. </a:t>
            </a:r>
            <a:r>
              <a:rPr lang="en-GB" sz="1400" dirty="0" err="1" smtClean="0"/>
              <a:t>Oppiva</a:t>
            </a:r>
            <a:r>
              <a:rPr lang="en-GB" sz="1400" dirty="0" smtClean="0"/>
              <a:t> </a:t>
            </a:r>
            <a:r>
              <a:rPr lang="en-GB" sz="1400" dirty="0" err="1" smtClean="0"/>
              <a:t>yhteisö</a:t>
            </a:r>
            <a:r>
              <a:rPr lang="en-GB" sz="1400" dirty="0" smtClean="0"/>
              <a:t> </a:t>
            </a:r>
            <a:r>
              <a:rPr lang="en-GB" sz="1400" dirty="0" err="1" smtClean="0"/>
              <a:t>toimintakulttuurin</a:t>
            </a:r>
            <a:r>
              <a:rPr lang="en-GB" sz="1400" dirty="0" smtClean="0"/>
              <a:t> </a:t>
            </a:r>
            <a:r>
              <a:rPr lang="en-GB" sz="1400" dirty="0" err="1" smtClean="0"/>
              <a:t>ytimenä</a:t>
            </a:r>
            <a:endParaRPr lang="en-GB" sz="1400" dirty="0"/>
          </a:p>
        </p:txBody>
      </p:sp>
      <p:sp>
        <p:nvSpPr>
          <p:cNvPr id="3" name="Content Placeholder 2"/>
          <p:cNvSpPr>
            <a:spLocks noGrp="1"/>
          </p:cNvSpPr>
          <p:nvPr>
            <p:ph idx="1"/>
          </p:nvPr>
        </p:nvSpPr>
        <p:spPr/>
        <p:txBody>
          <a:bodyPr/>
          <a:lstStyle/>
          <a:p>
            <a:pPr marL="0" indent="0">
              <a:buNone/>
            </a:pPr>
            <a:r>
              <a:rPr lang="en-GB" sz="1400" dirty="0" err="1" smtClean="0"/>
              <a:t>Meille</a:t>
            </a:r>
            <a:r>
              <a:rPr lang="en-GB" sz="1400" dirty="0" smtClean="0"/>
              <a:t> </a:t>
            </a:r>
            <a:r>
              <a:rPr lang="en-GB" sz="1400" dirty="0" err="1" smtClean="0"/>
              <a:t>henkilökunnan</a:t>
            </a:r>
            <a:r>
              <a:rPr lang="en-GB" sz="1400" dirty="0" smtClean="0"/>
              <a:t> </a:t>
            </a:r>
            <a:r>
              <a:rPr lang="en-GB" sz="1400" dirty="0" err="1" smtClean="0"/>
              <a:t>kehittäminen</a:t>
            </a:r>
            <a:r>
              <a:rPr lang="en-GB" sz="1400" dirty="0" smtClean="0"/>
              <a:t> </a:t>
            </a:r>
            <a:r>
              <a:rPr lang="en-GB" sz="1400" dirty="0" err="1" smtClean="0"/>
              <a:t>ja</a:t>
            </a:r>
            <a:r>
              <a:rPr lang="en-GB" sz="1400" dirty="0" smtClean="0"/>
              <a:t> </a:t>
            </a:r>
            <a:r>
              <a:rPr lang="en-GB" sz="1400" dirty="0" err="1" smtClean="0"/>
              <a:t>kouluttaminen</a:t>
            </a:r>
            <a:r>
              <a:rPr lang="en-GB" sz="1400" dirty="0" smtClean="0"/>
              <a:t> on </a:t>
            </a:r>
            <a:r>
              <a:rPr lang="en-GB" sz="1400" dirty="0" err="1" smtClean="0"/>
              <a:t>tärkeää</a:t>
            </a:r>
            <a:r>
              <a:rPr lang="en-GB" sz="1400" dirty="0" smtClean="0"/>
              <a:t> </a:t>
            </a:r>
            <a:r>
              <a:rPr lang="en-GB" sz="1400" dirty="0" err="1" smtClean="0"/>
              <a:t>ja</a:t>
            </a:r>
            <a:r>
              <a:rPr lang="en-GB" sz="1400" dirty="0" smtClean="0"/>
              <a:t> </a:t>
            </a:r>
            <a:r>
              <a:rPr lang="en-GB" sz="1400" dirty="0" err="1" smtClean="0"/>
              <a:t>arvokasta</a:t>
            </a:r>
            <a:r>
              <a:rPr lang="en-GB" sz="1400" dirty="0" smtClean="0"/>
              <a:t>. </a:t>
            </a:r>
            <a:r>
              <a:rPr lang="en-GB" sz="1400" dirty="0" err="1" smtClean="0"/>
              <a:t>Kannustamme</a:t>
            </a:r>
            <a:r>
              <a:rPr lang="en-GB" sz="1400" dirty="0" smtClean="0"/>
              <a:t> </a:t>
            </a:r>
            <a:r>
              <a:rPr lang="en-GB" sz="1400" dirty="0" err="1" smtClean="0"/>
              <a:t>henkilökuntaa</a:t>
            </a:r>
            <a:r>
              <a:rPr lang="en-GB" sz="1400" dirty="0" smtClean="0"/>
              <a:t> </a:t>
            </a:r>
            <a:r>
              <a:rPr lang="en-GB" sz="1400" dirty="0" err="1" smtClean="0"/>
              <a:t>osallistumaan</a:t>
            </a:r>
            <a:r>
              <a:rPr lang="en-GB" sz="1400" dirty="0" smtClean="0"/>
              <a:t> </a:t>
            </a:r>
            <a:r>
              <a:rPr lang="en-GB" sz="1400" dirty="0" err="1" smtClean="0"/>
              <a:t>erilaisiin</a:t>
            </a:r>
            <a:r>
              <a:rPr lang="en-GB" sz="1400" dirty="0" smtClean="0"/>
              <a:t> </a:t>
            </a:r>
            <a:r>
              <a:rPr lang="en-GB" sz="1400" dirty="0" err="1" smtClean="0"/>
              <a:t>koulutuksiin</a:t>
            </a:r>
            <a:r>
              <a:rPr lang="en-GB" sz="1400" dirty="0" smtClean="0"/>
              <a:t> </a:t>
            </a:r>
            <a:r>
              <a:rPr lang="en-GB" sz="1400" dirty="0" err="1" smtClean="0"/>
              <a:t>ja</a:t>
            </a:r>
            <a:r>
              <a:rPr lang="en-GB" sz="1400" dirty="0" smtClean="0"/>
              <a:t> </a:t>
            </a:r>
            <a:r>
              <a:rPr lang="en-GB" sz="1400" dirty="0" err="1" smtClean="0"/>
              <a:t>näin</a:t>
            </a:r>
            <a:r>
              <a:rPr lang="en-GB" sz="1400" dirty="0" smtClean="0"/>
              <a:t> </a:t>
            </a:r>
            <a:r>
              <a:rPr lang="en-GB" sz="1400" dirty="0" err="1" smtClean="0"/>
              <a:t>ollen</a:t>
            </a:r>
            <a:r>
              <a:rPr lang="en-GB" sz="1400" dirty="0" smtClean="0"/>
              <a:t> </a:t>
            </a:r>
            <a:r>
              <a:rPr lang="en-GB" sz="1400" dirty="0" err="1" smtClean="0"/>
              <a:t>uuden</a:t>
            </a:r>
            <a:r>
              <a:rPr lang="en-GB" sz="1400" dirty="0" smtClean="0"/>
              <a:t> </a:t>
            </a:r>
            <a:r>
              <a:rPr lang="en-GB" sz="1400" dirty="0" err="1" smtClean="0"/>
              <a:t>oppimiseen</a:t>
            </a:r>
            <a:r>
              <a:rPr lang="en-GB" sz="1400" dirty="0" smtClean="0"/>
              <a:t>. </a:t>
            </a:r>
            <a:r>
              <a:rPr lang="en-GB" sz="1400" dirty="0" err="1" smtClean="0"/>
              <a:t>Yhteisissä</a:t>
            </a:r>
            <a:r>
              <a:rPr lang="en-GB" sz="1400" dirty="0" smtClean="0"/>
              <a:t> </a:t>
            </a:r>
            <a:r>
              <a:rPr lang="en-GB" sz="1400" dirty="0" err="1" smtClean="0"/>
              <a:t>kokouksisissa</a:t>
            </a:r>
            <a:r>
              <a:rPr lang="en-GB" sz="1400" dirty="0" smtClean="0"/>
              <a:t> </a:t>
            </a:r>
            <a:r>
              <a:rPr lang="en-GB" sz="1400" dirty="0" err="1" smtClean="0"/>
              <a:t>keskustelemme</a:t>
            </a:r>
            <a:r>
              <a:rPr lang="en-GB" sz="1400" dirty="0" smtClean="0"/>
              <a:t>, </a:t>
            </a:r>
            <a:r>
              <a:rPr lang="en-GB" sz="1400" dirty="0" err="1" smtClean="0"/>
              <a:t>vaihdamme</a:t>
            </a:r>
            <a:r>
              <a:rPr lang="en-GB" sz="1400" dirty="0" smtClean="0"/>
              <a:t> </a:t>
            </a:r>
            <a:r>
              <a:rPr lang="en-GB" sz="1400" dirty="0" err="1" smtClean="0"/>
              <a:t>ajatuksia</a:t>
            </a:r>
            <a:r>
              <a:rPr lang="en-GB" sz="1400" dirty="0" smtClean="0"/>
              <a:t> </a:t>
            </a:r>
            <a:r>
              <a:rPr lang="en-GB" sz="1400" dirty="0" err="1" smtClean="0"/>
              <a:t>ja</a:t>
            </a:r>
            <a:r>
              <a:rPr lang="en-GB" sz="1400" dirty="0" smtClean="0"/>
              <a:t> </a:t>
            </a:r>
            <a:r>
              <a:rPr lang="en-GB" sz="1400" dirty="0" err="1" smtClean="0"/>
              <a:t>jaamme</a:t>
            </a:r>
            <a:r>
              <a:rPr lang="en-GB" sz="1400" dirty="0" smtClean="0"/>
              <a:t> </a:t>
            </a:r>
            <a:r>
              <a:rPr lang="en-GB" sz="1400" dirty="0" err="1" smtClean="0"/>
              <a:t>koulutuksissa</a:t>
            </a:r>
            <a:r>
              <a:rPr lang="en-GB" sz="1400" dirty="0" smtClean="0"/>
              <a:t> </a:t>
            </a:r>
            <a:r>
              <a:rPr lang="en-GB" sz="1400" dirty="0" err="1" smtClean="0"/>
              <a:t>oppimiamme</a:t>
            </a:r>
            <a:r>
              <a:rPr lang="en-GB" sz="1400" dirty="0" smtClean="0"/>
              <a:t> </a:t>
            </a:r>
            <a:r>
              <a:rPr lang="en-GB" sz="1400" dirty="0" err="1" smtClean="0"/>
              <a:t>asioita</a:t>
            </a:r>
            <a:r>
              <a:rPr lang="en-GB" sz="1400" dirty="0" smtClean="0"/>
              <a:t>. </a:t>
            </a:r>
            <a:r>
              <a:rPr lang="en-GB" sz="1400" dirty="0" err="1" smtClean="0"/>
              <a:t>Suunnittelemme</a:t>
            </a:r>
            <a:r>
              <a:rPr lang="en-GB" sz="1400" dirty="0" smtClean="0"/>
              <a:t> </a:t>
            </a:r>
            <a:r>
              <a:rPr lang="en-GB" sz="1400" dirty="0" err="1" smtClean="0"/>
              <a:t>jatkuvasti</a:t>
            </a:r>
            <a:r>
              <a:rPr lang="en-GB" sz="1400" dirty="0" smtClean="0"/>
              <a:t> </a:t>
            </a:r>
            <a:r>
              <a:rPr lang="en-GB" sz="1400" dirty="0" err="1" smtClean="0"/>
              <a:t>toimintaa</a:t>
            </a:r>
            <a:r>
              <a:rPr lang="en-GB" sz="1400" dirty="0" smtClean="0"/>
              <a:t> </a:t>
            </a:r>
            <a:r>
              <a:rPr lang="en-GB" sz="1400" dirty="0" err="1" smtClean="0"/>
              <a:t>yhdessä</a:t>
            </a:r>
            <a:r>
              <a:rPr lang="en-GB" sz="1400" dirty="0" smtClean="0"/>
              <a:t> </a:t>
            </a:r>
            <a:r>
              <a:rPr lang="en-GB" sz="1400" dirty="0" err="1" smtClean="0"/>
              <a:t>ja</a:t>
            </a:r>
            <a:r>
              <a:rPr lang="en-GB" sz="1400" dirty="0" smtClean="0"/>
              <a:t> </a:t>
            </a:r>
            <a:r>
              <a:rPr lang="en-GB" sz="1400" dirty="0" err="1" smtClean="0"/>
              <a:t>toimimme</a:t>
            </a:r>
            <a:r>
              <a:rPr lang="en-GB" sz="1400" dirty="0" smtClean="0"/>
              <a:t> </a:t>
            </a:r>
            <a:r>
              <a:rPr lang="en-GB" sz="1400" dirty="0" err="1" smtClean="0"/>
              <a:t>tiiviissä</a:t>
            </a:r>
            <a:r>
              <a:rPr lang="en-GB" sz="1400" dirty="0" smtClean="0"/>
              <a:t> </a:t>
            </a:r>
            <a:r>
              <a:rPr lang="en-GB" sz="1400" dirty="0" err="1" smtClean="0"/>
              <a:t>yhteistyössä</a:t>
            </a:r>
            <a:r>
              <a:rPr lang="en-GB" sz="1400" dirty="0" smtClean="0"/>
              <a:t>, </a:t>
            </a:r>
            <a:r>
              <a:rPr lang="en-GB" sz="1400" dirty="0" err="1" smtClean="0"/>
              <a:t>jolloin</a:t>
            </a:r>
            <a:r>
              <a:rPr lang="en-GB" sz="1400" dirty="0" smtClean="0"/>
              <a:t> </a:t>
            </a:r>
            <a:r>
              <a:rPr lang="en-GB" sz="1400" dirty="0" err="1" smtClean="0"/>
              <a:t>vahvistamme</a:t>
            </a:r>
            <a:r>
              <a:rPr lang="en-GB" sz="1400" dirty="0" smtClean="0"/>
              <a:t> </a:t>
            </a:r>
            <a:r>
              <a:rPr lang="en-GB" sz="1400" dirty="0" err="1" smtClean="0"/>
              <a:t>jokaisen</a:t>
            </a:r>
            <a:r>
              <a:rPr lang="en-GB" sz="1400" dirty="0" smtClean="0"/>
              <a:t> </a:t>
            </a:r>
            <a:r>
              <a:rPr lang="en-GB" sz="1400" dirty="0" err="1" smtClean="0"/>
              <a:t>osallisuutta</a:t>
            </a:r>
            <a:r>
              <a:rPr lang="en-GB" sz="1400" dirty="0" smtClean="0"/>
              <a:t> </a:t>
            </a:r>
            <a:r>
              <a:rPr lang="en-GB" sz="1400" dirty="0" err="1" smtClean="0"/>
              <a:t>sekä</a:t>
            </a:r>
            <a:r>
              <a:rPr lang="en-GB" sz="1400" dirty="0" smtClean="0"/>
              <a:t> </a:t>
            </a:r>
            <a:r>
              <a:rPr lang="en-GB" sz="1400" dirty="0" err="1" smtClean="0"/>
              <a:t>yhdessä</a:t>
            </a:r>
            <a:r>
              <a:rPr lang="en-GB" sz="1400" dirty="0" smtClean="0"/>
              <a:t> </a:t>
            </a:r>
            <a:r>
              <a:rPr lang="en-GB" sz="1400" dirty="0" err="1" smtClean="0"/>
              <a:t>tekemisen</a:t>
            </a:r>
            <a:r>
              <a:rPr lang="en-GB" sz="1400" dirty="0" smtClean="0"/>
              <a:t> </a:t>
            </a:r>
            <a:r>
              <a:rPr lang="en-GB" sz="1400" dirty="0" err="1" smtClean="0"/>
              <a:t>tunnetta</a:t>
            </a:r>
            <a:r>
              <a:rPr lang="en-GB" sz="1400" dirty="0" smtClean="0"/>
              <a:t>. </a:t>
            </a:r>
            <a:r>
              <a:rPr lang="en-GB" sz="1400" dirty="0" err="1" smtClean="0"/>
              <a:t>Luomme</a:t>
            </a:r>
            <a:r>
              <a:rPr lang="en-GB" sz="1400" dirty="0" smtClean="0"/>
              <a:t> </a:t>
            </a:r>
            <a:r>
              <a:rPr lang="en-GB" sz="1400" dirty="0" err="1" smtClean="0"/>
              <a:t>yhteisiä</a:t>
            </a:r>
            <a:r>
              <a:rPr lang="en-GB" sz="1400" dirty="0" smtClean="0"/>
              <a:t> </a:t>
            </a:r>
            <a:r>
              <a:rPr lang="en-GB" sz="1400" dirty="0" err="1" smtClean="0"/>
              <a:t>tavoitteita</a:t>
            </a:r>
            <a:r>
              <a:rPr lang="en-GB" sz="1400" dirty="0" smtClean="0"/>
              <a:t> </a:t>
            </a:r>
            <a:r>
              <a:rPr lang="en-GB" sz="1400" dirty="0" err="1" smtClean="0"/>
              <a:t>toiminnallemme</a:t>
            </a:r>
            <a:r>
              <a:rPr lang="en-GB" sz="1400" dirty="0" smtClean="0"/>
              <a:t>, </a:t>
            </a:r>
            <a:r>
              <a:rPr lang="en-GB" sz="1400" dirty="0" err="1" smtClean="0"/>
              <a:t>joita</a:t>
            </a:r>
            <a:r>
              <a:rPr lang="en-GB" sz="1400" dirty="0" smtClean="0"/>
              <a:t> </a:t>
            </a:r>
            <a:r>
              <a:rPr lang="en-GB" sz="1400" dirty="0" err="1" smtClean="0"/>
              <a:t>säännöllisesti</a:t>
            </a:r>
            <a:r>
              <a:rPr lang="en-GB" sz="1400" dirty="0" smtClean="0"/>
              <a:t> </a:t>
            </a:r>
            <a:r>
              <a:rPr lang="en-GB" sz="1400" dirty="0" err="1" smtClean="0"/>
              <a:t>arvioimme</a:t>
            </a:r>
            <a:r>
              <a:rPr lang="en-GB" sz="1400" dirty="0" smtClean="0"/>
              <a:t>. </a:t>
            </a:r>
            <a:r>
              <a:rPr lang="en-GB" sz="1400" dirty="0" err="1" smtClean="0"/>
              <a:t>Meillä</a:t>
            </a:r>
            <a:r>
              <a:rPr lang="en-GB" sz="1400" dirty="0" smtClean="0"/>
              <a:t> </a:t>
            </a:r>
            <a:r>
              <a:rPr lang="en-GB" sz="1400" dirty="0" err="1" smtClean="0"/>
              <a:t>toteutuu</a:t>
            </a:r>
            <a:r>
              <a:rPr lang="en-GB" sz="1400" dirty="0" smtClean="0"/>
              <a:t> </a:t>
            </a:r>
            <a:r>
              <a:rPr lang="en-GB" sz="1400" dirty="0" err="1" smtClean="0"/>
              <a:t>säännölliset</a:t>
            </a:r>
            <a:r>
              <a:rPr lang="en-GB" sz="1400" dirty="0" smtClean="0"/>
              <a:t> </a:t>
            </a:r>
            <a:r>
              <a:rPr lang="en-GB" sz="1400" dirty="0" err="1" smtClean="0"/>
              <a:t>suunnittelupäivät</a:t>
            </a:r>
            <a:r>
              <a:rPr lang="en-GB" sz="1400" dirty="0" smtClean="0"/>
              <a:t> </a:t>
            </a:r>
            <a:r>
              <a:rPr lang="en-GB" sz="1400" dirty="0" err="1" smtClean="0"/>
              <a:t>ja</a:t>
            </a:r>
            <a:r>
              <a:rPr lang="en-GB" sz="1400" dirty="0" smtClean="0"/>
              <a:t> </a:t>
            </a:r>
            <a:r>
              <a:rPr lang="en-GB" sz="1400" dirty="0" err="1" smtClean="0"/>
              <a:t>lisäksi</a:t>
            </a:r>
            <a:r>
              <a:rPr lang="en-GB" sz="1400" dirty="0" smtClean="0"/>
              <a:t> </a:t>
            </a:r>
            <a:r>
              <a:rPr lang="en-GB" sz="1400" dirty="0" err="1" smtClean="0"/>
              <a:t>kerran</a:t>
            </a:r>
            <a:r>
              <a:rPr lang="en-GB" sz="1400" dirty="0" smtClean="0"/>
              <a:t> </a:t>
            </a:r>
            <a:r>
              <a:rPr lang="en-GB" sz="1400" dirty="0" err="1" smtClean="0"/>
              <a:t>kuussa</a:t>
            </a:r>
            <a:r>
              <a:rPr lang="en-GB" sz="1400" dirty="0" smtClean="0"/>
              <a:t> </a:t>
            </a:r>
            <a:r>
              <a:rPr lang="en-GB" sz="1400" dirty="0" err="1" smtClean="0"/>
              <a:t>meillä</a:t>
            </a:r>
            <a:r>
              <a:rPr lang="en-GB" sz="1400" dirty="0" smtClean="0"/>
              <a:t> on </a:t>
            </a:r>
            <a:r>
              <a:rPr lang="en-GB" sz="1400" dirty="0" err="1" smtClean="0"/>
              <a:t>kaksi</a:t>
            </a:r>
            <a:r>
              <a:rPr lang="en-GB" sz="1400" dirty="0" smtClean="0"/>
              <a:t> </a:t>
            </a:r>
            <a:r>
              <a:rPr lang="en-GB" sz="1400" dirty="0" err="1" smtClean="0"/>
              <a:t>tuntia</a:t>
            </a:r>
            <a:r>
              <a:rPr lang="en-GB" sz="1400" dirty="0" smtClean="0"/>
              <a:t> </a:t>
            </a:r>
            <a:r>
              <a:rPr lang="en-GB" sz="1400" dirty="0" err="1" smtClean="0"/>
              <a:t>kestävä</a:t>
            </a:r>
            <a:r>
              <a:rPr lang="en-GB" sz="1400" dirty="0" smtClean="0"/>
              <a:t> </a:t>
            </a:r>
            <a:r>
              <a:rPr lang="en-GB" sz="1400" dirty="0" err="1" smtClean="0"/>
              <a:t>suunnitteluiltapäivä</a:t>
            </a:r>
            <a:r>
              <a:rPr lang="en-GB" sz="1400" dirty="0" smtClean="0"/>
              <a:t>, </a:t>
            </a:r>
            <a:r>
              <a:rPr lang="en-GB" sz="1400" dirty="0" err="1" smtClean="0"/>
              <a:t>joka</a:t>
            </a:r>
            <a:r>
              <a:rPr lang="en-GB" sz="1400" dirty="0" smtClean="0"/>
              <a:t> on </a:t>
            </a:r>
            <a:r>
              <a:rPr lang="en-GB" sz="1400" dirty="0" err="1" smtClean="0"/>
              <a:t>meille</a:t>
            </a:r>
            <a:r>
              <a:rPr lang="en-GB" sz="1400" dirty="0" smtClean="0"/>
              <a:t> </a:t>
            </a:r>
            <a:r>
              <a:rPr lang="en-GB" sz="1400" dirty="0" err="1" smtClean="0"/>
              <a:t>arvokasta</a:t>
            </a:r>
            <a:r>
              <a:rPr lang="en-GB" sz="1400" dirty="0" smtClean="0"/>
              <a:t> </a:t>
            </a:r>
            <a:r>
              <a:rPr lang="en-GB" sz="1400" dirty="0" err="1" smtClean="0"/>
              <a:t>ja</a:t>
            </a:r>
            <a:r>
              <a:rPr lang="en-GB" sz="1400" dirty="0" smtClean="0"/>
              <a:t> </a:t>
            </a:r>
            <a:r>
              <a:rPr lang="en-GB" sz="1400" dirty="0" err="1" smtClean="0"/>
              <a:t>kiireetöntä</a:t>
            </a:r>
            <a:r>
              <a:rPr lang="en-GB" sz="1400" dirty="0" smtClean="0"/>
              <a:t> </a:t>
            </a:r>
            <a:r>
              <a:rPr lang="en-GB" sz="1400" dirty="0" err="1" smtClean="0"/>
              <a:t>aikaa</a:t>
            </a:r>
            <a:r>
              <a:rPr lang="en-GB" sz="1400" dirty="0" smtClean="0"/>
              <a:t> </a:t>
            </a:r>
            <a:r>
              <a:rPr lang="en-GB" sz="1400" dirty="0" err="1" smtClean="0"/>
              <a:t>suunnittelun</a:t>
            </a:r>
            <a:r>
              <a:rPr lang="en-GB" sz="1400" dirty="0" smtClean="0"/>
              <a:t> </a:t>
            </a:r>
            <a:r>
              <a:rPr lang="en-GB" sz="1400" dirty="0" err="1" smtClean="0"/>
              <a:t>ja</a:t>
            </a:r>
            <a:r>
              <a:rPr lang="en-GB" sz="1400" dirty="0" smtClean="0"/>
              <a:t> </a:t>
            </a:r>
            <a:r>
              <a:rPr lang="en-GB" sz="1400" dirty="0" err="1" smtClean="0"/>
              <a:t>arvioinnin</a:t>
            </a:r>
            <a:r>
              <a:rPr lang="en-GB" sz="1400" dirty="0" smtClean="0"/>
              <a:t> </a:t>
            </a:r>
            <a:r>
              <a:rPr lang="en-GB" sz="1400" dirty="0" err="1" smtClean="0"/>
              <a:t>parissa</a:t>
            </a:r>
            <a:r>
              <a:rPr lang="en-GB" sz="1400" dirty="0" smtClean="0"/>
              <a:t>.</a:t>
            </a:r>
          </a:p>
          <a:p>
            <a:pPr marL="0" indent="0">
              <a:buNone/>
            </a:pPr>
            <a:endParaRPr lang="en-GB" sz="1400" dirty="0"/>
          </a:p>
          <a:p>
            <a:pPr marL="0" indent="0">
              <a:buNone/>
            </a:pPr>
            <a:r>
              <a:rPr lang="en-GB" sz="1400" dirty="0" err="1" smtClean="0"/>
              <a:t>Toiminnan</a:t>
            </a:r>
            <a:r>
              <a:rPr lang="en-GB" sz="1400" dirty="0" smtClean="0"/>
              <a:t> </a:t>
            </a:r>
            <a:r>
              <a:rPr lang="en-GB" sz="1400" dirty="0" err="1" smtClean="0"/>
              <a:t>suunnittelussa</a:t>
            </a:r>
            <a:r>
              <a:rPr lang="en-GB" sz="1400" dirty="0" smtClean="0"/>
              <a:t> </a:t>
            </a:r>
            <a:r>
              <a:rPr lang="en-GB" sz="1400" dirty="0" err="1" smtClean="0"/>
              <a:t>kuulemme</a:t>
            </a:r>
            <a:r>
              <a:rPr lang="en-GB" sz="1400" dirty="0" smtClean="0"/>
              <a:t> </a:t>
            </a:r>
            <a:r>
              <a:rPr lang="en-GB" sz="1400" dirty="0" err="1" smtClean="0"/>
              <a:t>mielellään</a:t>
            </a:r>
            <a:r>
              <a:rPr lang="en-GB" sz="1400" dirty="0" smtClean="0"/>
              <a:t> </a:t>
            </a:r>
            <a:r>
              <a:rPr lang="en-GB" sz="1400" dirty="0" err="1" smtClean="0"/>
              <a:t>perheiden</a:t>
            </a:r>
            <a:r>
              <a:rPr lang="en-GB" sz="1400" dirty="0" smtClean="0"/>
              <a:t> </a:t>
            </a:r>
            <a:r>
              <a:rPr lang="en-GB" sz="1400" dirty="0" err="1" smtClean="0"/>
              <a:t>ajatuksia</a:t>
            </a:r>
            <a:r>
              <a:rPr lang="en-GB" sz="1400" dirty="0" smtClean="0"/>
              <a:t> </a:t>
            </a:r>
            <a:r>
              <a:rPr lang="en-GB" sz="1400" dirty="0" err="1" smtClean="0"/>
              <a:t>ja</a:t>
            </a:r>
            <a:r>
              <a:rPr lang="en-GB" sz="1400" dirty="0" smtClean="0"/>
              <a:t> </a:t>
            </a:r>
            <a:r>
              <a:rPr lang="en-GB" sz="1400" dirty="0" err="1" smtClean="0"/>
              <a:t>haluamme</a:t>
            </a:r>
            <a:r>
              <a:rPr lang="en-GB" sz="1400" dirty="0" smtClean="0"/>
              <a:t> </a:t>
            </a:r>
            <a:r>
              <a:rPr lang="en-GB" sz="1400" dirty="0" err="1" smtClean="0"/>
              <a:t>säännöllisesti</a:t>
            </a:r>
            <a:r>
              <a:rPr lang="en-GB" sz="1400" dirty="0" smtClean="0"/>
              <a:t> </a:t>
            </a:r>
            <a:r>
              <a:rPr lang="en-GB" sz="1400" dirty="0" err="1" smtClean="0"/>
              <a:t>palautetta</a:t>
            </a:r>
            <a:r>
              <a:rPr lang="en-GB" sz="1400" dirty="0" smtClean="0"/>
              <a:t> </a:t>
            </a:r>
            <a:r>
              <a:rPr lang="en-GB" sz="1400" dirty="0" err="1" smtClean="0"/>
              <a:t>asiakkailtamme</a:t>
            </a:r>
            <a:r>
              <a:rPr lang="en-GB" sz="1400" dirty="0" smtClean="0"/>
              <a:t>. </a:t>
            </a:r>
            <a:r>
              <a:rPr lang="en-GB" sz="1400" dirty="0" err="1" smtClean="0"/>
              <a:t>Haluamme</a:t>
            </a:r>
            <a:r>
              <a:rPr lang="en-GB" sz="1400" dirty="0" smtClean="0"/>
              <a:t> </a:t>
            </a:r>
            <a:r>
              <a:rPr lang="en-GB" sz="1400" dirty="0" err="1" smtClean="0"/>
              <a:t>kehittyä</a:t>
            </a:r>
            <a:r>
              <a:rPr lang="en-GB" sz="1400" dirty="0" smtClean="0"/>
              <a:t> </a:t>
            </a:r>
            <a:r>
              <a:rPr lang="en-GB" sz="1400" dirty="0" err="1" smtClean="0"/>
              <a:t>ja</a:t>
            </a:r>
            <a:r>
              <a:rPr lang="en-GB" sz="1400" dirty="0" smtClean="0"/>
              <a:t> </a:t>
            </a:r>
            <a:r>
              <a:rPr lang="en-GB" sz="1400" dirty="0" err="1" smtClean="0"/>
              <a:t>parantaa</a:t>
            </a:r>
            <a:r>
              <a:rPr lang="en-GB" sz="1400" dirty="0" smtClean="0"/>
              <a:t> </a:t>
            </a:r>
            <a:r>
              <a:rPr lang="en-GB" sz="1400" dirty="0" err="1" smtClean="0"/>
              <a:t>toimintaamme</a:t>
            </a:r>
            <a:r>
              <a:rPr lang="en-GB" sz="1400" dirty="0" smtClean="0"/>
              <a:t> </a:t>
            </a:r>
            <a:r>
              <a:rPr lang="en-GB" sz="1400" dirty="0" err="1" smtClean="0"/>
              <a:t>jatkuvasti</a:t>
            </a:r>
            <a:r>
              <a:rPr lang="en-GB" sz="1400" dirty="0" smtClean="0"/>
              <a:t>, </a:t>
            </a:r>
            <a:r>
              <a:rPr lang="en-GB" sz="1400" dirty="0" err="1" smtClean="0"/>
              <a:t>jonka</a:t>
            </a:r>
            <a:r>
              <a:rPr lang="en-GB" sz="1400" dirty="0" smtClean="0"/>
              <a:t> </a:t>
            </a:r>
            <a:r>
              <a:rPr lang="en-GB" sz="1400" dirty="0" err="1" smtClean="0"/>
              <a:t>vuoksi</a:t>
            </a:r>
            <a:r>
              <a:rPr lang="en-GB" sz="1400" dirty="0" smtClean="0"/>
              <a:t> </a:t>
            </a:r>
            <a:r>
              <a:rPr lang="en-GB" sz="1400" dirty="0" err="1" smtClean="0"/>
              <a:t>palautteen</a:t>
            </a:r>
            <a:r>
              <a:rPr lang="en-GB" sz="1400" dirty="0" smtClean="0"/>
              <a:t> </a:t>
            </a:r>
            <a:r>
              <a:rPr lang="en-GB" sz="1400" dirty="0" err="1" smtClean="0"/>
              <a:t>saaminen</a:t>
            </a:r>
            <a:r>
              <a:rPr lang="en-GB" sz="1400" dirty="0" smtClean="0"/>
              <a:t> on </a:t>
            </a:r>
            <a:r>
              <a:rPr lang="en-GB" sz="1400" dirty="0" err="1" smtClean="0"/>
              <a:t>ensisijaisen</a:t>
            </a:r>
            <a:r>
              <a:rPr lang="en-GB" sz="1400" dirty="0" smtClean="0"/>
              <a:t> </a:t>
            </a:r>
            <a:r>
              <a:rPr lang="en-GB" sz="1400" dirty="0" err="1" smtClean="0"/>
              <a:t>tärkeää</a:t>
            </a:r>
            <a:r>
              <a:rPr lang="en-GB" sz="1400" dirty="0" smtClean="0"/>
              <a:t>. </a:t>
            </a:r>
            <a:r>
              <a:rPr lang="en-GB" sz="1400" dirty="0" err="1" smtClean="0"/>
              <a:t>Haluamme</a:t>
            </a:r>
            <a:r>
              <a:rPr lang="en-GB" sz="1400" dirty="0" smtClean="0"/>
              <a:t> </a:t>
            </a:r>
            <a:r>
              <a:rPr lang="en-GB" sz="1400" dirty="0" err="1" smtClean="0"/>
              <a:t>oppia</a:t>
            </a:r>
            <a:r>
              <a:rPr lang="en-GB" sz="1400" dirty="0" smtClean="0"/>
              <a:t> </a:t>
            </a:r>
            <a:r>
              <a:rPr lang="en-GB" sz="1400" dirty="0" err="1" smtClean="0"/>
              <a:t>toisiltamme</a:t>
            </a:r>
            <a:r>
              <a:rPr lang="en-GB" sz="1400" dirty="0" smtClean="0"/>
              <a:t>, </a:t>
            </a:r>
            <a:r>
              <a:rPr lang="en-GB" sz="1400" dirty="0" err="1" smtClean="0"/>
              <a:t>haastaa</a:t>
            </a:r>
            <a:r>
              <a:rPr lang="en-GB" sz="1400" dirty="0" smtClean="0"/>
              <a:t> </a:t>
            </a:r>
            <a:r>
              <a:rPr lang="en-GB" sz="1400" dirty="0" err="1" smtClean="0"/>
              <a:t>itseämme</a:t>
            </a:r>
            <a:r>
              <a:rPr lang="en-GB" sz="1400" dirty="0" smtClean="0"/>
              <a:t> </a:t>
            </a:r>
            <a:r>
              <a:rPr lang="en-GB" sz="1400" dirty="0" err="1" smtClean="0"/>
              <a:t>ja</a:t>
            </a:r>
            <a:r>
              <a:rPr lang="en-GB" sz="1400" dirty="0" smtClean="0"/>
              <a:t> </a:t>
            </a:r>
            <a:r>
              <a:rPr lang="en-GB" sz="1400" dirty="0" err="1" smtClean="0"/>
              <a:t>annamme</a:t>
            </a:r>
            <a:r>
              <a:rPr lang="en-GB" sz="1400" dirty="0" smtClean="0"/>
              <a:t> </a:t>
            </a:r>
            <a:r>
              <a:rPr lang="en-GB" sz="1400" dirty="0" err="1" smtClean="0"/>
              <a:t>myös</a:t>
            </a:r>
            <a:r>
              <a:rPr lang="en-GB" sz="1400" dirty="0" smtClean="0"/>
              <a:t> </a:t>
            </a:r>
            <a:r>
              <a:rPr lang="en-GB" sz="1400" dirty="0" err="1" smtClean="0"/>
              <a:t>tilaa</a:t>
            </a:r>
            <a:r>
              <a:rPr lang="en-GB" sz="1400" dirty="0" smtClean="0"/>
              <a:t> </a:t>
            </a:r>
            <a:r>
              <a:rPr lang="en-GB" sz="1400" dirty="0" err="1" smtClean="0"/>
              <a:t>kokeilulle</a:t>
            </a:r>
            <a:r>
              <a:rPr lang="en-GB" sz="1400" dirty="0" smtClean="0"/>
              <a:t> </a:t>
            </a:r>
            <a:r>
              <a:rPr lang="en-GB" sz="1400" dirty="0" err="1" smtClean="0"/>
              <a:t>sekä</a:t>
            </a:r>
            <a:r>
              <a:rPr lang="en-GB" sz="1400" dirty="0" smtClean="0"/>
              <a:t> </a:t>
            </a:r>
            <a:r>
              <a:rPr lang="en-GB" sz="1400" dirty="0" err="1" smtClean="0"/>
              <a:t>virheistä</a:t>
            </a:r>
            <a:r>
              <a:rPr lang="en-GB" sz="1400" dirty="0" smtClean="0"/>
              <a:t> </a:t>
            </a:r>
            <a:r>
              <a:rPr lang="en-GB" sz="1400" dirty="0" err="1" smtClean="0"/>
              <a:t>oppimisille</a:t>
            </a:r>
            <a:r>
              <a:rPr lang="en-GB" sz="1400" dirty="0" smtClean="0"/>
              <a:t>.</a:t>
            </a:r>
            <a:endParaRPr lang="en-GB" sz="1400" dirty="0"/>
          </a:p>
        </p:txBody>
      </p:sp>
      <p:sp>
        <p:nvSpPr>
          <p:cNvPr id="4" name="Footer Placeholder 3"/>
          <p:cNvSpPr>
            <a:spLocks noGrp="1"/>
          </p:cNvSpPr>
          <p:nvPr>
            <p:ph type="ftr" sz="quarter" idx="11"/>
          </p:nvPr>
        </p:nvSpPr>
        <p:spPr/>
        <p:txBody>
          <a:bodyPr/>
          <a:lstStyle/>
          <a:p>
            <a:pPr>
              <a:defRPr/>
            </a:pPr>
            <a:r>
              <a:rPr lang="fi-FI" smtClean="0"/>
              <a:t>Toimintasuunnitelma 2022-2023</a:t>
            </a:r>
            <a:endParaRPr lang="fi-FI"/>
          </a:p>
        </p:txBody>
      </p:sp>
      <p:sp>
        <p:nvSpPr>
          <p:cNvPr id="5" name="Slide Number Placeholder 4"/>
          <p:cNvSpPr>
            <a:spLocks noGrp="1"/>
          </p:cNvSpPr>
          <p:nvPr>
            <p:ph type="sldNum" sz="quarter" idx="12"/>
          </p:nvPr>
        </p:nvSpPr>
        <p:spPr/>
        <p:txBody>
          <a:bodyPr/>
          <a:lstStyle/>
          <a:p>
            <a:pPr>
              <a:defRPr/>
            </a:pPr>
            <a:fld id="{9E080EE8-51E0-41E5-BD9C-F92DAD01192E}" type="slidenum">
              <a:rPr lang="fi-FI" smtClean="0"/>
              <a:pPr>
                <a:defRPr/>
              </a:pPr>
              <a:t>12</a:t>
            </a:fld>
            <a:endParaRPr lang="fi-FI"/>
          </a:p>
        </p:txBody>
      </p:sp>
    </p:spTree>
    <p:extLst>
      <p:ext uri="{BB962C8B-B14F-4D97-AF65-F5344CB8AC3E}">
        <p14:creationId xmlns:p14="http://schemas.microsoft.com/office/powerpoint/2010/main" val="473079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z="3600" dirty="0" smtClean="0"/>
              <a:t>Yksikön toimintakulttuuri esiopetuksessa</a:t>
            </a:r>
            <a:endParaRPr lang="fi-FI" sz="3600" dirty="0"/>
          </a:p>
        </p:txBody>
      </p:sp>
      <p:sp>
        <p:nvSpPr>
          <p:cNvPr id="3" name="Sisällön paikkamerkki 2"/>
          <p:cNvSpPr>
            <a:spLocks noGrp="1"/>
          </p:cNvSpPr>
          <p:nvPr>
            <p:ph idx="1"/>
          </p:nvPr>
        </p:nvSpPr>
        <p:spPr>
          <a:xfrm>
            <a:off x="476518" y="1195388"/>
            <a:ext cx="11234738" cy="4981574"/>
          </a:xfrm>
        </p:spPr>
        <p:txBody>
          <a:bodyPr/>
          <a:lstStyle/>
          <a:p>
            <a:pPr marL="342900" lvl="0" indent="-342900" fontAlgn="auto">
              <a:spcBef>
                <a:spcPts val="0"/>
              </a:spcBef>
              <a:spcAft>
                <a:spcPts val="0"/>
              </a:spcAft>
              <a:buAutoNum type="arabicPeriod"/>
              <a:defRPr/>
            </a:pPr>
            <a:r>
              <a:rPr lang="fi-FI" sz="1400" b="1" dirty="0" smtClean="0">
                <a:ea typeface="+mn-lt"/>
                <a:cs typeface="Arial" panose="020B0604020202020204"/>
              </a:rPr>
              <a:t>Inklusiivinen toimintakulttuuri</a:t>
            </a:r>
          </a:p>
          <a:p>
            <a:pPr marL="342900" lvl="0" indent="-342900" fontAlgn="auto">
              <a:spcBef>
                <a:spcPts val="0"/>
              </a:spcBef>
              <a:spcAft>
                <a:spcPts val="0"/>
              </a:spcAft>
              <a:buAutoNum type="arabicPeriod"/>
              <a:defRPr/>
            </a:pPr>
            <a:endParaRPr lang="fi-FI" sz="1400" b="1" dirty="0">
              <a:ea typeface="+mn-lt"/>
              <a:cs typeface="Arial" panose="020B0604020202020204"/>
            </a:endParaRPr>
          </a:p>
          <a:p>
            <a:pPr marL="0" lvl="0" indent="0" algn="just" fontAlgn="auto">
              <a:spcBef>
                <a:spcPts val="0"/>
              </a:spcBef>
              <a:spcAft>
                <a:spcPts val="0"/>
              </a:spcAft>
              <a:buNone/>
              <a:defRPr/>
            </a:pPr>
            <a:r>
              <a:rPr lang="fi-FI" sz="1400" dirty="0" smtClean="0">
                <a:ea typeface="+mn-lt"/>
                <a:cs typeface="Arial" panose="020B0604020202020204"/>
              </a:rPr>
              <a:t>Inklusiivisyys on tärkeä pohja esiopetukselle. Jokainen kuuluu mukaan. Mediän esiopetuksessa on hyväksyvä ilmapiiri, jossa ketään ei torjuta tai suljeta ulkopuolelle. Esiopetuksen toimintaperiaatteena on osallisuus, jossa jokaisella lapselle on mahdollisuus olla mukana toiminnassa omien edellytystensä mukaisesti ja toimintaa suunnitellaan lasten ja heidän tarpeiden mukaan. Keskitymme jokaisen lapsen kykyihin, mahdollisuuksiin ja vahvuuksiin, rajoitusten sijaan. Meille opetuksessa on ensisijaisen tärkeää ystävällisyys, huomaavaisuus, yksilöllisyys ja huumori. Erilaisuuden kohtaamme rakentavalla ja myönteisellä tavalla. Inklusiivisyys on jatkuva prosessi.</a:t>
            </a:r>
          </a:p>
          <a:p>
            <a:pPr marL="342900" lvl="0" indent="-342900" algn="just" fontAlgn="auto">
              <a:spcBef>
                <a:spcPts val="0"/>
              </a:spcBef>
              <a:spcAft>
                <a:spcPts val="0"/>
              </a:spcAft>
              <a:buAutoNum type="arabicPeriod"/>
              <a:defRPr/>
            </a:pPr>
            <a:endParaRPr lang="fi-FI" sz="1400" b="1" dirty="0" smtClean="0">
              <a:ea typeface="+mn-lt"/>
              <a:cs typeface="Arial" panose="020B0604020202020204"/>
            </a:endParaRPr>
          </a:p>
          <a:p>
            <a:pPr marL="342900" lvl="0" indent="-342900" fontAlgn="auto">
              <a:spcBef>
                <a:spcPts val="0"/>
              </a:spcBef>
              <a:spcAft>
                <a:spcPts val="0"/>
              </a:spcAft>
              <a:buAutoNum type="arabicPeriod"/>
              <a:defRPr/>
            </a:pPr>
            <a:endParaRPr lang="fi-FI" sz="1400" b="1" dirty="0" smtClean="0">
              <a:ea typeface="+mn-lt"/>
              <a:cs typeface="Arial" panose="020B0604020202020204"/>
            </a:endParaRPr>
          </a:p>
          <a:p>
            <a:pPr marL="342900" lvl="0" indent="-342900" fontAlgn="auto">
              <a:spcBef>
                <a:spcPts val="0"/>
              </a:spcBef>
              <a:spcAft>
                <a:spcPts val="0"/>
              </a:spcAft>
              <a:buAutoNum type="arabicPeriod"/>
              <a:defRPr/>
            </a:pPr>
            <a:endParaRPr lang="fi-FI" sz="1400" b="1" dirty="0">
              <a:ea typeface="+mn-lt"/>
              <a:cs typeface="Arial" panose="020B0604020202020204"/>
            </a:endParaRPr>
          </a:p>
          <a:p>
            <a:pPr marL="342900" lvl="0" indent="-342900" fontAlgn="auto">
              <a:spcBef>
                <a:spcPts val="0"/>
              </a:spcBef>
              <a:spcAft>
                <a:spcPts val="0"/>
              </a:spcAft>
              <a:buAutoNum type="arabicPeriod"/>
              <a:defRPr/>
            </a:pPr>
            <a:endParaRPr lang="fi-FI" sz="1400" b="1" dirty="0" smtClean="0">
              <a:ea typeface="+mn-lt"/>
              <a:cs typeface="Arial" panose="020B0604020202020204"/>
            </a:endParaRPr>
          </a:p>
          <a:p>
            <a:pPr marL="0" lvl="0" indent="0" fontAlgn="auto">
              <a:spcBef>
                <a:spcPts val="0"/>
              </a:spcBef>
              <a:spcAft>
                <a:spcPts val="0"/>
              </a:spcAft>
              <a:buNone/>
              <a:defRPr/>
            </a:pPr>
            <a:r>
              <a:rPr lang="fi-FI" sz="1400" b="1" dirty="0" smtClean="0">
                <a:ea typeface="+mn-lt"/>
                <a:cs typeface="Arial" panose="020B0604020202020204"/>
              </a:rPr>
              <a:t>2. Vuorovaikutus </a:t>
            </a:r>
            <a:r>
              <a:rPr lang="fi-FI" sz="1400" b="1" dirty="0">
                <a:ea typeface="+mn-lt"/>
                <a:cs typeface="Arial" panose="020B0604020202020204"/>
              </a:rPr>
              <a:t>ja ilmapiiri</a:t>
            </a:r>
            <a:r>
              <a:rPr lang="fi-FI" sz="1400" dirty="0">
                <a:ea typeface="+mn-lt"/>
                <a:cs typeface="Arial" panose="020B0604020202020204"/>
              </a:rPr>
              <a:t> </a:t>
            </a:r>
            <a:endParaRPr lang="fi-FI" sz="1400" dirty="0" smtClean="0">
              <a:ea typeface="+mn-lt"/>
              <a:cs typeface="Arial" panose="020B0604020202020204"/>
            </a:endParaRPr>
          </a:p>
          <a:p>
            <a:pPr marL="0" lvl="0" indent="0" fontAlgn="auto">
              <a:spcBef>
                <a:spcPts val="0"/>
              </a:spcBef>
              <a:spcAft>
                <a:spcPts val="0"/>
              </a:spcAft>
              <a:buNone/>
              <a:defRPr/>
            </a:pPr>
            <a:endParaRPr lang="fi-FI" sz="1400" dirty="0">
              <a:ea typeface="+mn-lt"/>
              <a:cs typeface="Arial" panose="020B0604020202020204"/>
            </a:endParaRPr>
          </a:p>
          <a:p>
            <a:pPr marL="0" lvl="0" indent="0" algn="just" fontAlgn="auto">
              <a:spcBef>
                <a:spcPts val="0"/>
              </a:spcBef>
              <a:spcAft>
                <a:spcPts val="0"/>
              </a:spcAft>
              <a:buNone/>
              <a:defRPr/>
            </a:pPr>
            <a:r>
              <a:rPr lang="fi-FI" sz="1400" dirty="0" smtClean="0">
                <a:ea typeface="+mn-lt"/>
                <a:cs typeface="Arial" panose="020B0604020202020204"/>
              </a:rPr>
              <a:t>Toimintakulttuuri näkyy esiopetuksen vuorovaikutuksessa ja ilmapiirissä. Laadukas esiopetus tukee kaikin tavoin lapsen kasvua sekä oppimista ja siihen liittyy tärkeänä osana hyvä vuorovaikutus sekä turvallinen, lämmin ja hyväksyvä ilmapiiri. Aikuisten lämmin vuorovaikutus ja tapa toimia välittyy lapsille mallina, jossa jokainen lapsi saa kokemuksia siitä, että hänestä ollaan kiiinnostuneita, häntä arvostetaan ja hänen toiminnallaan on merkitys. Iloinen, kannustava ja ystävällinen ilmapiiri, tukee lapsen kasvua kohti koululaista ja hän kokee oppimisen, oivalluksen ja onnistumisen iloa. Hyvä vuorovaikutus ja kannustava ilmapiiri auttaa lasta kokemaan olonsa turvalliseksi sekä hyväksytyksi. Jokaisella lapsella on oikeus turvalliseen ilmapiiriin, jossa on sopivassa suhteessa haasteita, oppimista, liikkumista ja lepoa.</a:t>
            </a:r>
          </a:p>
          <a:p>
            <a:pPr marL="0" lvl="0" indent="0" fontAlgn="auto">
              <a:spcBef>
                <a:spcPts val="0"/>
              </a:spcBef>
              <a:spcAft>
                <a:spcPts val="0"/>
              </a:spcAft>
              <a:buNone/>
              <a:defRPr/>
            </a:pPr>
            <a:endParaRPr lang="fi-FI" sz="1400" dirty="0">
              <a:ea typeface="+mn-lt"/>
              <a:cs typeface="Arial" panose="020B0604020202020204"/>
            </a:endParaRPr>
          </a:p>
          <a:p>
            <a:pPr marL="0" lvl="0" indent="0" fontAlgn="auto">
              <a:spcBef>
                <a:spcPts val="0"/>
              </a:spcBef>
              <a:spcAft>
                <a:spcPts val="0"/>
              </a:spcAft>
              <a:buNone/>
              <a:defRPr/>
            </a:pPr>
            <a:endParaRPr lang="fi-FI" sz="1400" dirty="0" smtClean="0">
              <a:ea typeface="+mn-lt"/>
              <a:cs typeface="Arial" panose="020B0604020202020204"/>
            </a:endParaRPr>
          </a:p>
          <a:p>
            <a:pPr marL="0" lvl="0" indent="0" fontAlgn="auto">
              <a:spcBef>
                <a:spcPts val="0"/>
              </a:spcBef>
              <a:spcAft>
                <a:spcPts val="0"/>
              </a:spcAft>
              <a:buNone/>
              <a:defRPr/>
            </a:pPr>
            <a:endParaRPr lang="fi-FI" sz="1400" dirty="0">
              <a:ea typeface="+mn-lt"/>
              <a:cs typeface="Arial" panose="020B0604020202020204"/>
            </a:endParaRPr>
          </a:p>
          <a:p>
            <a:pPr marL="0" lvl="0" indent="0" fontAlgn="auto">
              <a:spcBef>
                <a:spcPts val="0"/>
              </a:spcBef>
              <a:spcAft>
                <a:spcPts val="0"/>
              </a:spcAft>
              <a:buNone/>
              <a:defRPr/>
            </a:pPr>
            <a:endParaRPr lang="fi-FI" sz="1400" dirty="0" smtClean="0">
              <a:ea typeface="+mn-lt"/>
              <a:cs typeface="Arial" panose="020B0604020202020204"/>
            </a:endParaRPr>
          </a:p>
          <a:p>
            <a:pPr marL="0" lvl="0" indent="0" fontAlgn="auto">
              <a:spcBef>
                <a:spcPts val="0"/>
              </a:spcBef>
              <a:spcAft>
                <a:spcPts val="0"/>
              </a:spcAft>
              <a:buNone/>
              <a:defRPr/>
            </a:pPr>
            <a:endParaRPr lang="fi-FI" sz="1400" dirty="0">
              <a:ea typeface="+mn-lt"/>
              <a:cs typeface="Arial" panose="020B0604020202020204"/>
            </a:endParaRPr>
          </a:p>
          <a:p>
            <a:pPr marL="0" lvl="0" indent="0" fontAlgn="auto">
              <a:spcBef>
                <a:spcPts val="0"/>
              </a:spcBef>
              <a:spcAft>
                <a:spcPts val="0"/>
              </a:spcAft>
              <a:buNone/>
              <a:defRPr/>
            </a:pPr>
            <a:endParaRPr lang="fi-FI" sz="1400" dirty="0" smtClean="0">
              <a:ea typeface="+mn-lt"/>
              <a:cs typeface="Arial" panose="020B0604020202020204"/>
            </a:endParaRPr>
          </a:p>
          <a:p>
            <a:pPr marL="0" lvl="0" indent="0" fontAlgn="auto">
              <a:spcBef>
                <a:spcPts val="0"/>
              </a:spcBef>
              <a:spcAft>
                <a:spcPts val="0"/>
              </a:spcAft>
              <a:buNone/>
              <a:defRPr/>
            </a:pPr>
            <a:endParaRPr lang="fi-FI" sz="1400" dirty="0">
              <a:ea typeface="+mn-lt"/>
              <a:cs typeface="Arial" panose="020B0604020202020204"/>
            </a:endParaRPr>
          </a:p>
          <a:p>
            <a:pPr marL="0" lvl="0" indent="0" fontAlgn="auto">
              <a:spcBef>
                <a:spcPts val="0"/>
              </a:spcBef>
              <a:spcAft>
                <a:spcPts val="0"/>
              </a:spcAft>
              <a:buNone/>
              <a:defRPr/>
            </a:pPr>
            <a:endParaRPr lang="fi-FI" sz="1400" dirty="0"/>
          </a:p>
        </p:txBody>
      </p:sp>
      <p:sp>
        <p:nvSpPr>
          <p:cNvPr id="4" name="Alatunnisteen paikkamerkki 3"/>
          <p:cNvSpPr>
            <a:spLocks noGrp="1"/>
          </p:cNvSpPr>
          <p:nvPr>
            <p:ph type="ftr" sz="quarter" idx="11"/>
          </p:nvPr>
        </p:nvSpPr>
        <p:spPr/>
        <p:txBody>
          <a:bodyPr/>
          <a:lstStyle/>
          <a:p>
            <a:pPr>
              <a:defRPr/>
            </a:pPr>
            <a:r>
              <a:rPr lang="fi-FI" smtClean="0"/>
              <a:t>Toimintasuunnitelma 2022-2023</a:t>
            </a:r>
            <a:endParaRPr lang="fi-FI"/>
          </a:p>
        </p:txBody>
      </p:sp>
      <p:sp>
        <p:nvSpPr>
          <p:cNvPr id="5" name="Dian numeron paikkamerkki 4"/>
          <p:cNvSpPr>
            <a:spLocks noGrp="1"/>
          </p:cNvSpPr>
          <p:nvPr>
            <p:ph type="sldNum" sz="quarter" idx="12"/>
          </p:nvPr>
        </p:nvSpPr>
        <p:spPr/>
        <p:txBody>
          <a:bodyPr/>
          <a:lstStyle/>
          <a:p>
            <a:pPr>
              <a:defRPr/>
            </a:pPr>
            <a:fld id="{9E080EE8-51E0-41E5-BD9C-F92DAD01192E}" type="slidenum">
              <a:rPr lang="fi-FI" smtClean="0"/>
              <a:pPr>
                <a:defRPr/>
              </a:pPr>
              <a:t>13</a:t>
            </a:fld>
            <a:endParaRPr lang="fi-FI"/>
          </a:p>
        </p:txBody>
      </p:sp>
    </p:spTree>
    <p:extLst>
      <p:ext uri="{BB962C8B-B14F-4D97-AF65-F5344CB8AC3E}">
        <p14:creationId xmlns:p14="http://schemas.microsoft.com/office/powerpoint/2010/main" val="17426832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z="3600" dirty="0"/>
              <a:t>Yksikön toimintakulttuuri esiopetuksessa</a:t>
            </a:r>
            <a:endParaRPr lang="en-GB" sz="3600" dirty="0"/>
          </a:p>
        </p:txBody>
      </p:sp>
      <p:sp>
        <p:nvSpPr>
          <p:cNvPr id="3" name="Content Placeholder 2"/>
          <p:cNvSpPr>
            <a:spLocks noGrp="1"/>
          </p:cNvSpPr>
          <p:nvPr>
            <p:ph idx="1"/>
          </p:nvPr>
        </p:nvSpPr>
        <p:spPr>
          <a:xfrm>
            <a:off x="457200" y="965915"/>
            <a:ext cx="11234738" cy="5211048"/>
          </a:xfrm>
        </p:spPr>
        <p:txBody>
          <a:bodyPr/>
          <a:lstStyle/>
          <a:p>
            <a:pPr marL="0" lvl="0" indent="0" fontAlgn="auto">
              <a:spcBef>
                <a:spcPts val="0"/>
              </a:spcBef>
              <a:spcAft>
                <a:spcPts val="0"/>
              </a:spcAft>
              <a:buNone/>
              <a:defRPr/>
            </a:pPr>
            <a:r>
              <a:rPr lang="fi-FI" sz="1400" b="1" dirty="0" smtClean="0">
                <a:ea typeface="+mn-lt"/>
                <a:cs typeface="Arial" panose="020B0604020202020204"/>
              </a:rPr>
              <a:t>3. Osallisuus</a:t>
            </a:r>
            <a:r>
              <a:rPr lang="fi-FI" sz="1400" b="1" dirty="0">
                <a:ea typeface="+mn-lt"/>
                <a:cs typeface="Arial" panose="020B0604020202020204"/>
              </a:rPr>
              <a:t>, yhdenvertaisuus ja tasa-arvo</a:t>
            </a:r>
            <a:r>
              <a:rPr lang="fi-FI" sz="1400" dirty="0">
                <a:ea typeface="+mn-lt"/>
                <a:cs typeface="Arial" panose="020B0604020202020204"/>
              </a:rPr>
              <a:t> </a:t>
            </a:r>
          </a:p>
          <a:p>
            <a:pPr marL="0" lvl="0" indent="0" algn="just" fontAlgn="auto">
              <a:spcBef>
                <a:spcPts val="0"/>
              </a:spcBef>
              <a:spcAft>
                <a:spcPts val="0"/>
              </a:spcAft>
              <a:buNone/>
              <a:defRPr/>
            </a:pPr>
            <a:r>
              <a:rPr lang="fi-FI" sz="1400" dirty="0" smtClean="0">
                <a:ea typeface="+mn-lt"/>
                <a:cs typeface="Arial" panose="020B0604020202020204"/>
              </a:rPr>
              <a:t>Jokaisella lapselle tulee olla yhdenvertaiset mahdollisuudet osallistua ja olla osallinen. Ketään ei syrjitä esimerkiksi kulttuuri -ja perhetaustan tai uskonnon tai terveydentilan perusteella. Jokaista lasta kohdellaan yhdenvertaisesti. Esiopetuksessa vallitsee myönteinen ja kannustava ilmapiiri, jossa lasten kanssa keskustellaan asioista avoimesti ilman ennakkoluuloja. Esiopetuksessa jokaisen lapsen tulee kokea olevansa hyväksytty ja rakastettu sellaisena kuin on. Aikuiset tunnistavat, kunnioittavat ja tuovat esille moninaisia ihmsenä olemisen malleja mm. kirjallisuuden kautta. Esiopetuksessa lapsi huomioidaan yksilönä eikä sukupuolen edustajana ja lapsia rohkaistaan tekemään valintoja sukupuoleen katsomatta ja lapsille tarjotaan esimerkiksi mahdollisuus leikkiin ja leikkiseuran valintaan ilman sukupuoleen kohdistuvia oletuksia.</a:t>
            </a:r>
          </a:p>
          <a:p>
            <a:pPr marL="0" lvl="0" indent="0" algn="just" fontAlgn="auto">
              <a:spcBef>
                <a:spcPts val="0"/>
              </a:spcBef>
              <a:spcAft>
                <a:spcPts val="0"/>
              </a:spcAft>
              <a:buNone/>
              <a:defRPr/>
            </a:pPr>
            <a:endParaRPr lang="fi-FI" sz="1400" dirty="0">
              <a:ea typeface="+mn-lt"/>
              <a:cs typeface="Arial" panose="020B0604020202020204"/>
            </a:endParaRPr>
          </a:p>
          <a:p>
            <a:pPr marL="0" lvl="0" indent="0" algn="just" fontAlgn="auto">
              <a:spcBef>
                <a:spcPts val="0"/>
              </a:spcBef>
              <a:spcAft>
                <a:spcPts val="0"/>
              </a:spcAft>
              <a:buNone/>
              <a:defRPr/>
            </a:pPr>
            <a:endParaRPr lang="fi-FI" sz="1400" dirty="0">
              <a:ea typeface="+mn-lt"/>
              <a:cs typeface="Arial" panose="020B0604020202020204"/>
            </a:endParaRPr>
          </a:p>
          <a:p>
            <a:pPr marL="0" lvl="0" indent="0" algn="just" fontAlgn="auto">
              <a:spcBef>
                <a:spcPts val="0"/>
              </a:spcBef>
              <a:spcAft>
                <a:spcPts val="0"/>
              </a:spcAft>
              <a:buNone/>
              <a:defRPr/>
            </a:pPr>
            <a:r>
              <a:rPr lang="fi-FI" sz="1400" dirty="0" smtClean="0">
                <a:ea typeface="+mn-lt"/>
                <a:cs typeface="Arial" panose="020B0604020202020204"/>
              </a:rPr>
              <a:t>Esiopetuksessa on tärkeää osallistaa lasta mahdollisimman paljon ja jokaisella tulee olla oikeus ja mahdollisuus tekemisen suuntaan vaikuttamiseen. Kun lapsi saa vaikuttaa oman ryhmän toimintaan, heidän yhteenkuuluvuuden ja viihtyvyyden tunteet lisääntyvät ja samalla heidän vuorovaikutustaitonsa kehittyvät. Lapsia osallistamme viikoittain pyytämällä toiveohjelmaa, teemoja ja mielipiteitä. Kuvitamme lasten oppimispäiväkirjoihin heille tärkeitä asioista ja samalla aikuiset saavat niistä havaintoja toiminnan vaikuttavuudesta. Lapsille tehdään haastatteluja ja vanhemmilta pyydämme saada palautetta miten lapset kokevat osallisuuden mahdollisuuden tai eri mielenkiinnon kohteet kotona. Kaikkia toiveita kuuntelemme ja toteutamme parhaamme mukaan.</a:t>
            </a:r>
            <a:endParaRPr lang="fi-FI" sz="1400" dirty="0">
              <a:ea typeface="+mn-lt"/>
              <a:cs typeface="Arial" panose="020B0604020202020204"/>
            </a:endParaRPr>
          </a:p>
          <a:p>
            <a:pPr marL="0" lvl="0" indent="0" algn="just" fontAlgn="auto">
              <a:spcBef>
                <a:spcPts val="0"/>
              </a:spcBef>
              <a:spcAft>
                <a:spcPts val="0"/>
              </a:spcAft>
              <a:buNone/>
              <a:defRPr/>
            </a:pPr>
            <a:endParaRPr lang="fi-FI" sz="1400" dirty="0" smtClean="0">
              <a:cs typeface="Arial"/>
            </a:endParaRPr>
          </a:p>
          <a:p>
            <a:pPr marL="0" lvl="0" indent="0" algn="just" fontAlgn="auto">
              <a:spcBef>
                <a:spcPts val="0"/>
              </a:spcBef>
              <a:spcAft>
                <a:spcPts val="0"/>
              </a:spcAft>
              <a:buNone/>
              <a:defRPr/>
            </a:pPr>
            <a:r>
              <a:rPr lang="fi-FI" sz="1400" b="1" dirty="0" smtClean="0">
                <a:ea typeface="+mn-lt"/>
                <a:cs typeface="Arial" panose="020B0604020202020204"/>
              </a:rPr>
              <a:t>4</a:t>
            </a:r>
            <a:r>
              <a:rPr lang="fi-FI" sz="1400" b="1" dirty="0">
                <a:ea typeface="+mn-lt"/>
                <a:cs typeface="Arial" panose="020B0604020202020204"/>
              </a:rPr>
              <a:t>. Kulttuurinen moninaisuus ja kielitietoisuus</a:t>
            </a:r>
            <a:r>
              <a:rPr lang="fi-FI" sz="1400" dirty="0">
                <a:ea typeface="+mn-lt"/>
                <a:cs typeface="Arial" panose="020B0604020202020204"/>
              </a:rPr>
              <a:t> </a:t>
            </a:r>
            <a:endParaRPr lang="fi-FI" sz="1400" dirty="0" smtClean="0">
              <a:ea typeface="+mn-lt"/>
              <a:cs typeface="Arial" panose="020B0604020202020204"/>
            </a:endParaRPr>
          </a:p>
          <a:p>
            <a:pPr marL="0" lvl="0" indent="0" algn="just" fontAlgn="auto">
              <a:spcBef>
                <a:spcPts val="0"/>
              </a:spcBef>
              <a:spcAft>
                <a:spcPts val="0"/>
              </a:spcAft>
              <a:buNone/>
              <a:defRPr/>
            </a:pPr>
            <a:r>
              <a:rPr lang="fi-FI" sz="1400" dirty="0" smtClean="0">
                <a:ea typeface="+mn-lt"/>
                <a:cs typeface="Arial" panose="020B0604020202020204"/>
              </a:rPr>
              <a:t>Leikki on lasten kielenkehitykselle tärkeää. Esiopetuksessa on tärkeää suunnitella fyysiset tilat ja sosiaalinen toiminta kielitietoisuutta tukevaksi. Aikuisella on tärkeä rooli lapsen oppimisen mahdollistaja, jonka vuoksi aikuisen tietoisuus ja suunnitelmallisuus toimintaa kohtaa on merkittävää. Aikuisella on myös iso vastuu opettaa lapselle kieltä, jonka vuoksi aikuisen tulee tiedostaa oman kulttuuri –ja kielitaustansa arvot, jotka ovat sidoksissa hänen kasvatus –ja opetustyöhön. Ympäröivän yhteiskunnan arvot heijastuvat opettajan arvomaailmaan. Eskarissa tuetaan jokaisen lapsen itseilmaisua ja annetaan heille aikaa sekä rauhaa opetella ilmaisua oman kielitaidon puitteissa. Kielitaito, itsetunto ja itseilmaisu kehittyvät kannustavassa ja turvallisessa ympäristössä. </a:t>
            </a:r>
            <a:endParaRPr lang="fi-FI" sz="1400" dirty="0">
              <a:cs typeface="Arial"/>
            </a:endParaRPr>
          </a:p>
          <a:p>
            <a:pPr marL="285750" lvl="0" indent="-285750" algn="just" fontAlgn="auto">
              <a:spcBef>
                <a:spcPts val="0"/>
              </a:spcBef>
              <a:spcAft>
                <a:spcPts val="0"/>
              </a:spcAft>
              <a:buFont typeface="Arial"/>
              <a:buChar char="•"/>
              <a:defRPr/>
            </a:pPr>
            <a:endParaRPr lang="fi-FI" sz="1400" dirty="0">
              <a:ea typeface="+mn-lt"/>
              <a:cs typeface="Arial" panose="020B0604020202020204"/>
            </a:endParaRPr>
          </a:p>
          <a:p>
            <a:pPr marL="0" lvl="0" indent="0" fontAlgn="auto">
              <a:spcBef>
                <a:spcPts val="0"/>
              </a:spcBef>
              <a:spcAft>
                <a:spcPts val="0"/>
              </a:spcAft>
              <a:buNone/>
              <a:defRPr/>
            </a:pPr>
            <a:endParaRPr lang="fi-FI" sz="1400" dirty="0"/>
          </a:p>
          <a:p>
            <a:endParaRPr lang="en-GB" sz="1400" dirty="0"/>
          </a:p>
        </p:txBody>
      </p:sp>
      <p:sp>
        <p:nvSpPr>
          <p:cNvPr id="4" name="Footer Placeholder 3"/>
          <p:cNvSpPr>
            <a:spLocks noGrp="1"/>
          </p:cNvSpPr>
          <p:nvPr>
            <p:ph type="ftr" sz="quarter" idx="11"/>
          </p:nvPr>
        </p:nvSpPr>
        <p:spPr/>
        <p:txBody>
          <a:bodyPr/>
          <a:lstStyle/>
          <a:p>
            <a:pPr>
              <a:defRPr/>
            </a:pPr>
            <a:r>
              <a:rPr lang="fi-FI" smtClean="0"/>
              <a:t>Toimintasuunnitelma 2022-2023</a:t>
            </a:r>
            <a:endParaRPr lang="fi-FI"/>
          </a:p>
        </p:txBody>
      </p:sp>
      <p:sp>
        <p:nvSpPr>
          <p:cNvPr id="5" name="Slide Number Placeholder 4"/>
          <p:cNvSpPr>
            <a:spLocks noGrp="1"/>
          </p:cNvSpPr>
          <p:nvPr>
            <p:ph type="sldNum" sz="quarter" idx="12"/>
          </p:nvPr>
        </p:nvSpPr>
        <p:spPr/>
        <p:txBody>
          <a:bodyPr/>
          <a:lstStyle/>
          <a:p>
            <a:pPr>
              <a:defRPr/>
            </a:pPr>
            <a:fld id="{9E080EE8-51E0-41E5-BD9C-F92DAD01192E}" type="slidenum">
              <a:rPr lang="fi-FI" smtClean="0"/>
              <a:pPr>
                <a:defRPr/>
              </a:pPr>
              <a:t>14</a:t>
            </a:fld>
            <a:endParaRPr lang="fi-FI"/>
          </a:p>
        </p:txBody>
      </p:sp>
    </p:spTree>
    <p:extLst>
      <p:ext uri="{BB962C8B-B14F-4D97-AF65-F5344CB8AC3E}">
        <p14:creationId xmlns:p14="http://schemas.microsoft.com/office/powerpoint/2010/main" val="5860850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7988"/>
            <a:ext cx="11234738" cy="465469"/>
          </a:xfrm>
        </p:spPr>
        <p:txBody>
          <a:bodyPr/>
          <a:lstStyle/>
          <a:p>
            <a:r>
              <a:rPr lang="en-GB" sz="3600" dirty="0" err="1" smtClean="0"/>
              <a:t>Yksikön</a:t>
            </a:r>
            <a:r>
              <a:rPr lang="en-GB" sz="3600" dirty="0" smtClean="0"/>
              <a:t> </a:t>
            </a:r>
            <a:r>
              <a:rPr lang="en-GB" sz="3600" dirty="0" err="1" smtClean="0"/>
              <a:t>toimintakulttuuri</a:t>
            </a:r>
            <a:r>
              <a:rPr lang="en-GB" sz="3600" dirty="0" smtClean="0"/>
              <a:t> </a:t>
            </a:r>
            <a:r>
              <a:rPr lang="en-GB" sz="3600" dirty="0" err="1" smtClean="0"/>
              <a:t>esiopetuksessa</a:t>
            </a:r>
            <a:endParaRPr lang="en-GB" sz="3600" dirty="0"/>
          </a:p>
        </p:txBody>
      </p:sp>
      <p:sp>
        <p:nvSpPr>
          <p:cNvPr id="3" name="Content Placeholder 2"/>
          <p:cNvSpPr>
            <a:spLocks noGrp="1"/>
          </p:cNvSpPr>
          <p:nvPr>
            <p:ph idx="1"/>
          </p:nvPr>
        </p:nvSpPr>
        <p:spPr>
          <a:xfrm>
            <a:off x="457200" y="968991"/>
            <a:ext cx="11234738" cy="5207972"/>
          </a:xfrm>
        </p:spPr>
        <p:txBody>
          <a:bodyPr/>
          <a:lstStyle/>
          <a:p>
            <a:pPr marL="0" lvl="0" indent="0" fontAlgn="auto">
              <a:spcBef>
                <a:spcPts val="0"/>
              </a:spcBef>
              <a:spcAft>
                <a:spcPts val="0"/>
              </a:spcAft>
              <a:buNone/>
              <a:defRPr/>
            </a:pPr>
            <a:r>
              <a:rPr lang="fi-FI" sz="1400" b="1" dirty="0" smtClean="0">
                <a:ea typeface="+mn-lt"/>
                <a:cs typeface="Arial" panose="020B0604020202020204"/>
              </a:rPr>
              <a:t>5. Oppimisympäristöt</a:t>
            </a:r>
            <a:r>
              <a:rPr lang="fi-FI" sz="1400" b="1" dirty="0">
                <a:ea typeface="+mn-lt"/>
                <a:cs typeface="Arial" panose="020B0604020202020204"/>
              </a:rPr>
              <a:t> </a:t>
            </a:r>
            <a:endParaRPr lang="fi-FI" sz="1400" b="1" dirty="0" smtClean="0">
              <a:ea typeface="+mn-lt"/>
              <a:cs typeface="Arial" panose="020B0604020202020204"/>
            </a:endParaRPr>
          </a:p>
          <a:p>
            <a:pPr marL="0" lvl="0" indent="0" fontAlgn="auto">
              <a:spcBef>
                <a:spcPts val="0"/>
              </a:spcBef>
              <a:spcAft>
                <a:spcPts val="0"/>
              </a:spcAft>
              <a:buNone/>
              <a:defRPr/>
            </a:pPr>
            <a:endParaRPr lang="fi-FI" sz="1400" b="1" dirty="0" smtClean="0">
              <a:ea typeface="+mn-lt"/>
              <a:cs typeface="Arial" panose="020B0604020202020204"/>
            </a:endParaRPr>
          </a:p>
          <a:p>
            <a:pPr marL="0" indent="0" algn="just">
              <a:lnSpc>
                <a:spcPct val="100000"/>
              </a:lnSpc>
              <a:buNone/>
            </a:pPr>
            <a:r>
              <a:rPr lang="fi-FI" sz="1400" dirty="0"/>
              <a:t>Päiväkodissa </a:t>
            </a:r>
            <a:r>
              <a:rPr lang="fi-FI" sz="1400" dirty="0" smtClean="0"/>
              <a:t>toimii yhdeksän </a:t>
            </a:r>
            <a:r>
              <a:rPr lang="fi-FI" sz="1400" dirty="0"/>
              <a:t>lapsen </a:t>
            </a:r>
            <a:r>
              <a:rPr lang="fi-FI" sz="1400" dirty="0" smtClean="0"/>
              <a:t>esiopetusryhmä. </a:t>
            </a:r>
            <a:r>
              <a:rPr lang="fi-FI" sz="1400" dirty="0"/>
              <a:t>Esikoulun toiminta-aika on ma-pe klo 9-13 ja lapsen esiopetuspäivä koostuu vaihtelevasta pedagogisesta toiminnasta, ulkoleikeistä, ruokailusta ja lepohetkestä.</a:t>
            </a:r>
            <a:endParaRPr lang="en-GB" sz="1400" dirty="0"/>
          </a:p>
          <a:p>
            <a:pPr marL="0" indent="0" algn="just">
              <a:lnSpc>
                <a:spcPct val="100000"/>
              </a:lnSpc>
              <a:buNone/>
            </a:pPr>
            <a:r>
              <a:rPr lang="fi-FI" sz="1400" dirty="0"/>
              <a:t>Esiopetusta toteutetaan pääsääntöisesti esikoululuokassa. Välillä toiminta tapahtuu päiväkodin salissa, taidehuoneessa tai muissa erilaisissa retkikohteissa. Ruokailu ja lepo tapahtuvat yhdessä toisen ryhmän kanssa ruokahuoneessa ja salissa. Vapaan leikin aikana myös kaikki muut päiväkodin tilat ovat lasten vapaassa käytössä. Päiväkodin lähiympäristöä (kirjasto, Nuorisotalon jumppasali, lähipuistot, metsä) hyödynnetään viikoittain. Esikoulussa käydään myös säännöllisesti muissa retkikohteissa  (esim. teatteri, liikuntapuisto, museot, liikennekaupunki). </a:t>
            </a:r>
            <a:endParaRPr lang="fi-FI" sz="1400" dirty="0" smtClean="0"/>
          </a:p>
          <a:p>
            <a:pPr marL="0" indent="0" algn="just">
              <a:lnSpc>
                <a:spcPct val="100000"/>
              </a:lnSpc>
              <a:buNone/>
            </a:pPr>
            <a:endParaRPr lang="en-GB" sz="1400" dirty="0"/>
          </a:p>
          <a:p>
            <a:pPr marL="0" indent="0" algn="just">
              <a:lnSpc>
                <a:spcPct val="100000"/>
              </a:lnSpc>
              <a:buNone/>
            </a:pPr>
            <a:r>
              <a:rPr lang="fi-FI" sz="1400" dirty="0"/>
              <a:t>Toimintakaudella </a:t>
            </a:r>
            <a:r>
              <a:rPr lang="fi-FI" sz="1400" dirty="0" smtClean="0"/>
              <a:t>2022-2023 esikoulussa </a:t>
            </a:r>
            <a:r>
              <a:rPr lang="fi-FI" sz="1400" dirty="0"/>
              <a:t>painottuvat hyvät </a:t>
            </a:r>
            <a:r>
              <a:rPr lang="fi-FI" sz="1400" dirty="0" smtClean="0"/>
              <a:t>kaveritaidot, </a:t>
            </a:r>
            <a:r>
              <a:rPr lang="fi-FI" sz="1400" dirty="0" smtClean="0"/>
              <a:t>tunnekasvatus, itseilmaisu </a:t>
            </a:r>
            <a:r>
              <a:rPr lang="fi-FI" sz="1400" dirty="0" smtClean="0"/>
              <a:t>ja omien vahvuuksien tukeminen. </a:t>
            </a:r>
            <a:r>
              <a:rPr lang="fi-FI" sz="1400" dirty="0"/>
              <a:t>Teemme erilaisia työpajoja/harjoitteita, joissa korostuvat yhdessä tekeminen, toisen auttaminen sekä hyvät käytöstavat. Käytössämme on Empatiataiturit oppimateriaali, jonka avulla paneudumme sekä kiusaamisen ehkäisemiseen että myötätuntotaitoihin. Opettaja havainnoi ja järjestää leikkitilanteita, joissa vahvistetaan lasten kaverisuhteita sekä ryhmäytymistä. Samalla opettaja havainnoi tarkemmin lasten leikkitaitoja ja on apuna sanoittamassa tilanteita, joita lapset eivät kykene ratkaisemaan tai sanoittamaan itse. Puhumme paljon tunteista, peloista ja niiden käsittelystä. Luomme turvallisen kasvuympäristön, jossa jokainen saa näyttää avoimesti tunteita. Harjoittelemme käyttämään sanoja tunnekuohun vallatessa. Esikoululaisten kanssa painotamme myös läpi toimintakauden monipuolista liikkumista ja esikouluvuoden aikana tutustutaan erilaisiin tapoihin liikkua. Osallistumme ainakin uima- ja jalkapallokouluun sekä liikennekouluun, käymme luistelemassa ja lasten toiveesta teemme muutaman erilaisen lajikokeilun. Metsässä käymme retkillä joka toinen viikko yhtenä aamupäivänä. Lisäksi tutustumme Helsingin kulttuuritarjontaan ja teemme teatteriretkiä.</a:t>
            </a:r>
          </a:p>
          <a:p>
            <a:pPr marL="0" indent="0" algn="just">
              <a:lnSpc>
                <a:spcPct val="100000"/>
              </a:lnSpc>
              <a:buNone/>
            </a:pPr>
            <a:endParaRPr lang="fi-FI" sz="1400" dirty="0"/>
          </a:p>
          <a:p>
            <a:pPr marL="0" lvl="0" indent="0" algn="just" fontAlgn="auto">
              <a:spcBef>
                <a:spcPts val="0"/>
              </a:spcBef>
              <a:spcAft>
                <a:spcPts val="0"/>
              </a:spcAft>
              <a:buNone/>
              <a:defRPr/>
            </a:pPr>
            <a:r>
              <a:rPr lang="fi-FI" sz="1400" dirty="0" smtClean="0">
                <a:ea typeface="+mn-lt"/>
                <a:cs typeface="Arial" panose="020B0604020202020204"/>
              </a:rPr>
              <a:t>Esiopetuksessa työvälineet ja materiaalit sijoitetaan mahdollisimman hyvin lasten ulottuville, jotta ne ovat helposti saatavilla ja houkuttelevat lapsia omaehtoiseen työskentelyyn. Näin lapset oppivat myös huolehtimaan tavaroista ja korjaamaan ne työskentelyn jälkeen omille paikoileen.</a:t>
            </a:r>
            <a:endParaRPr lang="fi-FI" sz="1400" dirty="0">
              <a:ea typeface="+mn-lt"/>
              <a:cs typeface="Arial" panose="020B0604020202020204"/>
            </a:endParaRPr>
          </a:p>
          <a:p>
            <a:pPr marL="0" lvl="0" indent="0" algn="just" fontAlgn="auto">
              <a:spcBef>
                <a:spcPts val="0"/>
              </a:spcBef>
              <a:spcAft>
                <a:spcPts val="0"/>
              </a:spcAft>
              <a:buNone/>
              <a:defRPr/>
            </a:pPr>
            <a:endParaRPr lang="fi-FI" sz="1400" b="1" dirty="0" smtClean="0">
              <a:ea typeface="+mn-lt"/>
              <a:cs typeface="Arial" panose="020B0604020202020204"/>
            </a:endParaRPr>
          </a:p>
          <a:p>
            <a:pPr marL="0" lvl="0" indent="0" fontAlgn="auto">
              <a:spcBef>
                <a:spcPts val="0"/>
              </a:spcBef>
              <a:spcAft>
                <a:spcPts val="0"/>
              </a:spcAft>
              <a:buNone/>
              <a:defRPr/>
            </a:pPr>
            <a:endParaRPr lang="fi-FI" sz="1400" b="1" dirty="0" smtClean="0">
              <a:ea typeface="+mn-lt"/>
              <a:cs typeface="Arial" panose="020B0604020202020204"/>
            </a:endParaRPr>
          </a:p>
          <a:p>
            <a:pPr marL="0" lvl="0" indent="0" fontAlgn="auto">
              <a:spcBef>
                <a:spcPts val="0"/>
              </a:spcBef>
              <a:spcAft>
                <a:spcPts val="0"/>
              </a:spcAft>
              <a:buNone/>
              <a:defRPr/>
            </a:pPr>
            <a:endParaRPr lang="fi-FI" sz="1400" b="1" dirty="0">
              <a:ea typeface="+mn-lt"/>
              <a:cs typeface="Arial" panose="020B0604020202020204"/>
            </a:endParaRPr>
          </a:p>
          <a:p>
            <a:pPr marL="0" lvl="0" indent="0" fontAlgn="auto">
              <a:spcBef>
                <a:spcPts val="0"/>
              </a:spcBef>
              <a:spcAft>
                <a:spcPts val="0"/>
              </a:spcAft>
              <a:buNone/>
              <a:defRPr/>
            </a:pPr>
            <a:endParaRPr lang="fi-FI" sz="1400" b="1" dirty="0" smtClean="0">
              <a:ea typeface="+mn-lt"/>
              <a:cs typeface="Arial" panose="020B0604020202020204"/>
            </a:endParaRPr>
          </a:p>
          <a:p>
            <a:pPr marL="0" lvl="0" indent="0" fontAlgn="auto">
              <a:spcBef>
                <a:spcPts val="0"/>
              </a:spcBef>
              <a:spcAft>
                <a:spcPts val="0"/>
              </a:spcAft>
              <a:buNone/>
              <a:defRPr/>
            </a:pPr>
            <a:endParaRPr lang="fi-FI" sz="1400" b="1" dirty="0">
              <a:ea typeface="+mn-lt"/>
              <a:cs typeface="Arial" panose="020B0604020202020204"/>
            </a:endParaRPr>
          </a:p>
          <a:p>
            <a:pPr marL="0" lvl="0" indent="0" fontAlgn="auto">
              <a:spcBef>
                <a:spcPts val="0"/>
              </a:spcBef>
              <a:spcAft>
                <a:spcPts val="0"/>
              </a:spcAft>
              <a:buNone/>
              <a:defRPr/>
            </a:pPr>
            <a:endParaRPr lang="fi-FI" sz="1400" b="1" dirty="0" smtClean="0">
              <a:ea typeface="+mn-lt"/>
              <a:cs typeface="Arial" panose="020B0604020202020204"/>
            </a:endParaRPr>
          </a:p>
          <a:p>
            <a:pPr marL="0" lvl="0" indent="0" fontAlgn="auto">
              <a:spcBef>
                <a:spcPts val="0"/>
              </a:spcBef>
              <a:spcAft>
                <a:spcPts val="0"/>
              </a:spcAft>
              <a:buNone/>
              <a:defRPr/>
            </a:pPr>
            <a:endParaRPr lang="fi-FI" sz="1400" b="1" dirty="0">
              <a:ea typeface="+mn-lt"/>
              <a:cs typeface="Arial" panose="020B0604020202020204"/>
            </a:endParaRPr>
          </a:p>
          <a:p>
            <a:pPr marL="0" indent="0">
              <a:buNone/>
            </a:pPr>
            <a:endParaRPr lang="en-GB" dirty="0"/>
          </a:p>
        </p:txBody>
      </p:sp>
      <p:sp>
        <p:nvSpPr>
          <p:cNvPr id="4" name="Footer Placeholder 3"/>
          <p:cNvSpPr>
            <a:spLocks noGrp="1"/>
          </p:cNvSpPr>
          <p:nvPr>
            <p:ph type="ftr" sz="quarter" idx="11"/>
          </p:nvPr>
        </p:nvSpPr>
        <p:spPr/>
        <p:txBody>
          <a:bodyPr/>
          <a:lstStyle/>
          <a:p>
            <a:pPr>
              <a:defRPr/>
            </a:pPr>
            <a:r>
              <a:rPr lang="fi-FI" smtClean="0"/>
              <a:t>Toimintasuunnitelma 2022-2023</a:t>
            </a:r>
            <a:endParaRPr lang="fi-FI"/>
          </a:p>
        </p:txBody>
      </p:sp>
      <p:sp>
        <p:nvSpPr>
          <p:cNvPr id="5" name="Slide Number Placeholder 4"/>
          <p:cNvSpPr>
            <a:spLocks noGrp="1"/>
          </p:cNvSpPr>
          <p:nvPr>
            <p:ph type="sldNum" sz="quarter" idx="12"/>
          </p:nvPr>
        </p:nvSpPr>
        <p:spPr/>
        <p:txBody>
          <a:bodyPr/>
          <a:lstStyle/>
          <a:p>
            <a:pPr>
              <a:defRPr/>
            </a:pPr>
            <a:fld id="{9E080EE8-51E0-41E5-BD9C-F92DAD01192E}" type="slidenum">
              <a:rPr lang="fi-FI" smtClean="0"/>
              <a:pPr>
                <a:defRPr/>
              </a:pPr>
              <a:t>15</a:t>
            </a:fld>
            <a:endParaRPr lang="fi-FI"/>
          </a:p>
        </p:txBody>
      </p:sp>
    </p:spTree>
    <p:extLst>
      <p:ext uri="{BB962C8B-B14F-4D97-AF65-F5344CB8AC3E}">
        <p14:creationId xmlns:p14="http://schemas.microsoft.com/office/powerpoint/2010/main" val="17555382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err="1" smtClean="0"/>
              <a:t>Yksikön</a:t>
            </a:r>
            <a:r>
              <a:rPr lang="en-GB" sz="3600" dirty="0" smtClean="0"/>
              <a:t> </a:t>
            </a:r>
            <a:r>
              <a:rPr lang="en-GB" sz="3600" dirty="0" err="1" smtClean="0"/>
              <a:t>toimintakulttuuri</a:t>
            </a:r>
            <a:r>
              <a:rPr lang="en-GB" sz="3600" dirty="0" smtClean="0"/>
              <a:t> </a:t>
            </a:r>
            <a:r>
              <a:rPr lang="en-GB" sz="3600" dirty="0" err="1" smtClean="0"/>
              <a:t>esiopetuksessa</a:t>
            </a:r>
            <a:endParaRPr lang="en-GB" sz="3600" dirty="0"/>
          </a:p>
        </p:txBody>
      </p:sp>
      <p:sp>
        <p:nvSpPr>
          <p:cNvPr id="3" name="Content Placeholder 2"/>
          <p:cNvSpPr>
            <a:spLocks noGrp="1"/>
          </p:cNvSpPr>
          <p:nvPr>
            <p:ph idx="1"/>
          </p:nvPr>
        </p:nvSpPr>
        <p:spPr/>
        <p:txBody>
          <a:bodyPr/>
          <a:lstStyle/>
          <a:p>
            <a:pPr marL="0" indent="0">
              <a:buNone/>
            </a:pPr>
            <a:r>
              <a:rPr lang="fi-FI" sz="1400" b="1" dirty="0">
                <a:ea typeface="+mn-lt"/>
                <a:cs typeface="Arial" panose="020B0604020202020204"/>
              </a:rPr>
              <a:t>6. Leikkiin ja vuorovaikutukseen kannustava yhteisö</a:t>
            </a:r>
          </a:p>
          <a:p>
            <a:pPr marL="0" indent="0" algn="just">
              <a:lnSpc>
                <a:spcPct val="100000"/>
              </a:lnSpc>
              <a:buNone/>
            </a:pPr>
            <a:r>
              <a:rPr lang="fi-FI" sz="1400" dirty="0"/>
              <a:t>Toimintakaudella </a:t>
            </a:r>
            <a:r>
              <a:rPr lang="fi-FI" sz="1400" dirty="0" smtClean="0"/>
              <a:t>2022-2023 </a:t>
            </a:r>
            <a:r>
              <a:rPr lang="fi-FI" sz="1400" dirty="0"/>
              <a:t>esikoulussa painottuvat hyvät kaveritaidot, </a:t>
            </a:r>
            <a:r>
              <a:rPr lang="fi-FI" sz="1400" dirty="0" smtClean="0"/>
              <a:t>tunnekasvatus, itseilmaisu </a:t>
            </a:r>
            <a:r>
              <a:rPr lang="fi-FI" sz="1400" dirty="0" smtClean="0"/>
              <a:t>ja vahvuuksien tukeminen. Teemme </a:t>
            </a:r>
            <a:r>
              <a:rPr lang="fi-FI" sz="1400" dirty="0"/>
              <a:t>erilaisia työpajoja/harjoitteita, joissa korostuvat yhdessä tekeminen, toisen auttaminen sekä hyvät käytöstavat. Käytössämme on Empatiataiturit oppimateriaali, jonka avulla paneudumme sekä kiusaamisen ehkäisemiseen että myötätuntotaitoihin. Opettaja havainnoi ja järjestää leikkitilanteita, joissa vahvistetaan lasten kaverisuhteita sekä ryhmäytymistä. Samalla opettaja havainnoi tarkemmin lasten leikkitaitoja ja on apuna sanoittamassa tilanteita, joita lapset eivät kykene ratkaisemaan tai sanoittamaan itse. Puhumme paljon tunteista, peloista ja niiden käsittelystä. Luomme turvallisen kasvuympäristön, jossa jokainen saa näyttää avoimesti tunteita. Harjoittelemme käyttämään sanoja tunnekuohun vallatessa. Esikoululaisten kanssa painotamme myös läpi toimintakauden monipuolista liikkumista ja esikouluvuoden aikana tutustutaan erilaisiin tapoihin liikkua. Osallistumme ainakin uima- ja jalkapallokouluun sekä liikennekouluun, käymme luistelemassa ja lasten toiveesta teemme muutaman erilaisen lajikokeilun. Metsässä käymme retkillä joka toinen viikko yhtenä aamupäivänä. Lisäksi tutustumme Helsingin kulttuuritarjontaan ja teemme teatteriretkiä.</a:t>
            </a:r>
          </a:p>
          <a:p>
            <a:pPr marL="0" indent="0" algn="just">
              <a:lnSpc>
                <a:spcPct val="100000"/>
              </a:lnSpc>
              <a:buNone/>
            </a:pPr>
            <a:endParaRPr lang="fi-FI" sz="1400" dirty="0" smtClean="0"/>
          </a:p>
          <a:p>
            <a:pPr marL="0" lvl="0" indent="0" fontAlgn="auto">
              <a:spcBef>
                <a:spcPts val="0"/>
              </a:spcBef>
              <a:spcAft>
                <a:spcPts val="0"/>
              </a:spcAft>
              <a:buNone/>
              <a:defRPr/>
            </a:pPr>
            <a:r>
              <a:rPr lang="fi-FI" sz="1400" b="1" dirty="0">
                <a:ea typeface="+mn-lt"/>
                <a:cs typeface="Arial" panose="020B0604020202020204"/>
              </a:rPr>
              <a:t>7. Leikin merkitys</a:t>
            </a:r>
          </a:p>
          <a:p>
            <a:pPr marL="0" lvl="0" indent="0" fontAlgn="auto">
              <a:spcBef>
                <a:spcPts val="0"/>
              </a:spcBef>
              <a:spcAft>
                <a:spcPts val="0"/>
              </a:spcAft>
              <a:buNone/>
              <a:defRPr/>
            </a:pPr>
            <a:endParaRPr lang="fi-FI" sz="1400" b="1" dirty="0">
              <a:ea typeface="+mn-lt"/>
              <a:cs typeface="Arial" panose="020B0604020202020204"/>
            </a:endParaRPr>
          </a:p>
          <a:p>
            <a:pPr marL="0" indent="0" algn="just">
              <a:lnSpc>
                <a:spcPct val="100000"/>
              </a:lnSpc>
              <a:buNone/>
            </a:pPr>
            <a:r>
              <a:rPr lang="fi-FI" sz="1400" dirty="0" smtClean="0"/>
              <a:t>Leikki </a:t>
            </a:r>
            <a:r>
              <a:rPr lang="fi-FI" sz="1400" dirty="0"/>
              <a:t>on tärkeä työtapa esiopetuksessa. Eskarissa leikitään sisällä, ulkona, luonnossa sekä lähiympäristössä. Esiopetuksessa oppiminen tapahtuu vuorovaikutuksessa ja sen vuoksi leikki on tärkeä tapa oppia. Leikin avulla lapsi oppii ja jäsentelee ympäröivää maailmaansa. Leikin kautta lapsi jäsentelee tunteitaan ja oppii itsestään ympäröivässä maailmassa.</a:t>
            </a:r>
          </a:p>
          <a:p>
            <a:pPr marL="0" indent="0" algn="just">
              <a:lnSpc>
                <a:spcPct val="100000"/>
              </a:lnSpc>
              <a:buNone/>
            </a:pPr>
            <a:endParaRPr lang="fi-FI" sz="1400" dirty="0"/>
          </a:p>
          <a:p>
            <a:pPr marL="0" indent="0" algn="just">
              <a:lnSpc>
                <a:spcPct val="100000"/>
              </a:lnSpc>
              <a:buNone/>
            </a:pPr>
            <a:r>
              <a:rPr lang="fi-FI" sz="1400" dirty="0"/>
              <a:t>Esiopetusikäinen leikkii juonellisia roolileikkejä, sääntöleikkejä  ja usein heidän leikkeihin sisältyy lasten kulttuurista kumpuavia teemoja. Nämä leikit ja lasten mielenkiinnon kohteet otetaan huomioon leikkiympäristöä ja leikkivälineitä suunniteltaessa. Pitkäkestoista leikkiä tuetaan eskarissa rauhallisten leikkitilojen –ja hetkien järjestämisellä. Päivä rakennetta suunnitellaan niin että tilaa leikeille jää aikuisen ollessa läsnä.</a:t>
            </a:r>
          </a:p>
          <a:p>
            <a:pPr marL="0" lvl="0" indent="0" fontAlgn="auto">
              <a:spcBef>
                <a:spcPts val="0"/>
              </a:spcBef>
              <a:spcAft>
                <a:spcPts val="0"/>
              </a:spcAft>
              <a:buNone/>
              <a:defRPr/>
            </a:pPr>
            <a:endParaRPr lang="fi-FI" sz="1400" dirty="0"/>
          </a:p>
          <a:p>
            <a:pPr marL="0" lvl="0" indent="0" fontAlgn="auto">
              <a:spcBef>
                <a:spcPts val="0"/>
              </a:spcBef>
              <a:spcAft>
                <a:spcPts val="0"/>
              </a:spcAft>
              <a:buNone/>
              <a:defRPr/>
            </a:pPr>
            <a:endParaRPr lang="fi-FI" sz="1400" b="1" dirty="0">
              <a:cs typeface="Arial"/>
            </a:endParaRPr>
          </a:p>
          <a:p>
            <a:pPr marL="0" lvl="0" indent="0" fontAlgn="auto">
              <a:spcBef>
                <a:spcPts val="0"/>
              </a:spcBef>
              <a:spcAft>
                <a:spcPts val="0"/>
              </a:spcAft>
              <a:buNone/>
              <a:defRPr/>
            </a:pPr>
            <a:endParaRPr lang="fi-FI" sz="1400" b="1" dirty="0">
              <a:cs typeface="Arial"/>
            </a:endParaRPr>
          </a:p>
          <a:p>
            <a:pPr marL="0" indent="0" algn="just">
              <a:lnSpc>
                <a:spcPct val="100000"/>
              </a:lnSpc>
              <a:buNone/>
            </a:pPr>
            <a:endParaRPr lang="fi-FI" sz="1400" dirty="0"/>
          </a:p>
          <a:p>
            <a:pPr marL="0" indent="0" algn="just">
              <a:lnSpc>
                <a:spcPct val="100000"/>
              </a:lnSpc>
              <a:buNone/>
            </a:pPr>
            <a:endParaRPr lang="fi-FI" sz="1400" dirty="0"/>
          </a:p>
          <a:p>
            <a:pPr marL="0" indent="0">
              <a:buNone/>
            </a:pPr>
            <a:endParaRPr lang="en-GB" dirty="0"/>
          </a:p>
        </p:txBody>
      </p:sp>
      <p:sp>
        <p:nvSpPr>
          <p:cNvPr id="4" name="Footer Placeholder 3"/>
          <p:cNvSpPr>
            <a:spLocks noGrp="1"/>
          </p:cNvSpPr>
          <p:nvPr>
            <p:ph type="ftr" sz="quarter" idx="11"/>
          </p:nvPr>
        </p:nvSpPr>
        <p:spPr/>
        <p:txBody>
          <a:bodyPr/>
          <a:lstStyle/>
          <a:p>
            <a:pPr>
              <a:defRPr/>
            </a:pPr>
            <a:r>
              <a:rPr lang="fi-FI" smtClean="0"/>
              <a:t>Toimintasuunnitelma 2022-2023</a:t>
            </a:r>
            <a:endParaRPr lang="fi-FI"/>
          </a:p>
        </p:txBody>
      </p:sp>
      <p:sp>
        <p:nvSpPr>
          <p:cNvPr id="5" name="Slide Number Placeholder 4"/>
          <p:cNvSpPr>
            <a:spLocks noGrp="1"/>
          </p:cNvSpPr>
          <p:nvPr>
            <p:ph type="sldNum" sz="quarter" idx="12"/>
          </p:nvPr>
        </p:nvSpPr>
        <p:spPr/>
        <p:txBody>
          <a:bodyPr/>
          <a:lstStyle/>
          <a:p>
            <a:pPr>
              <a:defRPr/>
            </a:pPr>
            <a:fld id="{9E080EE8-51E0-41E5-BD9C-F92DAD01192E}" type="slidenum">
              <a:rPr lang="fi-FI" smtClean="0"/>
              <a:pPr>
                <a:defRPr/>
              </a:pPr>
              <a:t>16</a:t>
            </a:fld>
            <a:endParaRPr lang="fi-FI"/>
          </a:p>
        </p:txBody>
      </p:sp>
    </p:spTree>
    <p:extLst>
      <p:ext uri="{BB962C8B-B14F-4D97-AF65-F5344CB8AC3E}">
        <p14:creationId xmlns:p14="http://schemas.microsoft.com/office/powerpoint/2010/main" val="30633683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err="1" smtClean="0"/>
              <a:t>Yksikön</a:t>
            </a:r>
            <a:r>
              <a:rPr lang="en-GB" sz="3600" dirty="0" smtClean="0"/>
              <a:t> </a:t>
            </a:r>
            <a:r>
              <a:rPr lang="en-GB" sz="3600" dirty="0" err="1" smtClean="0"/>
              <a:t>toimintakulttuuri</a:t>
            </a:r>
            <a:r>
              <a:rPr lang="en-GB" sz="3600" dirty="0" smtClean="0"/>
              <a:t> </a:t>
            </a:r>
            <a:r>
              <a:rPr lang="en-GB" sz="3600" dirty="0" err="1" smtClean="0"/>
              <a:t>esiopetuksessa</a:t>
            </a:r>
            <a:endParaRPr lang="en-GB" sz="3600" dirty="0"/>
          </a:p>
        </p:txBody>
      </p:sp>
      <p:sp>
        <p:nvSpPr>
          <p:cNvPr id="3" name="Content Placeholder 2"/>
          <p:cNvSpPr>
            <a:spLocks noGrp="1"/>
          </p:cNvSpPr>
          <p:nvPr>
            <p:ph idx="1"/>
          </p:nvPr>
        </p:nvSpPr>
        <p:spPr>
          <a:xfrm>
            <a:off x="283335" y="1196975"/>
            <a:ext cx="11408603" cy="4979988"/>
          </a:xfrm>
        </p:spPr>
        <p:txBody>
          <a:bodyPr/>
          <a:lstStyle/>
          <a:p>
            <a:pPr marL="0" lvl="0" indent="0" fontAlgn="auto">
              <a:spcBef>
                <a:spcPts val="0"/>
              </a:spcBef>
              <a:spcAft>
                <a:spcPts val="0"/>
              </a:spcAft>
              <a:buNone/>
              <a:defRPr/>
            </a:pPr>
            <a:r>
              <a:rPr lang="fi-FI" sz="1400" b="1" dirty="0" smtClean="0">
                <a:cs typeface="Arial"/>
              </a:rPr>
              <a:t>8</a:t>
            </a:r>
            <a:r>
              <a:rPr lang="fi-FI" sz="1400" b="1" dirty="0">
                <a:cs typeface="Arial"/>
              </a:rPr>
              <a:t>. Oppiva yhteisö toimintakulttuurin </a:t>
            </a:r>
            <a:r>
              <a:rPr lang="fi-FI" sz="1400" b="1" dirty="0" smtClean="0">
                <a:cs typeface="Arial"/>
              </a:rPr>
              <a:t>ytimenä</a:t>
            </a:r>
          </a:p>
          <a:p>
            <a:pPr marL="0" lvl="0" indent="0" fontAlgn="auto">
              <a:spcBef>
                <a:spcPts val="0"/>
              </a:spcBef>
              <a:spcAft>
                <a:spcPts val="0"/>
              </a:spcAft>
              <a:buNone/>
              <a:defRPr/>
            </a:pPr>
            <a:endParaRPr lang="fi-FI" sz="1400" b="1" dirty="0">
              <a:cs typeface="Arial"/>
            </a:endParaRPr>
          </a:p>
          <a:p>
            <a:pPr marL="0" lvl="0" indent="0" fontAlgn="auto">
              <a:spcBef>
                <a:spcPts val="0"/>
              </a:spcBef>
              <a:spcAft>
                <a:spcPts val="0"/>
              </a:spcAft>
              <a:buNone/>
              <a:defRPr/>
            </a:pPr>
            <a:r>
              <a:rPr lang="fi-FI" sz="1400" dirty="0" smtClean="0">
                <a:cs typeface="Arial"/>
              </a:rPr>
              <a:t>Esiopetuksen hyvä toimintakulttuuri on pohja kaikille esiopetusikäisten lasten oppimiselle. Eskarissa kannustetaan kokeilemaan, yrittämään ja erehtymään. Pyrimme luomaan lapsille turvallisen ympäristön missä kenenkään ei tarvitsisi kokea suoriutumispaineita tai vertaille itseään muiden kanssa. Virheet ja niistä oppiminen ovat osa elämää niin lasten kuin aikuisten kesken. Kannustamme havaitsemaan asioiden positiivisia puolia ja haastamme lapsia ajattelemaan asioista eri näkökulmista. Iloitsemme onnistumisia sekä oivalluksia yhdessä ja luomme tilanteita joissa jokainen kokee onnistumisen ja uuden oppimisen tunteita. Tarjoamme lapsille erilaisia retkiä, juhlia sekä tapahtumia, jotka osaltaan lisäävät oppimista ympäröivästä yhteiskunnasta ja tietoisuudesta itsestä sen jäsenenä.</a:t>
            </a:r>
            <a:endParaRPr lang="fi-FI" sz="1400" dirty="0">
              <a:cs typeface="Arial"/>
            </a:endParaRPr>
          </a:p>
          <a:p>
            <a:endParaRPr lang="fi-FI" sz="1400" dirty="0"/>
          </a:p>
          <a:p>
            <a:endParaRPr lang="en-GB" sz="1400" dirty="0"/>
          </a:p>
          <a:p>
            <a:endParaRPr lang="en-GB" sz="1400" dirty="0"/>
          </a:p>
        </p:txBody>
      </p:sp>
      <p:sp>
        <p:nvSpPr>
          <p:cNvPr id="4" name="Footer Placeholder 3"/>
          <p:cNvSpPr>
            <a:spLocks noGrp="1"/>
          </p:cNvSpPr>
          <p:nvPr>
            <p:ph type="ftr" sz="quarter" idx="11"/>
          </p:nvPr>
        </p:nvSpPr>
        <p:spPr/>
        <p:txBody>
          <a:bodyPr/>
          <a:lstStyle/>
          <a:p>
            <a:pPr>
              <a:defRPr/>
            </a:pPr>
            <a:r>
              <a:rPr lang="fi-FI" smtClean="0"/>
              <a:t>Toimintasuunnitelma 2022-2023</a:t>
            </a:r>
            <a:endParaRPr lang="fi-FI"/>
          </a:p>
        </p:txBody>
      </p:sp>
      <p:sp>
        <p:nvSpPr>
          <p:cNvPr id="5" name="Slide Number Placeholder 4"/>
          <p:cNvSpPr>
            <a:spLocks noGrp="1"/>
          </p:cNvSpPr>
          <p:nvPr>
            <p:ph type="sldNum" sz="quarter" idx="12"/>
          </p:nvPr>
        </p:nvSpPr>
        <p:spPr/>
        <p:txBody>
          <a:bodyPr/>
          <a:lstStyle/>
          <a:p>
            <a:pPr>
              <a:defRPr/>
            </a:pPr>
            <a:fld id="{9E080EE8-51E0-41E5-BD9C-F92DAD01192E}" type="slidenum">
              <a:rPr lang="fi-FI" smtClean="0"/>
              <a:pPr>
                <a:defRPr/>
              </a:pPr>
              <a:t>17</a:t>
            </a:fld>
            <a:endParaRPr lang="fi-FI"/>
          </a:p>
        </p:txBody>
      </p:sp>
    </p:spTree>
    <p:extLst>
      <p:ext uri="{BB962C8B-B14F-4D97-AF65-F5344CB8AC3E}">
        <p14:creationId xmlns:p14="http://schemas.microsoft.com/office/powerpoint/2010/main" val="24352518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z="3600" dirty="0"/>
              <a:t>Kannustamme hyviin </a:t>
            </a:r>
            <a:r>
              <a:rPr lang="fi-FI" sz="3600" dirty="0" smtClean="0"/>
              <a:t>kaveritaitoihin varhaiskasvatuksessa</a:t>
            </a:r>
            <a:endParaRPr lang="fi-FI" sz="3600" dirty="0"/>
          </a:p>
        </p:txBody>
      </p:sp>
      <p:sp>
        <p:nvSpPr>
          <p:cNvPr id="10" name="Sisällön paikkamerkki 9"/>
          <p:cNvSpPr>
            <a:spLocks noGrp="1"/>
          </p:cNvSpPr>
          <p:nvPr>
            <p:ph idx="1"/>
          </p:nvPr>
        </p:nvSpPr>
        <p:spPr>
          <a:xfrm>
            <a:off x="457200" y="1524000"/>
            <a:ext cx="11234738" cy="4652962"/>
          </a:xfrm>
        </p:spPr>
        <p:txBody>
          <a:bodyPr/>
          <a:lstStyle/>
          <a:p>
            <a:pPr marL="0" indent="0" algn="just">
              <a:spcBef>
                <a:spcPts val="0"/>
              </a:spcBef>
              <a:spcAft>
                <a:spcPts val="0"/>
              </a:spcAft>
              <a:buNone/>
              <a:defRPr/>
            </a:pPr>
            <a:r>
              <a:rPr lang="fi-FI" sz="1400" dirty="0" smtClean="0">
                <a:ea typeface="+mn-lt"/>
                <a:cs typeface="+mn-lt"/>
              </a:rPr>
              <a:t>Kaverit, leikkiminen ja yhdessä tekeminen ovat ihan paras juttu päiväkodissa. Meille vuorovaikutustaitojen opettaminen ja niiden oppiminen vertaisryhmässä ovat sydämen asia. Kavereiden kanssa toimiminen ja leikkitilanteissa syntyvien ristiriitojen ratkaiseminen ovat taitoja, joita harjoittelemme vertaisryhmässä ja pidämme huolta että jokainen saa vahvistaa kaveritaitoja tasapanoisissa kaverisuhteissa. Harjoittelemme turvallisessa ympäristössä ryhmässä toimimisen taitoja esimerkiksi yhteisten kaikkia päiväkodissa toimivia koskevien yhteisten sääntöjen avulla. Eteemme tulee paljon tilanteita, jotka vaativat muiden huomioimista ja siksi yhteiset säännöt ovat meille tärkeät. Tuemme lasten vuorovaikutusta rohkaisemalle heitä oma-aloitteisuuteen heitä kiinnostavien leikkien ja kavereiden osalta olemalla heidän tukena leikkitilanteiden aloittamisesssa. Kannustamme lapsia myös olemaan myönteisiä muiden leikkialoitteisiin ja pidämme huolta että jokaiselle on leikkikaveri. Olemme tukena lasten vuorovaikutusta ylläpitävissä tilanteissa ja ohjaamme lasten leikkiä tarvittaessa. Autamme lapsia oppimaan tunteiden ilmaisussa ja löytämään sanoja esimerkiksi turhautumisen tilanteissa.</a:t>
            </a:r>
          </a:p>
          <a:p>
            <a:pPr marL="0" indent="0" algn="just">
              <a:spcBef>
                <a:spcPts val="0"/>
              </a:spcBef>
              <a:spcAft>
                <a:spcPts val="0"/>
              </a:spcAft>
              <a:buNone/>
              <a:defRPr/>
            </a:pPr>
            <a:endParaRPr lang="fi-FI" sz="1400" dirty="0">
              <a:ea typeface="+mn-lt"/>
              <a:cs typeface="+mn-lt"/>
            </a:endParaRPr>
          </a:p>
          <a:p>
            <a:pPr marL="0" indent="0" algn="just">
              <a:spcBef>
                <a:spcPts val="0"/>
              </a:spcBef>
              <a:spcAft>
                <a:spcPts val="0"/>
              </a:spcAft>
              <a:buNone/>
              <a:defRPr/>
            </a:pPr>
            <a:r>
              <a:rPr lang="fi-FI" sz="1400" dirty="0" smtClean="0">
                <a:ea typeface="+mn-lt"/>
                <a:cs typeface="+mn-lt"/>
              </a:rPr>
              <a:t>Empatia –ja tunnetaidot ja niiden harjoittelu on iso osa toimintaamme sekä arvojamme. Lasten kykyä asettua toisen asemaan tai kykyä oppia miettiään miltä toisesta tuntuu, olemme harjoitelleet Empatiataiturit-ohjelman avulla. Empatitaiturit-kokonaisuus opettaa lapsille myötuntotaitoja sekä se edistää kiusaamisenehkäisyä. Kaveritaidoissa huomioidaan aina lasten omat vahvuudet ja niistä puhumme avoimesti ja jokaisen erityisyyttä korostaen. Onnellinen lapsuus päiväkodissamme syntyy kaveritaitoja vahvistamalla, sillä myönteiset kokemukset kantavat pitkälle tulevaisuuteen. Aikuinen toimii lasten kaveritaitojen vahvistajana kuuntelijana, rohkaisijana ja neuvojana.</a:t>
            </a:r>
            <a:endParaRPr lang="fi-FI" sz="1400" dirty="0">
              <a:ea typeface="+mn-lt"/>
              <a:cs typeface="+mn-lt"/>
            </a:endParaRPr>
          </a:p>
          <a:p>
            <a:pPr marL="0" indent="0" algn="just">
              <a:spcBef>
                <a:spcPts val="0"/>
              </a:spcBef>
              <a:spcAft>
                <a:spcPts val="0"/>
              </a:spcAft>
              <a:buNone/>
              <a:defRPr/>
            </a:pPr>
            <a:endParaRPr lang="fi-FI" dirty="0"/>
          </a:p>
        </p:txBody>
      </p:sp>
      <p:sp>
        <p:nvSpPr>
          <p:cNvPr id="4" name="Alatunnisteen paikkamerkki 3">
            <a:extLst>
              <a:ext uri="{FF2B5EF4-FFF2-40B4-BE49-F238E27FC236}">
                <a16:creationId xmlns:a16="http://schemas.microsoft.com/office/drawing/2014/main" xmlns="" id="{F3497F23-37D2-4BBE-9F68-A9F41A90392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300" b="0" i="0" u="none" strike="noStrike" kern="1200" cap="none" spc="0" normalizeH="0" baseline="0" noProof="0">
                <a:ln>
                  <a:noFill/>
                </a:ln>
                <a:solidFill>
                  <a:srgbClr val="000000"/>
                </a:solidFill>
                <a:effectLst/>
                <a:uLnTx/>
                <a:uFillTx/>
                <a:latin typeface="Arial" panose="020B0604020202020204"/>
                <a:ea typeface="+mn-ea"/>
                <a:cs typeface="+mn-cs"/>
              </a:rPr>
              <a:t>Toimintasuunnitelma 2022-2023</a:t>
            </a:r>
          </a:p>
        </p:txBody>
      </p:sp>
      <p:sp>
        <p:nvSpPr>
          <p:cNvPr id="5" name="Dian numeron paikkamerkki 4">
            <a:extLst>
              <a:ext uri="{FF2B5EF4-FFF2-40B4-BE49-F238E27FC236}">
                <a16:creationId xmlns:a16="http://schemas.microsoft.com/office/drawing/2014/main" xmlns="" id="{F97C2C26-5CF0-4D99-8C6A-72EA9CC5AA7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98786F-F955-487D-B720-0C6F14D9C1B4}" type="slidenum">
              <a:rPr kumimoji="0" lang="fi-FI" sz="1300" b="1" i="0" u="none" strike="noStrike" kern="1200" cap="none" spc="0" normalizeH="0" baseline="0" noProof="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i-FI" sz="1300" b="1"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213141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z="3200" dirty="0"/>
              <a:t>Kannustamme hyviin </a:t>
            </a:r>
            <a:r>
              <a:rPr lang="fi-FI" sz="3200" dirty="0" smtClean="0"/>
              <a:t>kaveritaitoihin esiopetuksessa</a:t>
            </a:r>
            <a:endParaRPr lang="fi-FI" sz="3200" dirty="0"/>
          </a:p>
        </p:txBody>
      </p:sp>
      <p:sp>
        <p:nvSpPr>
          <p:cNvPr id="10" name="Sisällön paikkamerkki 9"/>
          <p:cNvSpPr>
            <a:spLocks noGrp="1"/>
          </p:cNvSpPr>
          <p:nvPr>
            <p:ph idx="1"/>
          </p:nvPr>
        </p:nvSpPr>
        <p:spPr>
          <a:xfrm>
            <a:off x="457200" y="1454331"/>
            <a:ext cx="11234738" cy="4722632"/>
          </a:xfrm>
        </p:spPr>
        <p:txBody>
          <a:bodyPr/>
          <a:lstStyle/>
          <a:p>
            <a:pPr marL="0" indent="0" algn="just">
              <a:buNone/>
            </a:pPr>
            <a:r>
              <a:rPr lang="fi-FI" sz="1400" dirty="0" smtClean="0"/>
              <a:t>Esiopetuksessa pätevät samat kaveritaitojen harjoittelun sekä tukemisen keinot kuin varhaiskasvatuksessa Esiopetuksessa lasten kanssa kaveritaidoista keskustellaan syvemmin sekä tunnetaitoja harjoitellaan painotetummin, sillä lähestyvä koulualoitus korostaa tunnetaitojen harjoittelun merkitystä entisestään. Esiopetuksessa luemme paljon lasten ystävyyttä sekä kaveritaitoja käsitteleviä kirjoja ja keskustelemme niistä. Monissa eskaritarinoissa kumpuaa teemoja kaveritaitoihin liittyen. Esiopetuksessa olemme ottaneet myös opettajan koiran mukaan metsäretkille, joka on ollut lapsille tärkeä empatiataitoja kasvattava asia. Koiran ja lapsen välinen kohtaaminen ollut iso asia lasten empatiataidoille sekä lasten tunteiden ilmaisulle.</a:t>
            </a:r>
          </a:p>
          <a:p>
            <a:pPr marL="0" indent="0" algn="just">
              <a:buNone/>
            </a:pPr>
            <a:endParaRPr lang="fi-FI" sz="1600" dirty="0"/>
          </a:p>
          <a:p>
            <a:pPr marL="0" indent="0" algn="just">
              <a:buNone/>
            </a:pPr>
            <a:r>
              <a:rPr lang="fi-FI" sz="1400" b="1" dirty="0" smtClean="0"/>
              <a:t>Yhteisöllinen </a:t>
            </a:r>
            <a:r>
              <a:rPr lang="fi-FI" sz="1400" b="1" dirty="0"/>
              <a:t>oppilashuolto </a:t>
            </a:r>
            <a:r>
              <a:rPr lang="fi-FI" sz="1400" dirty="0"/>
              <a:t>on tärkeä osa esiopetuksen toimintakulttuuria ja siinä seurataan, arvioidaan ja kehitetään esiopetusyhteisön ja esiopetusryhmien hyvinvointia sekä huolehditaan </a:t>
            </a:r>
            <a:r>
              <a:rPr lang="fi-FI" sz="1400" dirty="0" smtClean="0"/>
              <a:t>esiopetusympäristön terveellisyydestä</a:t>
            </a:r>
            <a:r>
              <a:rPr lang="fi-FI" sz="1400" dirty="0"/>
              <a:t>, turvallisuudesta ja esteettömyydestä. Lapsella on oikeus turvallisiin oppimisympäristöihin, joihin kuuluvat fyysinen, psyykkinen </a:t>
            </a:r>
            <a:r>
              <a:rPr lang="fi-FI" sz="1400" dirty="0" smtClean="0"/>
              <a:t>ja sosiaalinenkin </a:t>
            </a:r>
            <a:r>
              <a:rPr lang="fi-FI" sz="1400" dirty="0"/>
              <a:t>turvallisuus. Rauhallinen ilmapiiri edistää työrauhaa.</a:t>
            </a:r>
          </a:p>
          <a:p>
            <a:pPr marL="0" indent="0" algn="just">
              <a:buNone/>
            </a:pPr>
            <a:endParaRPr lang="fi-FI" sz="1400" dirty="0"/>
          </a:p>
          <a:p>
            <a:pPr marL="0" indent="0" algn="just">
              <a:buNone/>
            </a:pPr>
            <a:r>
              <a:rPr lang="fi-FI" sz="1400" b="1" dirty="0"/>
              <a:t>Yksilökohtainen oppilashuolto </a:t>
            </a:r>
            <a:r>
              <a:rPr lang="fi-FI" sz="1400" dirty="0"/>
              <a:t>sisältää lapselle annettavat terveydenhoitopalvelut neuvolan kautta, oppilashuollon psykologi- ja kuraattoripalvelut sekä yksittäistä lasta koskevan monialaisen oppilashuollon asiantuntijaryhmän palvelut. Tavoitteena on seurata ja edistää lapsen hyvinvointia ja oppimista sekä kokonaisvaltaista kasvua, kehitystä ja terveyttä. Oppilashuollolla on tärkeä merkitys varhaisen tuen turvaamisessa ja ongelmien ehkäisyssä</a:t>
            </a:r>
            <a:r>
              <a:rPr lang="fi-FI" sz="1400" dirty="0" smtClean="0"/>
              <a:t>. </a:t>
            </a:r>
            <a:r>
              <a:rPr lang="fi-FI" sz="1400" dirty="0"/>
              <a:t>Yksilökohtainen oppilashuolto esiopetuksessa perustuu aina huoltajan suostumukseen.</a:t>
            </a:r>
          </a:p>
          <a:p>
            <a:pPr marL="0" indent="0" algn="just">
              <a:spcBef>
                <a:spcPts val="0"/>
              </a:spcBef>
              <a:spcAft>
                <a:spcPts val="0"/>
              </a:spcAft>
              <a:buNone/>
              <a:defRPr/>
            </a:pPr>
            <a:endParaRPr lang="fi-FI" sz="1400" dirty="0"/>
          </a:p>
        </p:txBody>
      </p:sp>
      <p:sp>
        <p:nvSpPr>
          <p:cNvPr id="4" name="Alatunnisteen paikkamerkki 3">
            <a:extLst>
              <a:ext uri="{FF2B5EF4-FFF2-40B4-BE49-F238E27FC236}">
                <a16:creationId xmlns:a16="http://schemas.microsoft.com/office/drawing/2014/main" xmlns="" id="{F3497F23-37D2-4BBE-9F68-A9F41A90392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300" b="0" i="0" u="none" strike="noStrike" kern="1200" cap="none" spc="0" normalizeH="0" baseline="0" noProof="0">
                <a:ln>
                  <a:noFill/>
                </a:ln>
                <a:solidFill>
                  <a:srgbClr val="000000"/>
                </a:solidFill>
                <a:effectLst/>
                <a:uLnTx/>
                <a:uFillTx/>
                <a:latin typeface="Arial" panose="020B0604020202020204"/>
                <a:ea typeface="+mn-ea"/>
                <a:cs typeface="+mn-cs"/>
              </a:rPr>
              <a:t>Toimintasuunnitelma 2022-2023</a:t>
            </a:r>
          </a:p>
        </p:txBody>
      </p:sp>
      <p:sp>
        <p:nvSpPr>
          <p:cNvPr id="5" name="Dian numeron paikkamerkki 4">
            <a:extLst>
              <a:ext uri="{FF2B5EF4-FFF2-40B4-BE49-F238E27FC236}">
                <a16:creationId xmlns:a16="http://schemas.microsoft.com/office/drawing/2014/main" xmlns="" id="{F97C2C26-5CF0-4D99-8C6A-72EA9CC5AA7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98786F-F955-487D-B720-0C6F14D9C1B4}" type="slidenum">
              <a:rPr kumimoji="0" lang="fi-FI" sz="1300" b="1" i="0" u="none" strike="noStrike" kern="1200" cap="none" spc="0" normalizeH="0" baseline="0" noProof="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i-FI" sz="1300" b="1"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398077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tsikko 11"/>
          <p:cNvSpPr>
            <a:spLocks noGrp="1"/>
          </p:cNvSpPr>
          <p:nvPr>
            <p:ph type="title"/>
          </p:nvPr>
        </p:nvSpPr>
        <p:spPr/>
        <p:txBody>
          <a:bodyPr/>
          <a:lstStyle/>
          <a:p>
            <a:r>
              <a:rPr lang="fi-FI" sz="2400">
                <a:latin typeface="+mj-lt"/>
              </a:rPr>
              <a:t>Helsingin varhaiskasvatusta ja esiopetusta määrittävät ja ohjaavat</a:t>
            </a:r>
            <a:r>
              <a:rPr lang="fi-FI" sz="2400" baseline="0">
                <a:latin typeface="+mj-lt"/>
              </a:rPr>
              <a:t> asiakirjat</a:t>
            </a:r>
            <a:endParaRPr lang="fi-FI" sz="2400">
              <a:latin typeface="+mj-lt"/>
            </a:endParaRPr>
          </a:p>
        </p:txBody>
      </p:sp>
      <p:pic>
        <p:nvPicPr>
          <p:cNvPr id="30" name="Sisällön paikkamerkki 29" descr="Helsingin varhaiskasvatusta ja esiopetusta määrittävät ja ohjaavat asiakirjat."/>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62033" y="987113"/>
            <a:ext cx="10825071" cy="4979988"/>
          </a:xfrm>
        </p:spPr>
      </p:pic>
      <p:sp>
        <p:nvSpPr>
          <p:cNvPr id="3" name="Alatunnisteen paikkamerkki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300" b="0" i="0" u="none" strike="noStrike" kern="1200" cap="none" spc="0" normalizeH="0" baseline="0" noProof="0">
                <a:ln>
                  <a:noFill/>
                </a:ln>
                <a:solidFill>
                  <a:srgbClr val="000000"/>
                </a:solidFill>
                <a:effectLst/>
                <a:uLnTx/>
                <a:uFillTx/>
                <a:latin typeface="Arial" panose="020B0604020202020204"/>
                <a:ea typeface="+mn-ea"/>
                <a:cs typeface="+mn-cs"/>
              </a:rPr>
              <a:t>Toimintasuunnitelma 2022-2023</a:t>
            </a:r>
          </a:p>
        </p:txBody>
      </p:sp>
      <p:sp>
        <p:nvSpPr>
          <p:cNvPr id="4" name="Dian numeron paikkamerkki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6EB49D-0C93-497F-BC9C-13B0778369CB}" type="slidenum">
              <a:rPr kumimoji="0" lang="fi-FI" sz="1300" b="1"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i-FI" sz="1300"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 name="Suorakulmio 1">
            <a:extLst>
              <a:ext uri="{FF2B5EF4-FFF2-40B4-BE49-F238E27FC236}">
                <a16:creationId xmlns:a16="http://schemas.microsoft.com/office/drawing/2014/main" xmlns="" id="{AFB7BF75-C1C4-4CFD-8097-05EE3D56F37F}"/>
              </a:ext>
            </a:extLst>
          </p:cNvPr>
          <p:cNvSpPr/>
          <p:nvPr/>
        </p:nvSpPr>
        <p:spPr>
          <a:xfrm>
            <a:off x="898450" y="4867939"/>
            <a:ext cx="1444255" cy="478465"/>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err="1">
                <a:ln>
                  <a:noFill/>
                </a:ln>
                <a:solidFill>
                  <a:prstClr val="white"/>
                </a:solidFill>
                <a:effectLst/>
                <a:uLnTx/>
                <a:uFillTx/>
                <a:latin typeface="Arial" panose="020B0604020202020204"/>
                <a:ea typeface="+mn-ea"/>
                <a:cs typeface="Arial"/>
              </a:rPr>
              <a:t>Varhaiskasva-tuksen</a:t>
            </a:r>
            <a:r>
              <a:rPr kumimoji="0" lang="fi-FI" sz="1400" b="1" i="0" u="none" strike="noStrike" kern="1200" cap="none" spc="0" normalizeH="0" baseline="0" noProof="0">
                <a:ln>
                  <a:noFill/>
                </a:ln>
                <a:solidFill>
                  <a:prstClr val="white"/>
                </a:solidFill>
                <a:effectLst/>
                <a:uLnTx/>
                <a:uFillTx/>
                <a:latin typeface="Arial" panose="020B0604020202020204"/>
                <a:ea typeface="+mn-ea"/>
                <a:cs typeface="Arial"/>
              </a:rPr>
              <a:t> laatutekijät (</a:t>
            </a:r>
            <a:r>
              <a:rPr kumimoji="0" lang="fi-FI" sz="1400" b="1" i="0" u="none" strike="noStrike" kern="1200" cap="none" spc="0" normalizeH="0" baseline="0" noProof="0" err="1">
                <a:ln>
                  <a:noFill/>
                </a:ln>
                <a:solidFill>
                  <a:prstClr val="white"/>
                </a:solidFill>
                <a:effectLst/>
                <a:uLnTx/>
                <a:uFillTx/>
                <a:latin typeface="Arial" panose="020B0604020202020204"/>
                <a:ea typeface="+mn-ea"/>
                <a:cs typeface="Arial"/>
              </a:rPr>
              <a:t>Karvi</a:t>
            </a:r>
            <a:r>
              <a:rPr kumimoji="0" lang="fi-FI" sz="1400" b="1" i="0" u="none" strike="noStrike" kern="1200" cap="none" spc="0" normalizeH="0" baseline="0" noProof="0">
                <a:ln>
                  <a:noFill/>
                </a:ln>
                <a:solidFill>
                  <a:prstClr val="white"/>
                </a:solidFill>
                <a:effectLst/>
                <a:uLnTx/>
                <a:uFillTx/>
                <a:latin typeface="Arial" panose="020B0604020202020204"/>
                <a:ea typeface="+mn-ea"/>
                <a:cs typeface="Arial"/>
              </a:rPr>
              <a:t>)</a:t>
            </a:r>
          </a:p>
        </p:txBody>
      </p:sp>
    </p:spTree>
    <p:extLst>
      <p:ext uri="{BB962C8B-B14F-4D97-AF65-F5344CB8AC3E}">
        <p14:creationId xmlns:p14="http://schemas.microsoft.com/office/powerpoint/2010/main" val="11740207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0" y="407988"/>
            <a:ext cx="11234738" cy="696912"/>
          </a:xfrm>
        </p:spPr>
        <p:txBody>
          <a:bodyPr/>
          <a:lstStyle/>
          <a:p>
            <a:r>
              <a:rPr lang="fi-FI" sz="3000" dirty="0"/>
              <a:t>Tasa-arvoinen ja yhdenvertainen varhaiskasvatus ja esiopetus</a:t>
            </a:r>
          </a:p>
        </p:txBody>
      </p:sp>
      <p:sp>
        <p:nvSpPr>
          <p:cNvPr id="3" name="Sisällön paikkamerkki 2"/>
          <p:cNvSpPr>
            <a:spLocks noGrp="1"/>
          </p:cNvSpPr>
          <p:nvPr>
            <p:ph idx="1"/>
          </p:nvPr>
        </p:nvSpPr>
        <p:spPr>
          <a:xfrm>
            <a:off x="457200" y="1249251"/>
            <a:ext cx="11234738" cy="4772908"/>
          </a:xfrm>
        </p:spPr>
        <p:txBody>
          <a:bodyPr/>
          <a:lstStyle/>
          <a:p>
            <a:pPr marL="0" indent="0" algn="just">
              <a:buNone/>
            </a:pPr>
            <a:r>
              <a:rPr lang="fi-FI" sz="1400" dirty="0"/>
              <a:t>Tasa-arvolain päämäärä on estää sukupuoleen perustuva syrjintä ja edistää sukupuolten välistä tasa-arvoa. Lain päämääränä on myös estää sukupuoli-identiteettiin perustuva tai sukupuolen ilmaisuun perustuva syrjintä. Yhdenvertaisuuslain päämääränä on puolestanaan edistää yhdenvertaisuutta, ehkäistä syrjintää ja tehostaa syrjinnän kohteeksi joutuneen oikeusturvaa. Yhdenvertaisuuslaki edellyttää, että esiopetuksen yksiköillä on suunnitelma tarvittavista toimenpiteistä yhdenvertaisuuden edistämiseksi. Suunnitelman päämääränä on osallisuuden lisääminen, syrjinnän tunnistaminen ja siihen puuttuminen sekä toimenpiteiden toteuttaminen ja toimenpiteiden vaikutusten arviointi. Tasa-arvoa ja yhdenvertaisuutta edistetään tunnistamalla mahdollinen syrjintä ja puuttumalla siihen. Tasa-arvon edistäminen tarkoittaa sitä, että tyttöjä ja poikia kohdellaan tasapuolisesti koko toiminta-ajan kaikissa tilanteissa ja oikeudenmukaisuus toteutuu yksikön arjessa. Tasa-arvoisessa varhaiskasvatuksessa ja esiopetuksessa jokainen lapsi uskaltaa olla oma itsensä ja tuntee olonsa turvalliseksi. Tasa-arvoisessa esiopetusyksikössä ja varhaiskasvatusyksikössä ei esiinny syrjintää sukupuolen tai muun henkilöön liittyvän syyn kuten alkuperän, kielen, uskonnon, mielipiteen, vakaumuksen, seksuaalisen suuntautumisen, vammaisuuden tai terveydentilan perusteella. </a:t>
            </a:r>
            <a:r>
              <a:rPr lang="en-GB" sz="1400" dirty="0" err="1"/>
              <a:t>Lapset</a:t>
            </a:r>
            <a:r>
              <a:rPr lang="en-GB" sz="1400" dirty="0"/>
              <a:t> </a:t>
            </a:r>
            <a:r>
              <a:rPr lang="en-GB" sz="1400" dirty="0" err="1"/>
              <a:t>viihtyvät</a:t>
            </a:r>
            <a:r>
              <a:rPr lang="en-GB" sz="1400" dirty="0"/>
              <a:t> </a:t>
            </a:r>
            <a:r>
              <a:rPr lang="en-GB" sz="1400" dirty="0" err="1"/>
              <a:t>ja</a:t>
            </a:r>
            <a:r>
              <a:rPr lang="en-GB" sz="1400" dirty="0"/>
              <a:t> </a:t>
            </a:r>
            <a:r>
              <a:rPr lang="en-GB" sz="1400" dirty="0" err="1"/>
              <a:t>kokevat</a:t>
            </a:r>
            <a:r>
              <a:rPr lang="en-GB" sz="1400" dirty="0"/>
              <a:t> </a:t>
            </a:r>
            <a:r>
              <a:rPr lang="en-GB" sz="1400" dirty="0" err="1"/>
              <a:t>suurempaa</a:t>
            </a:r>
            <a:r>
              <a:rPr lang="en-GB" sz="1400" dirty="0"/>
              <a:t> </a:t>
            </a:r>
            <a:r>
              <a:rPr lang="en-GB" sz="1400" dirty="0" err="1"/>
              <a:t>osallisuutta</a:t>
            </a:r>
            <a:r>
              <a:rPr lang="en-GB" sz="1400" dirty="0"/>
              <a:t> </a:t>
            </a:r>
            <a:r>
              <a:rPr lang="en-GB" sz="1400" dirty="0" err="1"/>
              <a:t>omaan</a:t>
            </a:r>
            <a:r>
              <a:rPr lang="en-GB" sz="1400" dirty="0"/>
              <a:t> </a:t>
            </a:r>
            <a:r>
              <a:rPr lang="en-GB" sz="1400" dirty="0" err="1"/>
              <a:t>yhteisöönsä</a:t>
            </a:r>
            <a:r>
              <a:rPr lang="en-GB" sz="1400" dirty="0" smtClean="0"/>
              <a:t>.</a:t>
            </a:r>
          </a:p>
          <a:p>
            <a:pPr marL="0" indent="0" algn="just">
              <a:buNone/>
            </a:pPr>
            <a:endParaRPr lang="en-GB" sz="1400" dirty="0"/>
          </a:p>
          <a:p>
            <a:pPr marL="0" indent="0" algn="just">
              <a:buNone/>
            </a:pPr>
            <a:r>
              <a:rPr lang="en-GB" sz="1400" dirty="0" err="1"/>
              <a:t>Meidän</a:t>
            </a:r>
            <a:r>
              <a:rPr lang="en-GB" sz="1400" dirty="0"/>
              <a:t> </a:t>
            </a:r>
            <a:r>
              <a:rPr lang="en-GB" sz="1400" dirty="0" err="1"/>
              <a:t>päiväkodissa</a:t>
            </a:r>
            <a:r>
              <a:rPr lang="en-GB" sz="1400" dirty="0"/>
              <a:t> </a:t>
            </a:r>
            <a:r>
              <a:rPr lang="en-GB" sz="1400" dirty="0" err="1"/>
              <a:t>henkilökunta</a:t>
            </a:r>
            <a:r>
              <a:rPr lang="en-GB" sz="1400" dirty="0"/>
              <a:t> </a:t>
            </a:r>
            <a:r>
              <a:rPr lang="en-GB" sz="1400" dirty="0" err="1"/>
              <a:t>tarkastelee</a:t>
            </a:r>
            <a:r>
              <a:rPr lang="en-GB" sz="1400" dirty="0"/>
              <a:t> </a:t>
            </a:r>
            <a:r>
              <a:rPr lang="en-GB" sz="1400" dirty="0" err="1"/>
              <a:t>omia</a:t>
            </a:r>
            <a:r>
              <a:rPr lang="en-GB" sz="1400" dirty="0"/>
              <a:t> </a:t>
            </a:r>
            <a:r>
              <a:rPr lang="en-GB" sz="1400" dirty="0" err="1"/>
              <a:t>asenteitaan</a:t>
            </a:r>
            <a:r>
              <a:rPr lang="en-GB" sz="1400" dirty="0"/>
              <a:t> </a:t>
            </a:r>
            <a:r>
              <a:rPr lang="en-GB" sz="1400" dirty="0" err="1"/>
              <a:t>ja</a:t>
            </a:r>
            <a:r>
              <a:rPr lang="en-GB" sz="1400" dirty="0"/>
              <a:t> </a:t>
            </a:r>
            <a:r>
              <a:rPr lang="en-GB" sz="1400" dirty="0" err="1"/>
              <a:t>mielipiteitään</a:t>
            </a:r>
            <a:r>
              <a:rPr lang="en-GB" sz="1400" dirty="0"/>
              <a:t> </a:t>
            </a:r>
            <a:r>
              <a:rPr lang="en-GB" sz="1400" dirty="0" err="1"/>
              <a:t>sekä</a:t>
            </a:r>
            <a:r>
              <a:rPr lang="en-GB" sz="1400" dirty="0"/>
              <a:t> </a:t>
            </a:r>
            <a:r>
              <a:rPr lang="en-GB" sz="1400" dirty="0" err="1"/>
              <a:t>sitä</a:t>
            </a:r>
            <a:r>
              <a:rPr lang="en-GB" sz="1400" dirty="0"/>
              <a:t> </a:t>
            </a:r>
            <a:r>
              <a:rPr lang="en-GB" sz="1400" dirty="0" err="1"/>
              <a:t>miten</a:t>
            </a:r>
            <a:r>
              <a:rPr lang="en-GB" sz="1400" dirty="0"/>
              <a:t> ne </a:t>
            </a:r>
            <a:r>
              <a:rPr lang="en-GB" sz="1400" dirty="0" err="1"/>
              <a:t>näkyvät</a:t>
            </a:r>
            <a:r>
              <a:rPr lang="en-GB" sz="1400" dirty="0"/>
              <a:t> </a:t>
            </a:r>
            <a:r>
              <a:rPr lang="en-GB" sz="1400" dirty="0" err="1"/>
              <a:t>toiminnassa</a:t>
            </a:r>
            <a:r>
              <a:rPr lang="en-GB" sz="1400" dirty="0"/>
              <a:t>. </a:t>
            </a:r>
            <a:r>
              <a:rPr lang="en-GB" sz="1400" dirty="0" err="1"/>
              <a:t>Lasten</a:t>
            </a:r>
            <a:r>
              <a:rPr lang="en-GB" sz="1400" dirty="0"/>
              <a:t> </a:t>
            </a:r>
            <a:r>
              <a:rPr lang="en-GB" sz="1400" dirty="0" err="1"/>
              <a:t>kanssa</a:t>
            </a:r>
            <a:r>
              <a:rPr lang="en-GB" sz="1400" dirty="0"/>
              <a:t> </a:t>
            </a:r>
            <a:r>
              <a:rPr lang="en-GB" sz="1400" dirty="0" err="1"/>
              <a:t>keskustellaan</a:t>
            </a:r>
            <a:r>
              <a:rPr lang="en-GB" sz="1400" dirty="0"/>
              <a:t> </a:t>
            </a:r>
            <a:r>
              <a:rPr lang="en-GB" sz="1400" dirty="0" err="1"/>
              <a:t>avoimesti</a:t>
            </a:r>
            <a:r>
              <a:rPr lang="en-GB" sz="1400" dirty="0"/>
              <a:t> </a:t>
            </a:r>
            <a:r>
              <a:rPr lang="en-GB" sz="1400" dirty="0" err="1"/>
              <a:t>ja</a:t>
            </a:r>
            <a:r>
              <a:rPr lang="en-GB" sz="1400" dirty="0"/>
              <a:t> </a:t>
            </a:r>
            <a:r>
              <a:rPr lang="en-GB" sz="1400" dirty="0" err="1"/>
              <a:t>kannustavasti</a:t>
            </a:r>
            <a:r>
              <a:rPr lang="en-GB" sz="1400" dirty="0"/>
              <a:t>. </a:t>
            </a:r>
            <a:r>
              <a:rPr lang="en-GB" sz="1400" dirty="0" err="1"/>
              <a:t>Tunnistamme</a:t>
            </a:r>
            <a:r>
              <a:rPr lang="en-GB" sz="1400" dirty="0"/>
              <a:t> </a:t>
            </a:r>
            <a:r>
              <a:rPr lang="en-GB" sz="1400" dirty="0" err="1"/>
              <a:t>ja</a:t>
            </a:r>
            <a:r>
              <a:rPr lang="en-GB" sz="1400" dirty="0"/>
              <a:t> </a:t>
            </a:r>
            <a:r>
              <a:rPr lang="en-GB" sz="1400" dirty="0" err="1"/>
              <a:t>tuomme</a:t>
            </a:r>
            <a:r>
              <a:rPr lang="en-GB" sz="1400" dirty="0"/>
              <a:t> </a:t>
            </a:r>
            <a:r>
              <a:rPr lang="en-GB" sz="1400" dirty="0" err="1"/>
              <a:t>esille</a:t>
            </a:r>
            <a:r>
              <a:rPr lang="en-GB" sz="1400" dirty="0"/>
              <a:t> </a:t>
            </a:r>
            <a:r>
              <a:rPr lang="en-GB" sz="1400" dirty="0" err="1"/>
              <a:t>monenlaisia</a:t>
            </a:r>
            <a:r>
              <a:rPr lang="en-GB" sz="1400" dirty="0"/>
              <a:t> </a:t>
            </a:r>
            <a:r>
              <a:rPr lang="en-GB" sz="1400" dirty="0" err="1"/>
              <a:t>ihmisenä</a:t>
            </a:r>
            <a:r>
              <a:rPr lang="en-GB" sz="1400" dirty="0"/>
              <a:t> </a:t>
            </a:r>
            <a:r>
              <a:rPr lang="en-GB" sz="1400" dirty="0" err="1"/>
              <a:t>olemisen</a:t>
            </a:r>
            <a:r>
              <a:rPr lang="en-GB" sz="1400" dirty="0"/>
              <a:t> </a:t>
            </a:r>
            <a:r>
              <a:rPr lang="en-GB" sz="1400" dirty="0" err="1"/>
              <a:t>malleja</a:t>
            </a:r>
            <a:r>
              <a:rPr lang="en-GB" sz="1400" dirty="0"/>
              <a:t>, </a:t>
            </a:r>
            <a:r>
              <a:rPr lang="en-GB" sz="1400" dirty="0" err="1"/>
              <a:t>huomioimme</a:t>
            </a:r>
            <a:r>
              <a:rPr lang="en-GB" sz="1400" dirty="0"/>
              <a:t> </a:t>
            </a:r>
            <a:r>
              <a:rPr lang="en-GB" sz="1400" dirty="0" err="1"/>
              <a:t>sukupuolten</a:t>
            </a:r>
            <a:r>
              <a:rPr lang="en-GB" sz="1400" dirty="0"/>
              <a:t> </a:t>
            </a:r>
            <a:r>
              <a:rPr lang="en-GB" sz="1400" dirty="0" err="1"/>
              <a:t>moninaisuuden</a:t>
            </a:r>
            <a:r>
              <a:rPr lang="en-GB" sz="1400" dirty="0"/>
              <a:t> </a:t>
            </a:r>
            <a:r>
              <a:rPr lang="en-GB" sz="1400" dirty="0" err="1"/>
              <a:t>ja</a:t>
            </a:r>
            <a:r>
              <a:rPr lang="en-GB" sz="1400" dirty="0"/>
              <a:t> </a:t>
            </a:r>
            <a:r>
              <a:rPr lang="en-GB" sz="1400" dirty="0" err="1"/>
              <a:t>toimimme</a:t>
            </a:r>
            <a:r>
              <a:rPr lang="en-GB" sz="1400" dirty="0"/>
              <a:t> </a:t>
            </a:r>
            <a:r>
              <a:rPr lang="en-GB" sz="1400" dirty="0" err="1"/>
              <a:t>niin</a:t>
            </a:r>
            <a:r>
              <a:rPr lang="en-GB" sz="1400" dirty="0"/>
              <a:t>, </a:t>
            </a:r>
            <a:r>
              <a:rPr lang="en-GB" sz="1400" dirty="0" err="1"/>
              <a:t>että</a:t>
            </a:r>
            <a:r>
              <a:rPr lang="en-GB" sz="1400" dirty="0"/>
              <a:t> </a:t>
            </a:r>
            <a:r>
              <a:rPr lang="en-GB" sz="1400" dirty="0" err="1"/>
              <a:t>lapset</a:t>
            </a:r>
            <a:r>
              <a:rPr lang="en-GB" sz="1400" dirty="0"/>
              <a:t> </a:t>
            </a:r>
            <a:r>
              <a:rPr lang="en-GB" sz="1400" dirty="0" err="1"/>
              <a:t>tuntevat</a:t>
            </a:r>
            <a:r>
              <a:rPr lang="en-GB" sz="1400" dirty="0"/>
              <a:t> </a:t>
            </a:r>
            <a:r>
              <a:rPr lang="en-GB" sz="1400" dirty="0" err="1"/>
              <a:t>itsensä</a:t>
            </a:r>
            <a:r>
              <a:rPr lang="en-GB" sz="1400" dirty="0"/>
              <a:t> </a:t>
            </a:r>
            <a:r>
              <a:rPr lang="en-GB" sz="1400" dirty="0" err="1"/>
              <a:t>hyväksytyksi</a:t>
            </a:r>
            <a:r>
              <a:rPr lang="en-GB" sz="1400" dirty="0"/>
              <a:t>. </a:t>
            </a:r>
            <a:r>
              <a:rPr lang="en-GB" sz="1400" dirty="0" err="1"/>
              <a:t>Huomioimme</a:t>
            </a:r>
            <a:r>
              <a:rPr lang="en-GB" sz="1400" dirty="0"/>
              <a:t> </a:t>
            </a:r>
            <a:r>
              <a:rPr lang="en-GB" sz="1400" dirty="0" err="1"/>
              <a:t>lapset</a:t>
            </a:r>
            <a:r>
              <a:rPr lang="en-GB" sz="1400" dirty="0"/>
              <a:t> </a:t>
            </a:r>
            <a:r>
              <a:rPr lang="en-GB" sz="1400" dirty="0" err="1"/>
              <a:t>yksilöinä</a:t>
            </a:r>
            <a:r>
              <a:rPr lang="en-GB" sz="1400" dirty="0"/>
              <a:t> </a:t>
            </a:r>
            <a:r>
              <a:rPr lang="en-GB" sz="1400" dirty="0" err="1"/>
              <a:t>emmekä</a:t>
            </a:r>
            <a:r>
              <a:rPr lang="en-GB" sz="1400" dirty="0"/>
              <a:t> </a:t>
            </a:r>
            <a:r>
              <a:rPr lang="en-GB" sz="1400" dirty="0" err="1"/>
              <a:t>sukupuolensa</a:t>
            </a:r>
            <a:r>
              <a:rPr lang="en-GB" sz="1400" dirty="0"/>
              <a:t> </a:t>
            </a:r>
            <a:r>
              <a:rPr lang="en-GB" sz="1400" dirty="0" err="1"/>
              <a:t>edustajana</a:t>
            </a:r>
            <a:r>
              <a:rPr lang="en-GB" sz="1400" dirty="0"/>
              <a:t>. </a:t>
            </a:r>
            <a:r>
              <a:rPr lang="en-GB" sz="1400" dirty="0" err="1"/>
              <a:t>Päiväkodissamme</a:t>
            </a:r>
            <a:r>
              <a:rPr lang="en-GB" sz="1400" dirty="0"/>
              <a:t> on saliva </a:t>
            </a:r>
            <a:r>
              <a:rPr lang="en-GB" sz="1400" dirty="0" err="1"/>
              <a:t>sekä</a:t>
            </a:r>
            <a:r>
              <a:rPr lang="en-GB" sz="1400" dirty="0"/>
              <a:t> </a:t>
            </a:r>
            <a:r>
              <a:rPr lang="en-GB" sz="1400" dirty="0" err="1"/>
              <a:t>hyväksyvä</a:t>
            </a:r>
            <a:r>
              <a:rPr lang="en-GB" sz="1400" dirty="0"/>
              <a:t> </a:t>
            </a:r>
            <a:r>
              <a:rPr lang="en-GB" sz="1400" dirty="0" err="1"/>
              <a:t>ilmapiiri</a:t>
            </a:r>
            <a:r>
              <a:rPr lang="en-GB" sz="1400" dirty="0"/>
              <a:t> </a:t>
            </a:r>
            <a:r>
              <a:rPr lang="en-GB" sz="1400" dirty="0" err="1"/>
              <a:t>ja</a:t>
            </a:r>
            <a:r>
              <a:rPr lang="en-GB" sz="1400" dirty="0"/>
              <a:t> </a:t>
            </a:r>
            <a:r>
              <a:rPr lang="en-GB" sz="1400" dirty="0" err="1"/>
              <a:t>lapsia</a:t>
            </a:r>
            <a:r>
              <a:rPr lang="en-GB" sz="1400" dirty="0"/>
              <a:t> </a:t>
            </a:r>
            <a:r>
              <a:rPr lang="en-GB" sz="1400" dirty="0" err="1"/>
              <a:t>rohkaistaan</a:t>
            </a:r>
            <a:r>
              <a:rPr lang="en-GB" sz="1400" dirty="0"/>
              <a:t> </a:t>
            </a:r>
            <a:r>
              <a:rPr lang="en-GB" sz="1400" dirty="0" err="1"/>
              <a:t>tekemään</a:t>
            </a:r>
            <a:r>
              <a:rPr lang="en-GB" sz="1400" dirty="0"/>
              <a:t> </a:t>
            </a:r>
            <a:r>
              <a:rPr lang="en-GB" sz="1400" dirty="0" err="1"/>
              <a:t>valintoja</a:t>
            </a:r>
            <a:r>
              <a:rPr lang="en-GB" sz="1400" dirty="0"/>
              <a:t> </a:t>
            </a:r>
            <a:r>
              <a:rPr lang="en-GB" sz="1400" dirty="0" err="1"/>
              <a:t>yli</a:t>
            </a:r>
            <a:r>
              <a:rPr lang="en-GB" sz="1400" dirty="0"/>
              <a:t> </a:t>
            </a:r>
            <a:r>
              <a:rPr lang="en-GB" sz="1400" dirty="0" err="1"/>
              <a:t>sukupuoliroolien</a:t>
            </a:r>
            <a:r>
              <a:rPr lang="en-GB" sz="1400" dirty="0"/>
              <a:t> </a:t>
            </a:r>
            <a:r>
              <a:rPr lang="en-GB" sz="1400" dirty="0" err="1"/>
              <a:t>asettamien</a:t>
            </a:r>
            <a:r>
              <a:rPr lang="en-GB" sz="1400" dirty="0"/>
              <a:t> </a:t>
            </a:r>
            <a:r>
              <a:rPr lang="en-GB" sz="1400" dirty="0" err="1"/>
              <a:t>rajojen</a:t>
            </a:r>
            <a:r>
              <a:rPr lang="en-GB" sz="1400" dirty="0"/>
              <a:t>. </a:t>
            </a:r>
            <a:r>
              <a:rPr lang="en-GB" sz="1400" dirty="0" err="1"/>
              <a:t>Meillä</a:t>
            </a:r>
            <a:r>
              <a:rPr lang="en-GB" sz="1400" dirty="0"/>
              <a:t> </a:t>
            </a:r>
            <a:r>
              <a:rPr lang="en-GB" sz="1400" dirty="0" err="1"/>
              <a:t>ei</a:t>
            </a:r>
            <a:r>
              <a:rPr lang="en-GB" sz="1400" dirty="0"/>
              <a:t> ole </a:t>
            </a:r>
            <a:r>
              <a:rPr lang="en-GB" sz="1400" dirty="0" err="1"/>
              <a:t>rajoja</a:t>
            </a:r>
            <a:r>
              <a:rPr lang="en-GB" sz="1400" dirty="0"/>
              <a:t>. </a:t>
            </a:r>
            <a:endParaRPr lang="en-GB" sz="1400" dirty="0" smtClean="0"/>
          </a:p>
          <a:p>
            <a:pPr marL="0" indent="0" algn="just">
              <a:buNone/>
            </a:pPr>
            <a:endParaRPr lang="en-GB" sz="1400" dirty="0"/>
          </a:p>
          <a:p>
            <a:pPr marL="0" indent="0" algn="just">
              <a:buNone/>
            </a:pPr>
            <a:r>
              <a:rPr lang="en-GB" sz="1400" dirty="0" err="1"/>
              <a:t>Tiedostamme</a:t>
            </a:r>
            <a:r>
              <a:rPr lang="en-GB" sz="1400" dirty="0"/>
              <a:t> </a:t>
            </a:r>
            <a:r>
              <a:rPr lang="en-GB" sz="1400" dirty="0" err="1"/>
              <a:t>lasten</a:t>
            </a:r>
            <a:r>
              <a:rPr lang="en-GB" sz="1400" dirty="0"/>
              <a:t> </a:t>
            </a:r>
            <a:r>
              <a:rPr lang="en-GB" sz="1400" dirty="0" err="1"/>
              <a:t>ja</a:t>
            </a:r>
            <a:r>
              <a:rPr lang="en-GB" sz="1400" dirty="0"/>
              <a:t> </a:t>
            </a:r>
            <a:r>
              <a:rPr lang="en-GB" sz="1400" dirty="0" err="1"/>
              <a:t>perheiden</a:t>
            </a:r>
            <a:r>
              <a:rPr lang="en-GB" sz="1400" dirty="0"/>
              <a:t> </a:t>
            </a:r>
            <a:r>
              <a:rPr lang="en-GB" sz="1400" dirty="0" err="1"/>
              <a:t>monimuotoisuuden</a:t>
            </a:r>
            <a:r>
              <a:rPr lang="en-GB" sz="1400" dirty="0"/>
              <a:t> </a:t>
            </a:r>
            <a:r>
              <a:rPr lang="en-GB" sz="1400" dirty="0" err="1"/>
              <a:t>ja</a:t>
            </a:r>
            <a:r>
              <a:rPr lang="en-GB" sz="1400" dirty="0"/>
              <a:t> </a:t>
            </a:r>
            <a:r>
              <a:rPr lang="en-GB" sz="1400" dirty="0" err="1"/>
              <a:t>varmistamme</a:t>
            </a:r>
            <a:r>
              <a:rPr lang="en-GB" sz="1400" dirty="0"/>
              <a:t>, </a:t>
            </a:r>
            <a:r>
              <a:rPr lang="en-GB" sz="1400" dirty="0" err="1"/>
              <a:t>että</a:t>
            </a:r>
            <a:r>
              <a:rPr lang="en-GB" sz="1400" dirty="0"/>
              <a:t> </a:t>
            </a:r>
            <a:r>
              <a:rPr lang="en-GB" sz="1400" dirty="0" err="1"/>
              <a:t>kaikki</a:t>
            </a:r>
            <a:r>
              <a:rPr lang="en-GB" sz="1400" dirty="0"/>
              <a:t> </a:t>
            </a:r>
            <a:r>
              <a:rPr lang="en-GB" sz="1400" dirty="0" err="1"/>
              <a:t>saavat</a:t>
            </a:r>
            <a:r>
              <a:rPr lang="en-GB" sz="1400" dirty="0"/>
              <a:t> </a:t>
            </a:r>
            <a:r>
              <a:rPr lang="en-GB" sz="1400" dirty="0" err="1"/>
              <a:t>aitoja</a:t>
            </a:r>
            <a:r>
              <a:rPr lang="en-GB" sz="1400" dirty="0"/>
              <a:t> </a:t>
            </a:r>
            <a:r>
              <a:rPr lang="en-GB" sz="1400" dirty="0" err="1"/>
              <a:t>osallisuuden</a:t>
            </a:r>
            <a:r>
              <a:rPr lang="en-GB" sz="1400" dirty="0"/>
              <a:t> </a:t>
            </a:r>
            <a:r>
              <a:rPr lang="en-GB" sz="1400" dirty="0" err="1"/>
              <a:t>kokemuksia</a:t>
            </a:r>
            <a:r>
              <a:rPr lang="en-GB" sz="1400" dirty="0"/>
              <a:t> </a:t>
            </a:r>
            <a:r>
              <a:rPr lang="en-GB" sz="1400" dirty="0" err="1"/>
              <a:t>varhaiskasvatuksessa</a:t>
            </a:r>
            <a:r>
              <a:rPr lang="en-GB" sz="1400" dirty="0"/>
              <a:t>. </a:t>
            </a:r>
            <a:r>
              <a:rPr lang="en-GB" sz="1400" dirty="0" err="1"/>
              <a:t>Panostamme</a:t>
            </a:r>
            <a:r>
              <a:rPr lang="en-GB" sz="1400" dirty="0"/>
              <a:t> </a:t>
            </a:r>
            <a:r>
              <a:rPr lang="en-GB" sz="1400" dirty="0" err="1"/>
              <a:t>kehotunnekasvatukseen</a:t>
            </a:r>
            <a:r>
              <a:rPr lang="en-GB" sz="1400" dirty="0"/>
              <a:t> </a:t>
            </a:r>
            <a:r>
              <a:rPr lang="en-GB" sz="1400" dirty="0" err="1"/>
              <a:t>ja</a:t>
            </a:r>
            <a:r>
              <a:rPr lang="en-GB" sz="1400" dirty="0"/>
              <a:t> </a:t>
            </a:r>
            <a:r>
              <a:rPr lang="en-GB" sz="1400" dirty="0" err="1"/>
              <a:t>myönteisen</a:t>
            </a:r>
            <a:r>
              <a:rPr lang="en-GB" sz="1400" dirty="0"/>
              <a:t> </a:t>
            </a:r>
            <a:r>
              <a:rPr lang="en-GB" sz="1400" dirty="0" err="1"/>
              <a:t>kehokuvan</a:t>
            </a:r>
            <a:r>
              <a:rPr lang="en-GB" sz="1400" dirty="0"/>
              <a:t> </a:t>
            </a:r>
            <a:r>
              <a:rPr lang="en-GB" sz="1400" dirty="0" err="1"/>
              <a:t>vahvistamiseen</a:t>
            </a:r>
            <a:r>
              <a:rPr lang="en-GB" sz="1400" dirty="0"/>
              <a:t> </a:t>
            </a:r>
            <a:r>
              <a:rPr lang="en-GB" sz="1400" dirty="0" err="1"/>
              <a:t>ja</a:t>
            </a:r>
            <a:r>
              <a:rPr lang="en-GB" sz="1400" dirty="0"/>
              <a:t> </a:t>
            </a:r>
            <a:r>
              <a:rPr lang="en-GB" sz="1400" dirty="0" err="1"/>
              <a:t>sitä</a:t>
            </a:r>
            <a:r>
              <a:rPr lang="en-GB" sz="1400" dirty="0"/>
              <a:t> </a:t>
            </a:r>
            <a:r>
              <a:rPr lang="en-GB" sz="1400" dirty="0" err="1"/>
              <a:t>kautta</a:t>
            </a:r>
            <a:r>
              <a:rPr lang="en-GB" sz="1400" dirty="0"/>
              <a:t> </a:t>
            </a:r>
            <a:r>
              <a:rPr lang="en-GB" sz="1400" dirty="0" err="1"/>
              <a:t>itsearvostuksen</a:t>
            </a:r>
            <a:r>
              <a:rPr lang="en-GB" sz="1400" dirty="0"/>
              <a:t> </a:t>
            </a:r>
            <a:r>
              <a:rPr lang="en-GB" sz="1400" dirty="0" err="1"/>
              <a:t>kasvuun</a:t>
            </a:r>
            <a:r>
              <a:rPr lang="en-GB" sz="1400" dirty="0"/>
              <a:t>. </a:t>
            </a:r>
            <a:r>
              <a:rPr lang="en-GB" sz="1400" dirty="0" err="1"/>
              <a:t>Opetamme</a:t>
            </a:r>
            <a:r>
              <a:rPr lang="en-GB" sz="1400" dirty="0"/>
              <a:t> </a:t>
            </a:r>
            <a:r>
              <a:rPr lang="en-GB" sz="1400" dirty="0" err="1"/>
              <a:t>ikätasoisesti</a:t>
            </a:r>
            <a:r>
              <a:rPr lang="en-GB" sz="1400" dirty="0"/>
              <a:t> </a:t>
            </a:r>
            <a:r>
              <a:rPr lang="en-GB" sz="1400" dirty="0" err="1"/>
              <a:t>kehotuntemusta</a:t>
            </a:r>
            <a:r>
              <a:rPr lang="en-GB" sz="1400" dirty="0"/>
              <a:t> </a:t>
            </a:r>
            <a:r>
              <a:rPr lang="en-GB" sz="1400" dirty="0" err="1"/>
              <a:t>ja</a:t>
            </a:r>
            <a:r>
              <a:rPr lang="en-GB" sz="1400" dirty="0"/>
              <a:t> </a:t>
            </a:r>
            <a:r>
              <a:rPr lang="en-GB" sz="1400" dirty="0" err="1"/>
              <a:t>turvataitoja</a:t>
            </a:r>
            <a:r>
              <a:rPr lang="en-GB" sz="1400" dirty="0"/>
              <a:t>, </a:t>
            </a:r>
            <a:r>
              <a:rPr lang="en-GB" sz="1400" dirty="0" err="1"/>
              <a:t>vahvistamme</a:t>
            </a:r>
            <a:r>
              <a:rPr lang="en-GB" sz="1400" dirty="0"/>
              <a:t> </a:t>
            </a:r>
            <a:r>
              <a:rPr lang="en-GB" sz="1400" dirty="0" err="1"/>
              <a:t>tietoutta</a:t>
            </a:r>
            <a:r>
              <a:rPr lang="en-GB" sz="1400" dirty="0"/>
              <a:t> </a:t>
            </a:r>
            <a:r>
              <a:rPr lang="en-GB" sz="1400" dirty="0" err="1"/>
              <a:t>siitä</a:t>
            </a:r>
            <a:r>
              <a:rPr lang="en-GB" sz="1400" dirty="0"/>
              <a:t>, </a:t>
            </a:r>
            <a:r>
              <a:rPr lang="en-GB" sz="1400" dirty="0" err="1"/>
              <a:t>että</a:t>
            </a:r>
            <a:r>
              <a:rPr lang="en-GB" sz="1400" dirty="0"/>
              <a:t> </a:t>
            </a:r>
            <a:r>
              <a:rPr lang="en-GB" sz="1400" dirty="0" err="1"/>
              <a:t>oma</a:t>
            </a:r>
            <a:r>
              <a:rPr lang="en-GB" sz="1400" dirty="0"/>
              <a:t> </a:t>
            </a:r>
            <a:r>
              <a:rPr lang="en-GB" sz="1400" dirty="0" err="1"/>
              <a:t>keho</a:t>
            </a:r>
            <a:r>
              <a:rPr lang="en-GB" sz="1400" dirty="0"/>
              <a:t> on </a:t>
            </a:r>
            <a:r>
              <a:rPr lang="en-GB" sz="1400" dirty="0" err="1"/>
              <a:t>tärkeä</a:t>
            </a:r>
            <a:r>
              <a:rPr lang="en-GB" sz="1400" dirty="0"/>
              <a:t> </a:t>
            </a:r>
            <a:r>
              <a:rPr lang="en-GB" sz="1400" dirty="0" err="1"/>
              <a:t>ja</a:t>
            </a:r>
            <a:r>
              <a:rPr lang="en-GB" sz="1400" dirty="0"/>
              <a:t> </a:t>
            </a:r>
            <a:r>
              <a:rPr lang="en-GB" sz="1400" dirty="0" err="1"/>
              <a:t>arvokas</a:t>
            </a:r>
            <a:r>
              <a:rPr lang="en-GB" sz="1400" dirty="0"/>
              <a:t>. </a:t>
            </a:r>
            <a:r>
              <a:rPr lang="en-GB" sz="1400" dirty="0" err="1"/>
              <a:t>Kiinnitämme</a:t>
            </a:r>
            <a:r>
              <a:rPr lang="en-GB" sz="1400" dirty="0"/>
              <a:t> </a:t>
            </a:r>
            <a:r>
              <a:rPr lang="en-GB" sz="1400" dirty="0" err="1"/>
              <a:t>huomioita</a:t>
            </a:r>
            <a:r>
              <a:rPr lang="en-GB" sz="1400" dirty="0"/>
              <a:t> </a:t>
            </a:r>
            <a:r>
              <a:rPr lang="en-GB" sz="1400" dirty="0" err="1"/>
              <a:t>millaisia</a:t>
            </a:r>
            <a:r>
              <a:rPr lang="en-GB" sz="1400" dirty="0"/>
              <a:t> </a:t>
            </a:r>
            <a:r>
              <a:rPr lang="en-GB" sz="1400" dirty="0" err="1"/>
              <a:t>leluja</a:t>
            </a:r>
            <a:r>
              <a:rPr lang="en-GB" sz="1400" dirty="0"/>
              <a:t> </a:t>
            </a:r>
            <a:r>
              <a:rPr lang="en-GB" sz="1400" dirty="0" err="1"/>
              <a:t>ja</a:t>
            </a:r>
            <a:r>
              <a:rPr lang="en-GB" sz="1400" dirty="0"/>
              <a:t> </a:t>
            </a:r>
            <a:r>
              <a:rPr lang="en-GB" sz="1400" dirty="0" err="1"/>
              <a:t>kirjoja</a:t>
            </a:r>
            <a:r>
              <a:rPr lang="en-GB" sz="1400" dirty="0"/>
              <a:t> </a:t>
            </a:r>
            <a:r>
              <a:rPr lang="en-GB" sz="1400" dirty="0" err="1"/>
              <a:t>meillä</a:t>
            </a:r>
            <a:r>
              <a:rPr lang="en-GB" sz="1400" dirty="0"/>
              <a:t> on </a:t>
            </a:r>
            <a:r>
              <a:rPr lang="en-GB" sz="1400" dirty="0" err="1"/>
              <a:t>ja</a:t>
            </a:r>
            <a:r>
              <a:rPr lang="en-GB" sz="1400" dirty="0"/>
              <a:t> </a:t>
            </a:r>
            <a:r>
              <a:rPr lang="en-GB" sz="1400" dirty="0" err="1"/>
              <a:t>miten</a:t>
            </a:r>
            <a:r>
              <a:rPr lang="en-GB" sz="1400" dirty="0"/>
              <a:t> ne </a:t>
            </a:r>
            <a:r>
              <a:rPr lang="en-GB" sz="1400" dirty="0" err="1"/>
              <a:t>ovat</a:t>
            </a:r>
            <a:r>
              <a:rPr lang="en-GB" sz="1400" dirty="0"/>
              <a:t> </a:t>
            </a:r>
            <a:r>
              <a:rPr lang="en-GB" sz="1400" dirty="0" err="1"/>
              <a:t>esillä</a:t>
            </a:r>
            <a:r>
              <a:rPr lang="en-GB" sz="1400" dirty="0"/>
              <a:t> </a:t>
            </a:r>
            <a:r>
              <a:rPr lang="en-GB" sz="1400" dirty="0" err="1"/>
              <a:t>ja</a:t>
            </a:r>
            <a:r>
              <a:rPr lang="en-GB" sz="1400" dirty="0"/>
              <a:t> </a:t>
            </a:r>
            <a:r>
              <a:rPr lang="en-GB" sz="1400" dirty="0" err="1"/>
              <a:t>saatavilla</a:t>
            </a:r>
            <a:endParaRPr lang="en-GB" sz="1400" dirty="0"/>
          </a:p>
          <a:p>
            <a:pPr marL="0" indent="0" algn="just">
              <a:buNone/>
            </a:pPr>
            <a:endParaRPr lang="fi-FI" sz="1400" dirty="0"/>
          </a:p>
          <a:p>
            <a:pPr marL="0" indent="0">
              <a:buNone/>
            </a:pPr>
            <a:endParaRPr lang="fi-FI" sz="1400" i="1" dirty="0">
              <a:latin typeface="Arial" panose="020B0604020202020204" pitchFamily="34" charset="0"/>
              <a:ea typeface="+mn-lt"/>
              <a:cs typeface="+mn-lt"/>
            </a:endParaRPr>
          </a:p>
          <a:p>
            <a:endParaRPr lang="fi-FI" sz="1400" dirty="0">
              <a:solidFill>
                <a:srgbClr val="000000"/>
              </a:solidFill>
              <a:latin typeface="Arial" panose="020B0604020202020204" pitchFamily="34" charset="0"/>
              <a:cs typeface="Arial"/>
            </a:endParaRPr>
          </a:p>
        </p:txBody>
      </p:sp>
      <p:sp>
        <p:nvSpPr>
          <p:cNvPr id="4" name="Alatunnisteen paikkamerkki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300" b="0" i="0" u="none" strike="noStrike" kern="1200" cap="none" spc="0" normalizeH="0" baseline="0" noProof="0">
                <a:ln>
                  <a:noFill/>
                </a:ln>
                <a:solidFill>
                  <a:srgbClr val="000000"/>
                </a:solidFill>
                <a:effectLst/>
                <a:uLnTx/>
                <a:uFillTx/>
                <a:latin typeface="Arial" panose="020B0604020202020204"/>
                <a:ea typeface="+mn-ea"/>
                <a:cs typeface="+mn-cs"/>
              </a:rPr>
              <a:t>Toimintasuunnitelma 2022-2023</a:t>
            </a:r>
          </a:p>
        </p:txBody>
      </p:sp>
      <p:sp>
        <p:nvSpPr>
          <p:cNvPr id="5" name="Dian numeron paikkamerkki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98786F-F955-487D-B720-0C6F14D9C1B4}" type="slidenum">
              <a:rPr kumimoji="0" lang="fi-FI" sz="1300" b="1"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i-FI" sz="1300" b="1"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634198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7988"/>
            <a:ext cx="11234738" cy="364744"/>
          </a:xfrm>
        </p:spPr>
        <p:txBody>
          <a:bodyPr/>
          <a:lstStyle/>
          <a:p>
            <a:r>
              <a:rPr lang="en-GB" sz="2800" dirty="0" err="1" smtClean="0"/>
              <a:t>Tasa-arvoinen</a:t>
            </a:r>
            <a:r>
              <a:rPr lang="en-GB" sz="2800" dirty="0" smtClean="0"/>
              <a:t> </a:t>
            </a:r>
            <a:r>
              <a:rPr lang="en-GB" sz="2800" dirty="0" err="1" smtClean="0"/>
              <a:t>ja</a:t>
            </a:r>
            <a:r>
              <a:rPr lang="en-GB" sz="2800" dirty="0" smtClean="0"/>
              <a:t> </a:t>
            </a:r>
            <a:r>
              <a:rPr lang="en-GB" sz="2800" dirty="0" err="1" smtClean="0"/>
              <a:t>yhdenvertainen</a:t>
            </a:r>
            <a:r>
              <a:rPr lang="en-GB" sz="2800" dirty="0" smtClean="0"/>
              <a:t> </a:t>
            </a:r>
            <a:r>
              <a:rPr lang="en-GB" sz="2800" dirty="0" err="1" smtClean="0"/>
              <a:t>varhaiskasvatus</a:t>
            </a:r>
            <a:r>
              <a:rPr lang="en-GB" sz="2800" dirty="0" smtClean="0"/>
              <a:t> </a:t>
            </a:r>
            <a:r>
              <a:rPr lang="en-GB" sz="2800" dirty="0" err="1" smtClean="0"/>
              <a:t>ja</a:t>
            </a:r>
            <a:r>
              <a:rPr lang="en-GB" sz="2800" dirty="0" smtClean="0"/>
              <a:t> </a:t>
            </a:r>
            <a:r>
              <a:rPr lang="en-GB" sz="2800" dirty="0" err="1" smtClean="0"/>
              <a:t>esiopetus</a:t>
            </a:r>
            <a:r>
              <a:rPr lang="en-GB" sz="2800" dirty="0" smtClean="0"/>
              <a:t> </a:t>
            </a:r>
            <a:endParaRPr lang="en-GB" sz="2800" dirty="0"/>
          </a:p>
        </p:txBody>
      </p:sp>
      <p:sp>
        <p:nvSpPr>
          <p:cNvPr id="3" name="Content Placeholder 2"/>
          <p:cNvSpPr>
            <a:spLocks noGrp="1"/>
          </p:cNvSpPr>
          <p:nvPr>
            <p:ph idx="1"/>
          </p:nvPr>
        </p:nvSpPr>
        <p:spPr>
          <a:xfrm>
            <a:off x="457200" y="1390917"/>
            <a:ext cx="11234738" cy="4786045"/>
          </a:xfrm>
        </p:spPr>
        <p:txBody>
          <a:bodyPr/>
          <a:lstStyle/>
          <a:p>
            <a:pPr marL="0" indent="0" algn="just">
              <a:buNone/>
            </a:pPr>
            <a:r>
              <a:rPr lang="en-GB" sz="1400" dirty="0" err="1" smtClean="0"/>
              <a:t>Lasten</a:t>
            </a:r>
            <a:r>
              <a:rPr lang="en-GB" sz="1400" dirty="0" smtClean="0"/>
              <a:t> </a:t>
            </a:r>
            <a:r>
              <a:rPr lang="en-GB" sz="1400" dirty="0" err="1" smtClean="0"/>
              <a:t>ja</a:t>
            </a:r>
            <a:r>
              <a:rPr lang="en-GB" sz="1400" dirty="0" smtClean="0"/>
              <a:t> </a:t>
            </a:r>
            <a:r>
              <a:rPr lang="en-GB" sz="1400" dirty="0" err="1" smtClean="0"/>
              <a:t>perheiden</a:t>
            </a:r>
            <a:r>
              <a:rPr lang="en-GB" sz="1400" dirty="0" smtClean="0"/>
              <a:t> </a:t>
            </a:r>
            <a:r>
              <a:rPr lang="en-GB" sz="1400" dirty="0" err="1" smtClean="0"/>
              <a:t>uskontoja</a:t>
            </a:r>
            <a:r>
              <a:rPr lang="en-GB" sz="1400" dirty="0" smtClean="0"/>
              <a:t> </a:t>
            </a:r>
            <a:r>
              <a:rPr lang="en-GB" sz="1400" dirty="0" err="1" smtClean="0"/>
              <a:t>ja</a:t>
            </a:r>
            <a:r>
              <a:rPr lang="en-GB" sz="1400" dirty="0" smtClean="0"/>
              <a:t> </a:t>
            </a:r>
            <a:r>
              <a:rPr lang="en-GB" sz="1400" dirty="0" err="1" smtClean="0"/>
              <a:t>kulttureja</a:t>
            </a:r>
            <a:r>
              <a:rPr lang="en-GB" sz="1400" dirty="0" smtClean="0"/>
              <a:t> </a:t>
            </a:r>
            <a:r>
              <a:rPr lang="en-GB" sz="1400" dirty="0" err="1" smtClean="0"/>
              <a:t>tarkastellaan</a:t>
            </a:r>
            <a:r>
              <a:rPr lang="en-GB" sz="1400" dirty="0" smtClean="0"/>
              <a:t> </a:t>
            </a:r>
            <a:r>
              <a:rPr lang="en-GB" sz="1400" dirty="0" err="1" smtClean="0"/>
              <a:t>niitä</a:t>
            </a:r>
            <a:r>
              <a:rPr lang="en-GB" sz="1400" dirty="0" smtClean="0"/>
              <a:t> </a:t>
            </a:r>
            <a:r>
              <a:rPr lang="en-GB" sz="1400" dirty="0" err="1" smtClean="0"/>
              <a:t>arvottamatta</a:t>
            </a:r>
            <a:r>
              <a:rPr lang="en-GB" sz="1400" dirty="0" smtClean="0"/>
              <a:t> tai </a:t>
            </a:r>
            <a:r>
              <a:rPr lang="en-GB" sz="1400" dirty="0" err="1" smtClean="0"/>
              <a:t>arvostelematta</a:t>
            </a:r>
            <a:r>
              <a:rPr lang="en-GB" sz="1400" dirty="0" smtClean="0"/>
              <a:t>. </a:t>
            </a:r>
            <a:r>
              <a:rPr lang="en-GB" sz="1400" dirty="0" err="1" smtClean="0"/>
              <a:t>Tarjoamme</a:t>
            </a:r>
            <a:r>
              <a:rPr lang="en-GB" sz="1400" dirty="0" smtClean="0"/>
              <a:t> </a:t>
            </a:r>
            <a:r>
              <a:rPr lang="en-GB" sz="1400" dirty="0" err="1" smtClean="0"/>
              <a:t>yhdenvertaisia</a:t>
            </a:r>
            <a:r>
              <a:rPr lang="en-GB" sz="1400" dirty="0" smtClean="0"/>
              <a:t> </a:t>
            </a:r>
            <a:r>
              <a:rPr lang="en-GB" sz="1400" dirty="0" err="1" smtClean="0"/>
              <a:t>mahdollisuuksia</a:t>
            </a:r>
            <a:r>
              <a:rPr lang="en-GB" sz="1400" dirty="0" smtClean="0"/>
              <a:t> </a:t>
            </a:r>
            <a:r>
              <a:rPr lang="en-GB" sz="1400" dirty="0" err="1" smtClean="0"/>
              <a:t>tutustua</a:t>
            </a:r>
            <a:r>
              <a:rPr lang="en-GB" sz="1400" dirty="0" smtClean="0"/>
              <a:t> </a:t>
            </a:r>
            <a:r>
              <a:rPr lang="en-GB" sz="1400" dirty="0" err="1" smtClean="0"/>
              <a:t>eri</a:t>
            </a:r>
            <a:r>
              <a:rPr lang="en-GB" sz="1400" dirty="0" smtClean="0"/>
              <a:t> </a:t>
            </a:r>
            <a:r>
              <a:rPr lang="en-GB" sz="1400" dirty="0" err="1" smtClean="0"/>
              <a:t>kulttuureihin</a:t>
            </a:r>
            <a:r>
              <a:rPr lang="en-GB" sz="1400" dirty="0" smtClean="0"/>
              <a:t> </a:t>
            </a:r>
            <a:r>
              <a:rPr lang="en-GB" sz="1400" dirty="0" err="1" smtClean="0"/>
              <a:t>ja</a:t>
            </a:r>
            <a:r>
              <a:rPr lang="en-GB" sz="1400" dirty="0" smtClean="0"/>
              <a:t> </a:t>
            </a:r>
            <a:r>
              <a:rPr lang="en-GB" sz="1400" dirty="0" err="1" smtClean="0"/>
              <a:t>uskontoihin</a:t>
            </a:r>
            <a:r>
              <a:rPr lang="en-GB" sz="1400" dirty="0" smtClean="0"/>
              <a:t>. </a:t>
            </a:r>
            <a:r>
              <a:rPr lang="en-GB" sz="1400" dirty="0" err="1" smtClean="0"/>
              <a:t>Käsittelemme</a:t>
            </a:r>
            <a:r>
              <a:rPr lang="en-GB" sz="1400" dirty="0" smtClean="0"/>
              <a:t> </a:t>
            </a:r>
            <a:r>
              <a:rPr lang="en-GB" sz="1400" dirty="0" err="1" smtClean="0"/>
              <a:t>lasten</a:t>
            </a:r>
            <a:r>
              <a:rPr lang="en-GB" sz="1400" dirty="0" smtClean="0"/>
              <a:t> </a:t>
            </a:r>
            <a:r>
              <a:rPr lang="en-GB" sz="1400" dirty="0" err="1" smtClean="0"/>
              <a:t>kanssa</a:t>
            </a:r>
            <a:r>
              <a:rPr lang="en-GB" sz="1400" dirty="0" smtClean="0"/>
              <a:t> </a:t>
            </a:r>
            <a:r>
              <a:rPr lang="en-GB" sz="1400" dirty="0" err="1" smtClean="0"/>
              <a:t>eettisiä</a:t>
            </a:r>
            <a:r>
              <a:rPr lang="en-GB" sz="1400" dirty="0" smtClean="0"/>
              <a:t> </a:t>
            </a:r>
            <a:r>
              <a:rPr lang="en-GB" sz="1400" dirty="0" err="1" smtClean="0"/>
              <a:t>ja</a:t>
            </a:r>
            <a:r>
              <a:rPr lang="en-GB" sz="1400" dirty="0" smtClean="0"/>
              <a:t> </a:t>
            </a:r>
            <a:r>
              <a:rPr lang="en-GB" sz="1400" dirty="0" err="1" smtClean="0"/>
              <a:t>moraalisia</a:t>
            </a:r>
            <a:r>
              <a:rPr lang="en-GB" sz="1400" dirty="0" smtClean="0"/>
              <a:t> </a:t>
            </a:r>
            <a:r>
              <a:rPr lang="en-GB" sz="1400" dirty="0" err="1" smtClean="0"/>
              <a:t>kysymyksiä</a:t>
            </a:r>
            <a:r>
              <a:rPr lang="en-GB" sz="1400" dirty="0" smtClean="0"/>
              <a:t> </a:t>
            </a:r>
            <a:r>
              <a:rPr lang="en-GB" sz="1400" dirty="0" err="1" smtClean="0"/>
              <a:t>avoimesti</a:t>
            </a:r>
            <a:r>
              <a:rPr lang="en-GB" sz="1400" dirty="0" smtClean="0"/>
              <a:t> </a:t>
            </a:r>
            <a:r>
              <a:rPr lang="en-GB" sz="1400" dirty="0" err="1" smtClean="0"/>
              <a:t>arjessa</a:t>
            </a:r>
            <a:r>
              <a:rPr lang="en-GB" sz="1400" dirty="0" smtClean="0"/>
              <a:t> </a:t>
            </a:r>
            <a:r>
              <a:rPr lang="en-GB" sz="1400" dirty="0" err="1" smtClean="0"/>
              <a:t>niiden</a:t>
            </a:r>
            <a:r>
              <a:rPr lang="en-GB" sz="1400" dirty="0" smtClean="0"/>
              <a:t> </a:t>
            </a:r>
            <a:r>
              <a:rPr lang="en-GB" sz="1400" dirty="0" err="1" smtClean="0"/>
              <a:t>noustessa</a:t>
            </a:r>
            <a:r>
              <a:rPr lang="en-GB" sz="1400" dirty="0" smtClean="0"/>
              <a:t> </a:t>
            </a:r>
            <a:r>
              <a:rPr lang="en-GB" sz="1400" dirty="0" err="1" smtClean="0"/>
              <a:t>esiin</a:t>
            </a:r>
            <a:r>
              <a:rPr lang="en-GB" sz="1400" dirty="0" smtClean="0"/>
              <a:t>. </a:t>
            </a:r>
            <a:r>
              <a:rPr lang="en-GB" sz="1400" dirty="0" err="1" smtClean="0"/>
              <a:t>Keskustelemme</a:t>
            </a:r>
            <a:r>
              <a:rPr lang="en-GB" sz="1400" dirty="0" smtClean="0"/>
              <a:t> </a:t>
            </a:r>
            <a:r>
              <a:rPr lang="en-GB" sz="1400" dirty="0" err="1" smtClean="0"/>
              <a:t>paljon</a:t>
            </a:r>
            <a:r>
              <a:rPr lang="en-GB" sz="1400" dirty="0" smtClean="0"/>
              <a:t> </a:t>
            </a:r>
            <a:r>
              <a:rPr lang="en-GB" sz="1400" dirty="0" err="1" smtClean="0"/>
              <a:t>kysymysten</a:t>
            </a:r>
            <a:r>
              <a:rPr lang="en-GB" sz="1400" dirty="0" smtClean="0"/>
              <a:t>, </a:t>
            </a:r>
            <a:r>
              <a:rPr lang="en-GB" sz="1400" dirty="0" err="1" smtClean="0"/>
              <a:t>tarinoiden</a:t>
            </a:r>
            <a:r>
              <a:rPr lang="en-GB" sz="1400" dirty="0" smtClean="0"/>
              <a:t> </a:t>
            </a:r>
            <a:r>
              <a:rPr lang="en-GB" sz="1400" dirty="0" err="1" smtClean="0"/>
              <a:t>ja</a:t>
            </a:r>
            <a:r>
              <a:rPr lang="en-GB" sz="1400" dirty="0" smtClean="0"/>
              <a:t> </a:t>
            </a:r>
            <a:r>
              <a:rPr lang="en-GB" sz="1400" dirty="0" err="1" smtClean="0"/>
              <a:t>arjen</a:t>
            </a:r>
            <a:r>
              <a:rPr lang="en-GB" sz="1400" dirty="0" smtClean="0"/>
              <a:t> </a:t>
            </a:r>
            <a:r>
              <a:rPr lang="en-GB" sz="1400" dirty="0" err="1" smtClean="0"/>
              <a:t>tilanteissa</a:t>
            </a:r>
            <a:r>
              <a:rPr lang="en-GB" sz="1400" dirty="0" smtClean="0"/>
              <a:t> </a:t>
            </a:r>
            <a:r>
              <a:rPr lang="en-GB" sz="1400" dirty="0" err="1" smtClean="0"/>
              <a:t>esiintyneiden</a:t>
            </a:r>
            <a:r>
              <a:rPr lang="en-GB" sz="1400" dirty="0" smtClean="0"/>
              <a:t> </a:t>
            </a:r>
            <a:r>
              <a:rPr lang="en-GB" sz="1400" dirty="0" err="1" smtClean="0"/>
              <a:t>tilanteiden</a:t>
            </a:r>
            <a:r>
              <a:rPr lang="en-GB" sz="1400" dirty="0" smtClean="0"/>
              <a:t> </a:t>
            </a:r>
            <a:r>
              <a:rPr lang="en-GB" sz="1400" dirty="0" err="1" smtClean="0"/>
              <a:t>kautta</a:t>
            </a:r>
            <a:r>
              <a:rPr lang="en-GB" sz="1400" dirty="0" smtClean="0"/>
              <a:t> </a:t>
            </a:r>
            <a:r>
              <a:rPr lang="en-GB" sz="1400" dirty="0" err="1" smtClean="0"/>
              <a:t>tärkeitä</a:t>
            </a:r>
            <a:r>
              <a:rPr lang="en-GB" sz="1400" dirty="0" smtClean="0"/>
              <a:t> </a:t>
            </a:r>
            <a:r>
              <a:rPr lang="en-GB" sz="1400" dirty="0" err="1" smtClean="0"/>
              <a:t>moraalisia</a:t>
            </a:r>
            <a:r>
              <a:rPr lang="en-GB" sz="1400" dirty="0" smtClean="0"/>
              <a:t> </a:t>
            </a:r>
            <a:r>
              <a:rPr lang="en-GB" sz="1400" dirty="0" err="1" smtClean="0"/>
              <a:t>teemoja</a:t>
            </a:r>
            <a:r>
              <a:rPr lang="en-GB" sz="1400" dirty="0" smtClean="0"/>
              <a:t>.</a:t>
            </a:r>
          </a:p>
          <a:p>
            <a:pPr marL="0" indent="0" algn="just">
              <a:buNone/>
            </a:pPr>
            <a:endParaRPr lang="en-GB" sz="1400" dirty="0"/>
          </a:p>
          <a:p>
            <a:pPr marL="0" indent="0" algn="just">
              <a:buNone/>
            </a:pPr>
            <a:r>
              <a:rPr lang="en-GB" sz="1400" dirty="0" err="1" smtClean="0"/>
              <a:t>Vaalimme</a:t>
            </a:r>
            <a:r>
              <a:rPr lang="en-GB" sz="1400" dirty="0" smtClean="0"/>
              <a:t> </a:t>
            </a:r>
            <a:r>
              <a:rPr lang="en-GB" sz="1400" dirty="0" err="1" smtClean="0"/>
              <a:t>kulttuuriperinteitä</a:t>
            </a:r>
            <a:r>
              <a:rPr lang="en-GB" sz="1400" dirty="0" smtClean="0"/>
              <a:t> </a:t>
            </a:r>
            <a:r>
              <a:rPr lang="en-GB" sz="1400" dirty="0" err="1" smtClean="0"/>
              <a:t>ja</a:t>
            </a:r>
            <a:r>
              <a:rPr lang="en-GB" sz="1400" dirty="0" smtClean="0"/>
              <a:t> </a:t>
            </a:r>
            <a:r>
              <a:rPr lang="en-GB" sz="1400" dirty="0" err="1" smtClean="0"/>
              <a:t>moninaisuuden</a:t>
            </a:r>
            <a:r>
              <a:rPr lang="en-GB" sz="1400" dirty="0" smtClean="0"/>
              <a:t> </a:t>
            </a:r>
            <a:r>
              <a:rPr lang="en-GB" sz="1400" dirty="0" err="1" smtClean="0"/>
              <a:t>kohtaamista</a:t>
            </a:r>
            <a:r>
              <a:rPr lang="en-GB" sz="1400" dirty="0" smtClean="0"/>
              <a:t>, </a:t>
            </a:r>
            <a:r>
              <a:rPr lang="en-GB" sz="1400" dirty="0" err="1" smtClean="0"/>
              <a:t>osoitamme</a:t>
            </a:r>
            <a:r>
              <a:rPr lang="en-GB" sz="1400" dirty="0" smtClean="0"/>
              <a:t> </a:t>
            </a:r>
            <a:r>
              <a:rPr lang="en-GB" sz="1400" dirty="0" err="1" smtClean="0"/>
              <a:t>toiminnallamme</a:t>
            </a:r>
            <a:r>
              <a:rPr lang="en-GB" sz="1400" dirty="0" smtClean="0"/>
              <a:t> </a:t>
            </a:r>
            <a:r>
              <a:rPr lang="en-GB" sz="1400" dirty="0" err="1" smtClean="0"/>
              <a:t>ja</a:t>
            </a:r>
            <a:r>
              <a:rPr lang="en-GB" sz="1400" dirty="0" smtClean="0"/>
              <a:t> </a:t>
            </a:r>
            <a:r>
              <a:rPr lang="en-GB" sz="1400" dirty="0" err="1" smtClean="0"/>
              <a:t>esimerkillämme</a:t>
            </a:r>
            <a:r>
              <a:rPr lang="en-GB" sz="1400" dirty="0" smtClean="0"/>
              <a:t> </a:t>
            </a:r>
            <a:r>
              <a:rPr lang="en-GB" sz="1400" dirty="0" err="1" smtClean="0"/>
              <a:t>mitä</a:t>
            </a:r>
            <a:r>
              <a:rPr lang="en-GB" sz="1400" dirty="0" smtClean="0"/>
              <a:t> </a:t>
            </a:r>
            <a:r>
              <a:rPr lang="en-GB" sz="1400" dirty="0" err="1" smtClean="0"/>
              <a:t>eettinen</a:t>
            </a:r>
            <a:r>
              <a:rPr lang="en-GB" sz="1400" dirty="0" smtClean="0"/>
              <a:t> </a:t>
            </a:r>
            <a:r>
              <a:rPr lang="en-GB" sz="1400" dirty="0" err="1" smtClean="0"/>
              <a:t>toiminta</a:t>
            </a:r>
            <a:r>
              <a:rPr lang="en-GB" sz="1400" dirty="0" smtClean="0"/>
              <a:t> on </a:t>
            </a:r>
            <a:r>
              <a:rPr lang="en-GB" sz="1400" dirty="0" err="1" smtClean="0"/>
              <a:t>kunnioittamalla</a:t>
            </a:r>
            <a:r>
              <a:rPr lang="en-GB" sz="1400" dirty="0" smtClean="0"/>
              <a:t> </a:t>
            </a:r>
            <a:r>
              <a:rPr lang="en-GB" sz="1400" dirty="0" err="1" smtClean="0"/>
              <a:t>ja</a:t>
            </a:r>
            <a:r>
              <a:rPr lang="en-GB" sz="1400" dirty="0" smtClean="0"/>
              <a:t> </a:t>
            </a:r>
            <a:r>
              <a:rPr lang="en-GB" sz="1400" dirty="0" err="1" smtClean="0"/>
              <a:t>arvostammalla</a:t>
            </a:r>
            <a:r>
              <a:rPr lang="en-GB" sz="1400" dirty="0" smtClean="0"/>
              <a:t> </a:t>
            </a:r>
            <a:r>
              <a:rPr lang="en-GB" sz="1400" dirty="0" err="1" smtClean="0"/>
              <a:t>muita</a:t>
            </a:r>
            <a:r>
              <a:rPr lang="en-GB" sz="1400" dirty="0" smtClean="0"/>
              <a:t>, </a:t>
            </a:r>
            <a:r>
              <a:rPr lang="en-GB" sz="1400" dirty="0" err="1" smtClean="0"/>
              <a:t>kohtelemalla</a:t>
            </a:r>
            <a:r>
              <a:rPr lang="en-GB" sz="1400" dirty="0" smtClean="0"/>
              <a:t> </a:t>
            </a:r>
            <a:r>
              <a:rPr lang="en-GB" sz="1400" dirty="0" err="1" smtClean="0"/>
              <a:t>heitä</a:t>
            </a:r>
            <a:r>
              <a:rPr lang="en-GB" sz="1400" dirty="0" smtClean="0"/>
              <a:t> </a:t>
            </a:r>
            <a:r>
              <a:rPr lang="en-GB" sz="1400" dirty="0" err="1" smtClean="0"/>
              <a:t>ystävällisesti</a:t>
            </a:r>
            <a:r>
              <a:rPr lang="en-GB" sz="1400" dirty="0" smtClean="0"/>
              <a:t> </a:t>
            </a:r>
            <a:r>
              <a:rPr lang="en-GB" sz="1400" dirty="0" err="1" smtClean="0"/>
              <a:t>sekä</a:t>
            </a:r>
            <a:r>
              <a:rPr lang="en-GB" sz="1400" dirty="0" smtClean="0"/>
              <a:t> </a:t>
            </a:r>
            <a:r>
              <a:rPr lang="en-GB" sz="1400" dirty="0" err="1" smtClean="0"/>
              <a:t>arvostavasti</a:t>
            </a:r>
            <a:r>
              <a:rPr lang="en-GB" sz="1400" dirty="0" smtClean="0"/>
              <a:t> </a:t>
            </a:r>
            <a:r>
              <a:rPr lang="en-GB" sz="1400" dirty="0" err="1" smtClean="0"/>
              <a:t>ja</a:t>
            </a:r>
            <a:r>
              <a:rPr lang="en-GB" sz="1400" dirty="0" smtClean="0"/>
              <a:t> </a:t>
            </a:r>
            <a:r>
              <a:rPr lang="en-GB" sz="1400" dirty="0" err="1" smtClean="0"/>
              <a:t>kuuntelemalla</a:t>
            </a:r>
            <a:r>
              <a:rPr lang="en-GB" sz="1400" dirty="0" smtClean="0"/>
              <a:t> </a:t>
            </a:r>
            <a:r>
              <a:rPr lang="en-GB" sz="1400" dirty="0" err="1" smtClean="0"/>
              <a:t>sekä</a:t>
            </a:r>
            <a:r>
              <a:rPr lang="en-GB" sz="1400" dirty="0" smtClean="0"/>
              <a:t> </a:t>
            </a:r>
            <a:r>
              <a:rPr lang="en-GB" sz="1400" dirty="0" err="1" smtClean="0"/>
              <a:t>aktiivisesti</a:t>
            </a:r>
            <a:r>
              <a:rPr lang="en-GB" sz="1400" dirty="0" smtClean="0"/>
              <a:t> </a:t>
            </a:r>
            <a:r>
              <a:rPr lang="en-GB" sz="1400" dirty="0" err="1" smtClean="0"/>
              <a:t>ehkäisemällä</a:t>
            </a:r>
            <a:r>
              <a:rPr lang="en-GB" sz="1400" dirty="0" smtClean="0"/>
              <a:t> </a:t>
            </a:r>
            <a:r>
              <a:rPr lang="en-GB" sz="1400" dirty="0" err="1" smtClean="0"/>
              <a:t>kiusaamista</a:t>
            </a:r>
            <a:r>
              <a:rPr lang="en-GB" sz="1400" dirty="0" smtClean="0"/>
              <a:t> </a:t>
            </a:r>
            <a:r>
              <a:rPr lang="en-GB" sz="1400" dirty="0" err="1" smtClean="0"/>
              <a:t>ja</a:t>
            </a:r>
            <a:r>
              <a:rPr lang="en-GB" sz="1400" dirty="0" smtClean="0"/>
              <a:t> </a:t>
            </a:r>
            <a:r>
              <a:rPr lang="en-GB" sz="1400" dirty="0" err="1" smtClean="0"/>
              <a:t>syrjintää</a:t>
            </a:r>
            <a:r>
              <a:rPr lang="en-GB" sz="1400" dirty="0" smtClean="0"/>
              <a:t>. </a:t>
            </a:r>
            <a:r>
              <a:rPr lang="en-GB" sz="1400" dirty="0" err="1" smtClean="0"/>
              <a:t>Luomme</a:t>
            </a:r>
            <a:r>
              <a:rPr lang="en-GB" sz="1400" dirty="0" smtClean="0"/>
              <a:t> </a:t>
            </a:r>
            <a:r>
              <a:rPr lang="en-GB" sz="1400" dirty="0" err="1" smtClean="0"/>
              <a:t>lapsille</a:t>
            </a:r>
            <a:r>
              <a:rPr lang="en-GB" sz="1400" dirty="0" smtClean="0"/>
              <a:t> </a:t>
            </a:r>
            <a:r>
              <a:rPr lang="en-GB" sz="1400" dirty="0" err="1" smtClean="0"/>
              <a:t>niin</a:t>
            </a:r>
            <a:r>
              <a:rPr lang="en-GB" sz="1400" dirty="0" smtClean="0"/>
              <a:t> </a:t>
            </a:r>
            <a:r>
              <a:rPr lang="en-GB" sz="1400" dirty="0" err="1" smtClean="0"/>
              <a:t>fyysisen</a:t>
            </a:r>
            <a:r>
              <a:rPr lang="en-GB" sz="1400" dirty="0" smtClean="0"/>
              <a:t> </a:t>
            </a:r>
            <a:r>
              <a:rPr lang="en-GB" sz="1400" dirty="0" err="1" smtClean="0"/>
              <a:t>kuin</a:t>
            </a:r>
            <a:r>
              <a:rPr lang="en-GB" sz="1400" dirty="0" smtClean="0"/>
              <a:t> </a:t>
            </a:r>
            <a:r>
              <a:rPr lang="en-GB" sz="1400" dirty="0" err="1" smtClean="0"/>
              <a:t>psyykkisen</a:t>
            </a:r>
            <a:r>
              <a:rPr lang="en-GB" sz="1400" dirty="0" smtClean="0"/>
              <a:t> </a:t>
            </a:r>
            <a:r>
              <a:rPr lang="en-GB" sz="1400" dirty="0" err="1" smtClean="0"/>
              <a:t>turvallisuudentunteen</a:t>
            </a:r>
            <a:r>
              <a:rPr lang="en-GB" sz="1400" dirty="0" smtClean="0"/>
              <a:t> </a:t>
            </a:r>
            <a:r>
              <a:rPr lang="en-GB" sz="1400" dirty="0" err="1" smtClean="0"/>
              <a:t>päiväkotipäivän</a:t>
            </a:r>
            <a:r>
              <a:rPr lang="en-GB" sz="1400" dirty="0" smtClean="0"/>
              <a:t> </a:t>
            </a:r>
            <a:r>
              <a:rPr lang="en-GB" sz="1400" dirty="0" err="1" smtClean="0"/>
              <a:t>aikana</a:t>
            </a:r>
            <a:r>
              <a:rPr lang="en-GB" sz="1400" dirty="0" smtClean="0"/>
              <a:t>.</a:t>
            </a:r>
          </a:p>
          <a:p>
            <a:pPr marL="0" indent="0" algn="just">
              <a:buNone/>
            </a:pPr>
            <a:endParaRPr lang="en-GB" sz="1400" dirty="0"/>
          </a:p>
          <a:p>
            <a:pPr marL="0" indent="0" algn="just">
              <a:buNone/>
            </a:pPr>
            <a:r>
              <a:rPr lang="en-GB" sz="1400" dirty="0" err="1" smtClean="0"/>
              <a:t>Selvitämme</a:t>
            </a:r>
            <a:r>
              <a:rPr lang="en-GB" sz="1400" dirty="0" smtClean="0"/>
              <a:t> </a:t>
            </a:r>
            <a:r>
              <a:rPr lang="en-GB" sz="1400" dirty="0" err="1" smtClean="0"/>
              <a:t>niin</a:t>
            </a:r>
            <a:r>
              <a:rPr lang="en-GB" sz="1400" dirty="0" smtClean="0"/>
              <a:t> </a:t>
            </a:r>
            <a:r>
              <a:rPr lang="en-GB" sz="1400" dirty="0" err="1" smtClean="0"/>
              <a:t>ristiriita</a:t>
            </a:r>
            <a:r>
              <a:rPr lang="en-GB" sz="1400" dirty="0" smtClean="0"/>
              <a:t> –</a:t>
            </a:r>
            <a:r>
              <a:rPr lang="en-GB" sz="1400" dirty="0" err="1" smtClean="0"/>
              <a:t>kuin</a:t>
            </a:r>
            <a:r>
              <a:rPr lang="en-GB" sz="1400" dirty="0" smtClean="0"/>
              <a:t> </a:t>
            </a:r>
            <a:r>
              <a:rPr lang="en-GB" sz="1400" dirty="0" err="1" smtClean="0"/>
              <a:t>kiusaamistilanteet</a:t>
            </a:r>
            <a:r>
              <a:rPr lang="en-GB" sz="1400" dirty="0" smtClean="0"/>
              <a:t> </a:t>
            </a:r>
            <a:r>
              <a:rPr lang="en-GB" sz="1400" dirty="0" err="1" smtClean="0"/>
              <a:t>ymmärtäen</a:t>
            </a:r>
            <a:r>
              <a:rPr lang="en-GB" sz="1400" dirty="0" smtClean="0"/>
              <a:t> </a:t>
            </a:r>
            <a:r>
              <a:rPr lang="en-GB" sz="1400" dirty="0" err="1" smtClean="0"/>
              <a:t>sen</a:t>
            </a:r>
            <a:r>
              <a:rPr lang="en-GB" sz="1400" dirty="0" smtClean="0"/>
              <a:t>, </a:t>
            </a:r>
            <a:r>
              <a:rPr lang="en-GB" sz="1400" dirty="0" err="1" smtClean="0"/>
              <a:t>että</a:t>
            </a:r>
            <a:r>
              <a:rPr lang="en-GB" sz="1400" dirty="0" smtClean="0"/>
              <a:t> </a:t>
            </a:r>
            <a:r>
              <a:rPr lang="en-GB" sz="1400" dirty="0" err="1" smtClean="0"/>
              <a:t>kaikki</a:t>
            </a:r>
            <a:r>
              <a:rPr lang="en-GB" sz="1400" dirty="0" smtClean="0"/>
              <a:t> </a:t>
            </a:r>
            <a:r>
              <a:rPr lang="en-GB" sz="1400" dirty="0" err="1" smtClean="0"/>
              <a:t>riitely</a:t>
            </a:r>
            <a:r>
              <a:rPr lang="en-GB" sz="1400" dirty="0" smtClean="0"/>
              <a:t> </a:t>
            </a:r>
            <a:r>
              <a:rPr lang="en-GB" sz="1400" dirty="0" err="1" smtClean="0"/>
              <a:t>ei</a:t>
            </a:r>
            <a:r>
              <a:rPr lang="en-GB" sz="1400" dirty="0" smtClean="0"/>
              <a:t> ole </a:t>
            </a:r>
            <a:r>
              <a:rPr lang="en-GB" sz="1400" dirty="0" err="1" smtClean="0"/>
              <a:t>kiusaamista</a:t>
            </a:r>
            <a:r>
              <a:rPr lang="en-GB" sz="1400" dirty="0" smtClean="0"/>
              <a:t>. </a:t>
            </a:r>
            <a:r>
              <a:rPr lang="en-GB" sz="1400" dirty="0" err="1" smtClean="0"/>
              <a:t>Lapset</a:t>
            </a:r>
            <a:r>
              <a:rPr lang="en-GB" sz="1400" dirty="0" smtClean="0"/>
              <a:t> </a:t>
            </a:r>
            <a:r>
              <a:rPr lang="en-GB" sz="1400" dirty="0" err="1" smtClean="0"/>
              <a:t>tarvitsevat</a:t>
            </a:r>
            <a:r>
              <a:rPr lang="en-GB" sz="1400" dirty="0" smtClean="0"/>
              <a:t> </a:t>
            </a:r>
            <a:r>
              <a:rPr lang="en-GB" sz="1400" dirty="0" err="1" smtClean="0"/>
              <a:t>aikuisen</a:t>
            </a:r>
            <a:r>
              <a:rPr lang="en-GB" sz="1400" dirty="0" smtClean="0"/>
              <a:t> </a:t>
            </a:r>
            <a:r>
              <a:rPr lang="en-GB" sz="1400" dirty="0" err="1" smtClean="0"/>
              <a:t>apua</a:t>
            </a:r>
            <a:r>
              <a:rPr lang="en-GB" sz="1400" dirty="0" smtClean="0"/>
              <a:t>, </a:t>
            </a:r>
            <a:r>
              <a:rPr lang="en-GB" sz="1400" dirty="0" err="1" smtClean="0"/>
              <a:t>tukea</a:t>
            </a:r>
            <a:r>
              <a:rPr lang="en-GB" sz="1400" dirty="0" smtClean="0"/>
              <a:t> </a:t>
            </a:r>
            <a:r>
              <a:rPr lang="en-GB" sz="1400" dirty="0" err="1" smtClean="0"/>
              <a:t>ja</a:t>
            </a:r>
            <a:r>
              <a:rPr lang="en-GB" sz="1400" dirty="0" smtClean="0"/>
              <a:t> </a:t>
            </a:r>
            <a:r>
              <a:rPr lang="en-GB" sz="1400" dirty="0" err="1" smtClean="0"/>
              <a:t>ohjausta</a:t>
            </a:r>
            <a:r>
              <a:rPr lang="en-GB" sz="1400" dirty="0" smtClean="0"/>
              <a:t> </a:t>
            </a:r>
            <a:r>
              <a:rPr lang="en-GB" sz="1400" dirty="0" err="1" smtClean="0"/>
              <a:t>konfliktitilanteiden</a:t>
            </a:r>
            <a:r>
              <a:rPr lang="en-GB" sz="1400" dirty="0" smtClean="0"/>
              <a:t> </a:t>
            </a:r>
            <a:r>
              <a:rPr lang="en-GB" sz="1400" dirty="0" err="1" smtClean="0"/>
              <a:t>ratkaisuun</a:t>
            </a:r>
            <a:r>
              <a:rPr lang="en-GB" sz="1400" dirty="0" smtClean="0"/>
              <a:t>. </a:t>
            </a:r>
            <a:r>
              <a:rPr lang="en-GB" sz="1400" dirty="0" err="1" smtClean="0"/>
              <a:t>Esikoululaisia</a:t>
            </a:r>
            <a:r>
              <a:rPr lang="en-GB" sz="1400" dirty="0" smtClean="0"/>
              <a:t> </a:t>
            </a:r>
            <a:r>
              <a:rPr lang="en-GB" sz="1400" dirty="0" err="1" smtClean="0"/>
              <a:t>kannustamme</a:t>
            </a:r>
            <a:r>
              <a:rPr lang="en-GB" sz="1400" dirty="0" smtClean="0"/>
              <a:t> </a:t>
            </a:r>
            <a:r>
              <a:rPr lang="en-GB" sz="1400" dirty="0" err="1" smtClean="0"/>
              <a:t>selvittämään</a:t>
            </a:r>
            <a:r>
              <a:rPr lang="en-GB" sz="1400" dirty="0" smtClean="0"/>
              <a:t> </a:t>
            </a:r>
            <a:r>
              <a:rPr lang="en-GB" sz="1400" dirty="0" err="1" smtClean="0"/>
              <a:t>ristiriitatilanteita</a:t>
            </a:r>
            <a:r>
              <a:rPr lang="en-GB" sz="1400" dirty="0" smtClean="0"/>
              <a:t> </a:t>
            </a:r>
            <a:r>
              <a:rPr lang="en-GB" sz="1400" dirty="0" err="1" smtClean="0"/>
              <a:t>myös</a:t>
            </a:r>
            <a:r>
              <a:rPr lang="en-GB" sz="1400" dirty="0" smtClean="0"/>
              <a:t> </a:t>
            </a:r>
            <a:r>
              <a:rPr lang="en-GB" sz="1400" dirty="0" err="1" smtClean="0"/>
              <a:t>itsenäisesti</a:t>
            </a:r>
            <a:r>
              <a:rPr lang="en-GB" sz="1400" dirty="0" smtClean="0"/>
              <a:t> </a:t>
            </a:r>
            <a:r>
              <a:rPr lang="en-GB" sz="1400" dirty="0" err="1" smtClean="0"/>
              <a:t>ja</a:t>
            </a:r>
            <a:r>
              <a:rPr lang="en-GB" sz="1400" dirty="0" smtClean="0"/>
              <a:t> </a:t>
            </a:r>
            <a:r>
              <a:rPr lang="en-GB" sz="1400" dirty="0" err="1" smtClean="0"/>
              <a:t>löytämään</a:t>
            </a:r>
            <a:r>
              <a:rPr lang="en-GB" sz="1400" dirty="0" smtClean="0"/>
              <a:t> </a:t>
            </a:r>
            <a:r>
              <a:rPr lang="en-GB" sz="1400" dirty="0" err="1" smtClean="0"/>
              <a:t>omia</a:t>
            </a:r>
            <a:r>
              <a:rPr lang="en-GB" sz="1400" dirty="0" smtClean="0"/>
              <a:t> </a:t>
            </a:r>
            <a:r>
              <a:rPr lang="en-GB" sz="1400" dirty="0" err="1" smtClean="0"/>
              <a:t>rajoja</a:t>
            </a:r>
            <a:r>
              <a:rPr lang="en-GB" sz="1400" dirty="0" smtClean="0"/>
              <a:t>. </a:t>
            </a:r>
            <a:r>
              <a:rPr lang="en-GB" sz="1400" dirty="0" err="1" smtClean="0"/>
              <a:t>Konfliktitilanteista</a:t>
            </a:r>
            <a:r>
              <a:rPr lang="en-GB" sz="1400" dirty="0" smtClean="0"/>
              <a:t> </a:t>
            </a:r>
            <a:r>
              <a:rPr lang="en-GB" sz="1400" dirty="0" err="1" smtClean="0"/>
              <a:t>lapset</a:t>
            </a:r>
            <a:r>
              <a:rPr lang="en-GB" sz="1400" dirty="0" smtClean="0"/>
              <a:t> </a:t>
            </a:r>
            <a:r>
              <a:rPr lang="en-GB" sz="1400" dirty="0" err="1" smtClean="0"/>
              <a:t>oppivat</a:t>
            </a:r>
            <a:r>
              <a:rPr lang="en-GB" sz="1400" dirty="0" smtClean="0"/>
              <a:t> </a:t>
            </a:r>
            <a:r>
              <a:rPr lang="en-GB" sz="1400" dirty="0" err="1" smtClean="0"/>
              <a:t>tärkeitä</a:t>
            </a:r>
            <a:r>
              <a:rPr lang="en-GB" sz="1400" dirty="0" smtClean="0"/>
              <a:t> </a:t>
            </a:r>
            <a:r>
              <a:rPr lang="en-GB" sz="1400" dirty="0" err="1" smtClean="0"/>
              <a:t>taitoja</a:t>
            </a:r>
            <a:r>
              <a:rPr lang="en-GB" sz="1400" dirty="0" smtClean="0"/>
              <a:t>, </a:t>
            </a:r>
            <a:r>
              <a:rPr lang="en-GB" sz="1400" dirty="0" err="1" smtClean="0"/>
              <a:t>joista</a:t>
            </a:r>
            <a:r>
              <a:rPr lang="en-GB" sz="1400" dirty="0" smtClean="0"/>
              <a:t> on </a:t>
            </a:r>
            <a:r>
              <a:rPr lang="en-GB" sz="1400" dirty="0" err="1" smtClean="0"/>
              <a:t>apua</a:t>
            </a:r>
            <a:r>
              <a:rPr lang="en-GB" sz="1400" dirty="0" smtClean="0"/>
              <a:t> </a:t>
            </a:r>
            <a:r>
              <a:rPr lang="en-GB" sz="1400" dirty="0" err="1" smtClean="0"/>
              <a:t>myöhemminen</a:t>
            </a:r>
            <a:r>
              <a:rPr lang="en-GB" sz="1400" dirty="0" smtClean="0"/>
              <a:t> </a:t>
            </a:r>
            <a:r>
              <a:rPr lang="en-GB" sz="1400" dirty="0" err="1" smtClean="0"/>
              <a:t>elämässä</a:t>
            </a:r>
            <a:r>
              <a:rPr lang="en-GB" sz="1400" dirty="0" smtClean="0"/>
              <a:t>.</a:t>
            </a:r>
          </a:p>
          <a:p>
            <a:pPr marL="0" indent="0" algn="just">
              <a:buNone/>
            </a:pPr>
            <a:endParaRPr lang="en-GB" sz="1400" dirty="0"/>
          </a:p>
          <a:p>
            <a:pPr marL="0" indent="0" algn="just">
              <a:buNone/>
            </a:pPr>
            <a:r>
              <a:rPr lang="en-GB" sz="1400" dirty="0" err="1" smtClean="0"/>
              <a:t>Tiedostamme</a:t>
            </a:r>
            <a:r>
              <a:rPr lang="en-GB" sz="1400" dirty="0" smtClean="0"/>
              <a:t> </a:t>
            </a:r>
            <a:r>
              <a:rPr lang="en-GB" sz="1400" dirty="0" err="1" smtClean="0"/>
              <a:t>perheiden</a:t>
            </a:r>
            <a:r>
              <a:rPr lang="en-GB" sz="1400" dirty="0" smtClean="0"/>
              <a:t> </a:t>
            </a:r>
            <a:r>
              <a:rPr lang="en-GB" sz="1400" dirty="0" err="1" smtClean="0"/>
              <a:t>moninaisuuden</a:t>
            </a:r>
            <a:r>
              <a:rPr lang="en-GB" sz="1400" dirty="0" smtClean="0"/>
              <a:t> </a:t>
            </a:r>
            <a:r>
              <a:rPr lang="en-GB" sz="1400" dirty="0" err="1" smtClean="0"/>
              <a:t>ja</a:t>
            </a:r>
            <a:r>
              <a:rPr lang="en-GB" sz="1400" dirty="0" smtClean="0"/>
              <a:t> </a:t>
            </a:r>
            <a:r>
              <a:rPr lang="en-GB" sz="1400" dirty="0" err="1" smtClean="0"/>
              <a:t>yksilölliset</a:t>
            </a:r>
            <a:r>
              <a:rPr lang="en-GB" sz="1400" dirty="0" smtClean="0"/>
              <a:t> </a:t>
            </a:r>
            <a:r>
              <a:rPr lang="en-GB" sz="1400" dirty="0" err="1" smtClean="0"/>
              <a:t>tarpeet</a:t>
            </a:r>
            <a:r>
              <a:rPr lang="en-GB" sz="1400" dirty="0" smtClean="0"/>
              <a:t>. </a:t>
            </a:r>
            <a:r>
              <a:rPr lang="en-GB" sz="1400" dirty="0" err="1" smtClean="0"/>
              <a:t>Olemme</a:t>
            </a:r>
            <a:r>
              <a:rPr lang="en-GB" sz="1400" dirty="0" smtClean="0"/>
              <a:t> </a:t>
            </a:r>
            <a:r>
              <a:rPr lang="en-GB" sz="1400" dirty="0" err="1" smtClean="0"/>
              <a:t>avoimessa</a:t>
            </a:r>
            <a:r>
              <a:rPr lang="en-GB" sz="1400" dirty="0" smtClean="0"/>
              <a:t> </a:t>
            </a:r>
            <a:r>
              <a:rPr lang="en-GB" sz="1400" dirty="0" err="1" smtClean="0"/>
              <a:t>vuorovaikutuksessa</a:t>
            </a:r>
            <a:r>
              <a:rPr lang="en-GB" sz="1400" dirty="0" smtClean="0"/>
              <a:t> </a:t>
            </a:r>
            <a:r>
              <a:rPr lang="en-GB" sz="1400" dirty="0" err="1" smtClean="0"/>
              <a:t>perheiden</a:t>
            </a:r>
            <a:r>
              <a:rPr lang="en-GB" sz="1400" dirty="0" smtClean="0"/>
              <a:t> </a:t>
            </a:r>
            <a:r>
              <a:rPr lang="en-GB" sz="1400" dirty="0" err="1" smtClean="0"/>
              <a:t>kanssa</a:t>
            </a:r>
            <a:r>
              <a:rPr lang="en-GB" sz="1400" dirty="0" smtClean="0"/>
              <a:t> </a:t>
            </a:r>
            <a:r>
              <a:rPr lang="en-GB" sz="1400" dirty="0" err="1" smtClean="0"/>
              <a:t>kuunnellen</a:t>
            </a:r>
            <a:r>
              <a:rPr lang="en-GB" sz="1400" dirty="0" smtClean="0"/>
              <a:t> </a:t>
            </a:r>
            <a:r>
              <a:rPr lang="en-GB" sz="1400" dirty="0" err="1" smtClean="0"/>
              <a:t>heitä</a:t>
            </a:r>
            <a:r>
              <a:rPr lang="en-GB" sz="1400" dirty="0" smtClean="0"/>
              <a:t> </a:t>
            </a:r>
            <a:r>
              <a:rPr lang="en-GB" sz="1400" dirty="0" err="1" smtClean="0"/>
              <a:t>herkällä</a:t>
            </a:r>
            <a:r>
              <a:rPr lang="en-GB" sz="1400" dirty="0" smtClean="0"/>
              <a:t> </a:t>
            </a:r>
            <a:r>
              <a:rPr lang="en-GB" sz="1400" dirty="0" err="1" smtClean="0"/>
              <a:t>korvalla</a:t>
            </a:r>
            <a:r>
              <a:rPr lang="en-GB" sz="1400" dirty="0" smtClean="0"/>
              <a:t> </a:t>
            </a:r>
            <a:r>
              <a:rPr lang="en-GB" sz="1400" dirty="0" err="1" smtClean="0"/>
              <a:t>arvostelematta</a:t>
            </a:r>
            <a:r>
              <a:rPr lang="en-GB" sz="1400" dirty="0" smtClean="0"/>
              <a:t> </a:t>
            </a:r>
            <a:r>
              <a:rPr lang="en-GB" sz="1400" dirty="0" err="1" smtClean="0"/>
              <a:t>asioita</a:t>
            </a:r>
            <a:r>
              <a:rPr lang="en-GB" sz="1400" dirty="0" smtClean="0"/>
              <a:t> tai </a:t>
            </a:r>
            <a:r>
              <a:rPr lang="en-GB" sz="1400" dirty="0" err="1" smtClean="0"/>
              <a:t>arvostelematta</a:t>
            </a:r>
            <a:r>
              <a:rPr lang="en-GB" sz="1400" dirty="0" smtClean="0"/>
              <a:t> </a:t>
            </a:r>
            <a:r>
              <a:rPr lang="en-GB" sz="1400" dirty="0" err="1" smtClean="0"/>
              <a:t>heitä</a:t>
            </a:r>
            <a:r>
              <a:rPr lang="en-GB" sz="1400" dirty="0" smtClean="0"/>
              <a:t>. </a:t>
            </a:r>
            <a:r>
              <a:rPr lang="en-GB" sz="1400" dirty="0" err="1" smtClean="0"/>
              <a:t>Kunnioitamme</a:t>
            </a:r>
            <a:r>
              <a:rPr lang="en-GB" sz="1400" dirty="0" smtClean="0"/>
              <a:t> </a:t>
            </a:r>
            <a:r>
              <a:rPr lang="en-GB" sz="1400" dirty="0" err="1" smtClean="0"/>
              <a:t>jokaista</a:t>
            </a:r>
            <a:r>
              <a:rPr lang="en-GB" sz="1400" dirty="0" smtClean="0"/>
              <a:t>.</a:t>
            </a:r>
            <a:endParaRPr lang="en-GB" sz="1400" dirty="0"/>
          </a:p>
        </p:txBody>
      </p:sp>
      <p:sp>
        <p:nvSpPr>
          <p:cNvPr id="4" name="Footer Placeholder 3"/>
          <p:cNvSpPr>
            <a:spLocks noGrp="1"/>
          </p:cNvSpPr>
          <p:nvPr>
            <p:ph type="ftr" sz="quarter" idx="11"/>
          </p:nvPr>
        </p:nvSpPr>
        <p:spPr/>
        <p:txBody>
          <a:bodyPr/>
          <a:lstStyle/>
          <a:p>
            <a:pPr>
              <a:defRPr/>
            </a:pPr>
            <a:r>
              <a:rPr lang="fi-FI" smtClean="0"/>
              <a:t>Toimintasuunnitelma 2022-2023</a:t>
            </a:r>
            <a:endParaRPr lang="fi-FI"/>
          </a:p>
        </p:txBody>
      </p:sp>
      <p:sp>
        <p:nvSpPr>
          <p:cNvPr id="5" name="Slide Number Placeholder 4"/>
          <p:cNvSpPr>
            <a:spLocks noGrp="1"/>
          </p:cNvSpPr>
          <p:nvPr>
            <p:ph type="sldNum" sz="quarter" idx="12"/>
          </p:nvPr>
        </p:nvSpPr>
        <p:spPr/>
        <p:txBody>
          <a:bodyPr/>
          <a:lstStyle/>
          <a:p>
            <a:pPr>
              <a:defRPr/>
            </a:pPr>
            <a:fld id="{9E080EE8-51E0-41E5-BD9C-F92DAD01192E}" type="slidenum">
              <a:rPr lang="fi-FI" smtClean="0"/>
              <a:pPr>
                <a:defRPr/>
              </a:pPr>
              <a:t>21</a:t>
            </a:fld>
            <a:endParaRPr lang="fi-FI"/>
          </a:p>
        </p:txBody>
      </p:sp>
    </p:spTree>
    <p:extLst>
      <p:ext uri="{BB962C8B-B14F-4D97-AF65-F5344CB8AC3E}">
        <p14:creationId xmlns:p14="http://schemas.microsoft.com/office/powerpoint/2010/main" val="27426643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z="3600" dirty="0"/>
              <a:t>Toimintakauden tavoitteet</a:t>
            </a:r>
          </a:p>
        </p:txBody>
      </p:sp>
      <p:sp>
        <p:nvSpPr>
          <p:cNvPr id="3" name="Sisällön paikkamerkki 2"/>
          <p:cNvSpPr>
            <a:spLocks noGrp="1"/>
          </p:cNvSpPr>
          <p:nvPr>
            <p:ph idx="1"/>
          </p:nvPr>
        </p:nvSpPr>
        <p:spPr>
          <a:xfrm>
            <a:off x="457200" y="975360"/>
            <a:ext cx="11234738" cy="5201603"/>
          </a:xfrm>
        </p:spPr>
        <p:txBody>
          <a:bodyPr/>
          <a:lstStyle/>
          <a:p>
            <a:pPr marL="0" indent="0">
              <a:buNone/>
            </a:pPr>
            <a:r>
              <a:rPr lang="fi-FI" sz="1800" b="1" dirty="0">
                <a:latin typeface="+mj-lt"/>
              </a:rPr>
              <a:t>Helsingin kaupungin strategiasta nousevat yhteiset tavoitteet: </a:t>
            </a:r>
          </a:p>
          <a:p>
            <a:pPr marL="0" indent="0">
              <a:buNone/>
            </a:pPr>
            <a:endParaRPr lang="fi-FI" sz="1800" b="1" dirty="0"/>
          </a:p>
          <a:p>
            <a:pPr marL="342900" indent="-342900">
              <a:buAutoNum type="arabicPeriod"/>
            </a:pPr>
            <a:r>
              <a:rPr lang="fi-FI" sz="1800" b="1" dirty="0" smtClean="0">
                <a:solidFill>
                  <a:prstClr val="black"/>
                </a:solidFill>
              </a:rPr>
              <a:t>Lasten </a:t>
            </a:r>
            <a:r>
              <a:rPr lang="fi-FI" sz="1800" b="1" dirty="0">
                <a:solidFill>
                  <a:prstClr val="black"/>
                </a:solidFill>
              </a:rPr>
              <a:t>hyvinvointi </a:t>
            </a:r>
            <a:r>
              <a:rPr lang="fi-FI" sz="1800" b="1" dirty="0" smtClean="0">
                <a:solidFill>
                  <a:prstClr val="black"/>
                </a:solidFill>
              </a:rPr>
              <a:t>paranee</a:t>
            </a:r>
            <a:r>
              <a:rPr lang="fi-FI" sz="1800" dirty="0">
                <a:solidFill>
                  <a:prstClr val="black"/>
                </a:solidFill>
              </a:rPr>
              <a:t>.</a:t>
            </a:r>
            <a:r>
              <a:rPr lang="fi-FI" sz="1800" dirty="0" smtClean="0">
                <a:solidFill>
                  <a:prstClr val="black"/>
                </a:solidFill>
              </a:rPr>
              <a:t> </a:t>
            </a:r>
            <a:endParaRPr lang="fi-FI" sz="1800" dirty="0">
              <a:solidFill>
                <a:prstClr val="black"/>
              </a:solidFill>
            </a:endParaRPr>
          </a:p>
          <a:p>
            <a:pPr marL="0" lvl="0" indent="0">
              <a:buNone/>
            </a:pPr>
            <a:r>
              <a:rPr lang="fi-FI" sz="1800" dirty="0">
                <a:solidFill>
                  <a:srgbClr val="FF0000"/>
                </a:solidFill>
              </a:rPr>
              <a:t> </a:t>
            </a:r>
            <a:r>
              <a:rPr lang="fi-FI" sz="1800" dirty="0" smtClean="0">
                <a:solidFill>
                  <a:srgbClr val="FF0000"/>
                </a:solidFill>
              </a:rPr>
              <a:t>    </a:t>
            </a:r>
            <a:r>
              <a:rPr lang="fi-FI" sz="1400" i="1" dirty="0" smtClean="0"/>
              <a:t>Jokaisella </a:t>
            </a:r>
            <a:r>
              <a:rPr lang="fi-FI" sz="1400" i="1" dirty="0"/>
              <a:t>on vähintään yksi kaveri</a:t>
            </a:r>
          </a:p>
          <a:p>
            <a:pPr marL="457200" lvl="1" indent="0">
              <a:buNone/>
            </a:pPr>
            <a:endParaRPr lang="fi-FI" sz="1800" b="1" strike="sngStrike" dirty="0" smtClean="0">
              <a:latin typeface="+mj-lt"/>
            </a:endParaRPr>
          </a:p>
          <a:p>
            <a:pPr marL="0" indent="0">
              <a:buNone/>
            </a:pPr>
            <a:r>
              <a:rPr lang="fi-FI" sz="1800" b="1" dirty="0" smtClean="0"/>
              <a:t>2</a:t>
            </a:r>
            <a:r>
              <a:rPr lang="fi-FI" sz="1800" b="1" dirty="0"/>
              <a:t>. </a:t>
            </a:r>
            <a:r>
              <a:rPr lang="fi-FI" sz="1800" b="1" dirty="0" smtClean="0"/>
              <a:t>Oppija </a:t>
            </a:r>
            <a:r>
              <a:rPr lang="fi-FI" sz="1800" b="1" dirty="0"/>
              <a:t>on aktiivinen ja opinpolku tukee kestävää kasvatusta.</a:t>
            </a:r>
            <a:r>
              <a:rPr lang="fi-FI" sz="1800" dirty="0"/>
              <a:t> </a:t>
            </a:r>
          </a:p>
          <a:p>
            <a:pPr marL="0" lvl="0" indent="0">
              <a:buNone/>
            </a:pPr>
            <a:r>
              <a:rPr lang="fi-FI" sz="1800" dirty="0"/>
              <a:t>    </a:t>
            </a:r>
            <a:r>
              <a:rPr lang="fi-FI" sz="1400" i="1" dirty="0"/>
              <a:t>L</a:t>
            </a:r>
            <a:r>
              <a:rPr lang="fi-FI" sz="1400" i="1" dirty="0" smtClean="0"/>
              <a:t>apsella </a:t>
            </a:r>
            <a:r>
              <a:rPr lang="fi-FI" sz="1400" i="1" dirty="0"/>
              <a:t>on mahdollisuus vaikuttaa kestävän tulevaisuuden rakentamiseen</a:t>
            </a:r>
            <a:r>
              <a:rPr lang="fi-FI" sz="1400" i="1" dirty="0" smtClean="0"/>
              <a:t>. </a:t>
            </a:r>
          </a:p>
          <a:p>
            <a:pPr marL="0" lvl="0" indent="0">
              <a:buNone/>
            </a:pPr>
            <a:endParaRPr lang="fi-FI" sz="1800" strike="sngStrike" dirty="0"/>
          </a:p>
          <a:p>
            <a:pPr marL="0" indent="0">
              <a:buNone/>
            </a:pPr>
            <a:r>
              <a:rPr lang="fi-FI" sz="1800" b="1" dirty="0" smtClean="0"/>
              <a:t>3. </a:t>
            </a:r>
            <a:r>
              <a:rPr lang="fi-FI" sz="1800" b="1" dirty="0"/>
              <a:t>Kolmiportainen tuki- yleisen tason pedagogiset menetelmät laajasti koko henkilöstön haltuun </a:t>
            </a:r>
            <a:r>
              <a:rPr lang="fi-FI" sz="1800" b="1" dirty="0" smtClean="0"/>
              <a:t>     hyödyttämään kaikkia </a:t>
            </a:r>
            <a:r>
              <a:rPr lang="fi-FI" sz="1800" b="1" dirty="0"/>
              <a:t>lapsia</a:t>
            </a:r>
            <a:endParaRPr lang="fi-FI" sz="1800" b="1" dirty="0" smtClean="0"/>
          </a:p>
          <a:p>
            <a:pPr marL="0" indent="0">
              <a:buNone/>
            </a:pPr>
            <a:r>
              <a:rPr lang="fi-FI" sz="1800" b="1" dirty="0"/>
              <a:t> </a:t>
            </a:r>
            <a:r>
              <a:rPr lang="fi-FI" sz="1800" b="1" dirty="0" smtClean="0"/>
              <a:t>   </a:t>
            </a:r>
          </a:p>
          <a:p>
            <a:pPr marL="0" indent="0">
              <a:buNone/>
            </a:pPr>
            <a:r>
              <a:rPr lang="fi-FI" sz="1800" b="1" dirty="0">
                <a:cs typeface="Arial" panose="020B0604020202020204"/>
              </a:rPr>
              <a:t> </a:t>
            </a:r>
            <a:r>
              <a:rPr lang="fi-FI" sz="1800" b="1" dirty="0" smtClean="0">
                <a:cs typeface="Arial" panose="020B0604020202020204"/>
              </a:rPr>
              <a:t>   </a:t>
            </a:r>
            <a:endParaRPr lang="fi-FI" sz="1800" dirty="0">
              <a:cs typeface="Arial" panose="020B0604020202020204"/>
            </a:endParaRPr>
          </a:p>
          <a:p>
            <a:pPr marL="0" indent="0">
              <a:buNone/>
            </a:pPr>
            <a:r>
              <a:rPr lang="fi-FI" sz="1800" b="1" dirty="0" smtClean="0">
                <a:latin typeface="+mj-lt"/>
                <a:cs typeface="Arial" panose="020B0604020202020204"/>
              </a:rPr>
              <a:t>4. Tasa-arvoisuuden ja yhdenvertaisuuden edistäminen</a:t>
            </a:r>
          </a:p>
          <a:p>
            <a:pPr marL="0" indent="0">
              <a:buNone/>
            </a:pPr>
            <a:r>
              <a:rPr lang="fi-FI" sz="1800" b="1" dirty="0">
                <a:latin typeface="+mj-lt"/>
                <a:cs typeface="Arial" panose="020B0604020202020204"/>
              </a:rPr>
              <a:t> </a:t>
            </a:r>
            <a:r>
              <a:rPr lang="fi-FI" sz="1800" b="1" dirty="0" smtClean="0">
                <a:latin typeface="+mj-lt"/>
                <a:cs typeface="Arial" panose="020B0604020202020204"/>
              </a:rPr>
              <a:t>    </a:t>
            </a:r>
            <a:r>
              <a:rPr lang="fi-FI" sz="1400" dirty="0" smtClean="0">
                <a:latin typeface="+mj-lt"/>
                <a:cs typeface="Arial" panose="020B0604020202020204"/>
              </a:rPr>
              <a:t>Tuomme tasa-arvoa ja yhdenvertaisuutta yhä enemmän lasten tietoisuuteen kirjallisuuden ja siihen painottuvan toiminnan avulla</a:t>
            </a:r>
            <a:endParaRPr lang="fi-FI" sz="1800" b="1" dirty="0" smtClean="0">
              <a:latin typeface="+mj-lt"/>
            </a:endParaRPr>
          </a:p>
          <a:p>
            <a:pPr marL="457200" lvl="1" indent="0">
              <a:buNone/>
            </a:pPr>
            <a:endParaRPr lang="fi-FI" sz="1800" strike="sngStrike" dirty="0">
              <a:latin typeface="+mj-lt"/>
            </a:endParaRPr>
          </a:p>
          <a:p>
            <a:pPr marL="457200" lvl="1" indent="0">
              <a:buNone/>
            </a:pPr>
            <a:endParaRPr lang="fi-FI" sz="1800" strike="sngStrike" dirty="0" smtClean="0">
              <a:latin typeface="+mj-lt"/>
            </a:endParaRPr>
          </a:p>
          <a:p>
            <a:pPr marL="457200" lvl="1" indent="0">
              <a:buNone/>
            </a:pPr>
            <a:endParaRPr lang="fi-FI" sz="1800" b="1" dirty="0">
              <a:solidFill>
                <a:prstClr val="black"/>
              </a:solidFill>
              <a:ea typeface="+mj-ea"/>
              <a:cs typeface="+mj-cs"/>
            </a:endParaRPr>
          </a:p>
          <a:p>
            <a:pPr marL="457200" lvl="1" indent="0">
              <a:buNone/>
            </a:pPr>
            <a:endParaRPr lang="fi-FI" sz="1800" b="1" strike="sngStrike" dirty="0" smtClean="0">
              <a:latin typeface="+mj-lt"/>
            </a:endParaRPr>
          </a:p>
          <a:p>
            <a:pPr lvl="1"/>
            <a:endParaRPr lang="fi-FI" sz="1600" b="1" dirty="0">
              <a:latin typeface="+mj-lt"/>
              <a:cs typeface="Arial" panose="020B0604020202020204"/>
            </a:endParaRPr>
          </a:p>
          <a:p>
            <a:endParaRPr lang="fi-FI" sz="1800" b="1" dirty="0">
              <a:latin typeface="+mj-lt"/>
            </a:endParaRPr>
          </a:p>
          <a:p>
            <a:endParaRPr lang="fi-FI" sz="1800" dirty="0"/>
          </a:p>
        </p:txBody>
      </p:sp>
      <p:sp>
        <p:nvSpPr>
          <p:cNvPr id="4" name="Alatunnisteen paikkamerkki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300" b="0" i="0" u="none" strike="noStrike" kern="1200" cap="none" spc="0" normalizeH="0" baseline="0" noProof="0">
                <a:ln>
                  <a:noFill/>
                </a:ln>
                <a:solidFill>
                  <a:srgbClr val="000000"/>
                </a:solidFill>
                <a:effectLst/>
                <a:uLnTx/>
                <a:uFillTx/>
                <a:latin typeface="Arial" panose="020B0604020202020204"/>
                <a:ea typeface="+mn-ea"/>
                <a:cs typeface="+mn-cs"/>
              </a:rPr>
              <a:t>Toimintasuunnitelma 2022-2023</a:t>
            </a:r>
          </a:p>
        </p:txBody>
      </p:sp>
      <p:sp>
        <p:nvSpPr>
          <p:cNvPr id="5" name="Dian numeron paikkamerkki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98786F-F955-487D-B720-0C6F14D9C1B4}" type="slidenum">
              <a:rPr kumimoji="0" lang="fi-FI" sz="1300" b="1"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i-FI" sz="1300" b="1"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984618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0" y="407988"/>
            <a:ext cx="11234738" cy="390502"/>
          </a:xfrm>
        </p:spPr>
        <p:txBody>
          <a:bodyPr/>
          <a:lstStyle/>
          <a:p>
            <a:r>
              <a:rPr lang="fi-FI" sz="2000" dirty="0"/>
              <a:t>Lapsen polku varhaiskasvatuksesta esiopetukseen ja perusopetukseen</a:t>
            </a:r>
          </a:p>
        </p:txBody>
      </p:sp>
      <p:sp>
        <p:nvSpPr>
          <p:cNvPr id="3" name="Sisällön paikkamerkki 2">
            <a:extLst>
              <a:ext uri="{FF2B5EF4-FFF2-40B4-BE49-F238E27FC236}">
                <a16:creationId xmlns:a16="http://schemas.microsoft.com/office/drawing/2014/main" xmlns="" id="{AF3304F8-0631-43EE-AE92-D2C135FE3038}"/>
              </a:ext>
            </a:extLst>
          </p:cNvPr>
          <p:cNvSpPr>
            <a:spLocks noGrp="1"/>
          </p:cNvSpPr>
          <p:nvPr>
            <p:ph idx="1"/>
          </p:nvPr>
        </p:nvSpPr>
        <p:spPr>
          <a:xfrm>
            <a:off x="457200" y="798490"/>
            <a:ext cx="11234738" cy="5378474"/>
          </a:xfrm>
        </p:spPr>
        <p:txBody>
          <a:bodyPr/>
          <a:lstStyle/>
          <a:p>
            <a:pPr marL="0" indent="0" algn="just">
              <a:buNone/>
            </a:pPr>
            <a:r>
              <a:rPr lang="fi-FI" sz="1400" dirty="0"/>
              <a:t>Uudet lapset aloittavat päiväkodissamme pääsääntöisesti uuden toimintakauden alkaessa elokuussa. Useat lapset siirtyvät OKin puolelta, mutta myös muualta tulevia lapsia saattaa aloittaa. Otamme myös esikouluun uusia lapsia mikäli paikkoja vapautuu. Lapset pääsevät tutustumaan päiväkotiin keväällä uusien lasten tutustumiseen tarkoitettuna päivänä, jolloin henkilöstö on suunnitellut kivaa yhteistä toimintaa kuten aarrejahtia yms. jonka avulla lapset pääsevät tutustumaan päiväkodin eri huoneisiin.Päiväkotiin saa (normaalisti) tulla tutustumaan muinakin aikoina. Hoidon aloitus tehdään lapsen ehdoilla niin, että hoitopäivät ovat aluksi lyhyempiä ja huoltaja voi olla lapsen mukana niin kauan kuin on tarve. Joka lapselle nimetään omahoitaja, aikuinen jonka kanssa ensisijaisesti hoidetaan asioita. Meille on tärkeää, että sekä lapsi että vanhemmat voivat olla turvallisin mielin siitä, että lapsi viihtyy ja voi hyvin päiväkodissa. Toivomme, että kaikki voivat varata ainakin muutaman päivän siihen, että käyvät tutustumassa päiväkotiin ja sen rutiineihin lapsen kanssa. Meille saa aina soittaa ja kysyä lapsen kuulumisia kesken päivän, voimme myös lähettää kuvia leikeistä tai vaikka ääniviestin lapselta</a:t>
            </a:r>
            <a:r>
              <a:rPr lang="fi-FI" sz="1400" dirty="0" smtClean="0"/>
              <a:t>.</a:t>
            </a:r>
          </a:p>
          <a:p>
            <a:pPr marL="0" indent="0" algn="just">
              <a:buNone/>
            </a:pPr>
            <a:endParaRPr lang="en-GB" sz="1400" dirty="0"/>
          </a:p>
          <a:p>
            <a:pPr marL="0" indent="0" algn="just">
              <a:buNone/>
            </a:pPr>
            <a:r>
              <a:rPr lang="fi-FI" sz="1400" dirty="0"/>
              <a:t>Lapsiryhmät muodostetaan pääsääntöisesti iän perusteella. Lapsiryhmiä on </a:t>
            </a:r>
            <a:r>
              <a:rPr lang="fi-FI" sz="1400" dirty="0" smtClean="0"/>
              <a:t>neljä, joita ovat 3-4-vuotiaat Delfiinit, 4-5-vuotiaat Mustekalat, 5-vuotiaat Hait ja 6-vuotiaat Valaat. Kussakin </a:t>
            </a:r>
            <a:r>
              <a:rPr lang="fi-FI" sz="1400" dirty="0"/>
              <a:t>ryhmässä työskentelee </a:t>
            </a:r>
            <a:r>
              <a:rPr lang="fi-FI" sz="1400" dirty="0" smtClean="0"/>
              <a:t>joko suomenkielinen </a:t>
            </a:r>
            <a:r>
              <a:rPr lang="fi-FI" sz="1400" dirty="0"/>
              <a:t>varhaiskasvatuksen opettaja </a:t>
            </a:r>
            <a:r>
              <a:rPr lang="fi-FI" sz="1400" dirty="0" smtClean="0"/>
              <a:t>tai </a:t>
            </a:r>
            <a:r>
              <a:rPr lang="fi-FI" sz="1400" dirty="0"/>
              <a:t>englanninkielinen varhaiskasvatuksen lastenhoitaja. Ryhmät toimivat paljon yhdessä ja toimintaa suunnitellaan lasten mielenkiintojen ja ikätason mukaan. Panostamme myös </a:t>
            </a:r>
            <a:r>
              <a:rPr lang="fi-FI" sz="1400" dirty="0" smtClean="0"/>
              <a:t>pienryhmätoimintaan</a:t>
            </a:r>
            <a:r>
              <a:rPr lang="fi-FI" sz="1400" dirty="0"/>
              <a:t>. Opettajamme tuntevat oppimisen polun eri vaiheet, niiden keskeiset tavoitteet ja käytännöt. Lasten kasvun tukemisen vuoksi siirtymät ovat luontevia, sillä lapset tuntevat kaikki opettajat. Siirtyminen esikouluun on sujuva, sillä esikoulumme toimii samoissa tiloissa.</a:t>
            </a:r>
          </a:p>
          <a:p>
            <a:pPr marL="0" indent="0" algn="just">
              <a:buNone/>
            </a:pPr>
            <a:endParaRPr lang="fi-FI" sz="1400" dirty="0"/>
          </a:p>
          <a:p>
            <a:pPr marL="0" indent="0" algn="just">
              <a:buNone/>
            </a:pPr>
            <a:r>
              <a:rPr lang="fi-FI" sz="1400" dirty="0"/>
              <a:t>Esikoulussa toteutamme Helsingin esiopetuksen suunnitelmaa. Esiopetuksen tavoitteena on edistää lasten oppimisedellytyksiä ja tavoittenamme on mahdollisimman turvallinen perusopetukseen siirtyminen. Lapset aloittavat koulun eri kouluissa, kukin omalla alueellaan tai he hakevat myös keskitetysti kieliluokille. Teemme yhteistyötä Oulunkylän alakoulun kanssa.</a:t>
            </a:r>
          </a:p>
          <a:p>
            <a:pPr marL="0" indent="0" algn="just">
              <a:buNone/>
            </a:pPr>
            <a:endParaRPr lang="en-GB" sz="1600" dirty="0"/>
          </a:p>
          <a:p>
            <a:pPr marL="0" indent="0">
              <a:buNone/>
            </a:pPr>
            <a:endParaRPr lang="fi-FI" sz="1600" dirty="0">
              <a:ea typeface="+mn-lt"/>
              <a:cs typeface="Arial"/>
            </a:endParaRPr>
          </a:p>
        </p:txBody>
      </p:sp>
      <p:sp>
        <p:nvSpPr>
          <p:cNvPr id="4" name="Alatunnisteen paikkamerkki 3">
            <a:extLst>
              <a:ext uri="{FF2B5EF4-FFF2-40B4-BE49-F238E27FC236}">
                <a16:creationId xmlns:a16="http://schemas.microsoft.com/office/drawing/2014/main" xmlns="" id="{F3497F23-37D2-4BBE-9F68-A9F41A90392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300" b="0" i="0" u="none" strike="noStrike" kern="1200" cap="none" spc="0" normalizeH="0" baseline="0" noProof="0">
                <a:ln>
                  <a:noFill/>
                </a:ln>
                <a:solidFill>
                  <a:srgbClr val="000000"/>
                </a:solidFill>
                <a:effectLst/>
                <a:uLnTx/>
                <a:uFillTx/>
                <a:latin typeface="Arial" panose="020B0604020202020204"/>
                <a:ea typeface="+mn-ea"/>
                <a:cs typeface="+mn-cs"/>
              </a:rPr>
              <a:t>Toimintasuunnitelma 2022-2023</a:t>
            </a:r>
          </a:p>
        </p:txBody>
      </p:sp>
      <p:sp>
        <p:nvSpPr>
          <p:cNvPr id="5" name="Dian numeron paikkamerkki 4">
            <a:extLst>
              <a:ext uri="{FF2B5EF4-FFF2-40B4-BE49-F238E27FC236}">
                <a16:creationId xmlns:a16="http://schemas.microsoft.com/office/drawing/2014/main" xmlns="" id="{F97C2C26-5CF0-4D99-8C6A-72EA9CC5AA7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98786F-F955-487D-B720-0C6F14D9C1B4}" type="slidenum">
              <a:rPr kumimoji="0" lang="fi-FI" sz="1300" b="1" i="0" u="none" strike="noStrike" kern="1200" cap="none" spc="0" normalizeH="0" baseline="0" noProof="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i-FI" sz="1300" b="1"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509788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z="3600" dirty="0"/>
              <a:t>Viestintä ja yhteistyö</a:t>
            </a:r>
          </a:p>
        </p:txBody>
      </p:sp>
      <p:sp>
        <p:nvSpPr>
          <p:cNvPr id="4" name="Alatunnisteen paikkamerkki 3">
            <a:extLst>
              <a:ext uri="{FF2B5EF4-FFF2-40B4-BE49-F238E27FC236}">
                <a16:creationId xmlns:a16="http://schemas.microsoft.com/office/drawing/2014/main" xmlns="" id="{051DF75E-A7B7-413B-B24C-169112E45DAE}"/>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300" b="0" i="0" u="none" strike="noStrike" kern="1200" cap="none" spc="0" normalizeH="0" baseline="0" noProof="0">
                <a:ln>
                  <a:noFill/>
                </a:ln>
                <a:solidFill>
                  <a:srgbClr val="000000"/>
                </a:solidFill>
                <a:effectLst/>
                <a:uLnTx/>
                <a:uFillTx/>
                <a:latin typeface="Arial" panose="020B0604020202020204"/>
                <a:ea typeface="+mn-ea"/>
                <a:cs typeface="+mn-cs"/>
              </a:rPr>
              <a:t>Toimintasuunnitelma 2022-2023</a:t>
            </a:r>
          </a:p>
        </p:txBody>
      </p:sp>
      <p:sp>
        <p:nvSpPr>
          <p:cNvPr id="5" name="Dian numeron paikkamerkki 4">
            <a:extLst>
              <a:ext uri="{FF2B5EF4-FFF2-40B4-BE49-F238E27FC236}">
                <a16:creationId xmlns:a16="http://schemas.microsoft.com/office/drawing/2014/main" xmlns="" id="{B5EDEDF9-CBE0-43E6-8F84-8709D022FAA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98786F-F955-487D-B720-0C6F14D9C1B4}" type="slidenum">
              <a:rPr kumimoji="0" lang="fi-FI" sz="1300" b="1" i="0" u="none" strike="noStrike" kern="1200" cap="none" spc="0" normalizeH="0" baseline="0" noProof="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i-FI" sz="1300"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Content Placeholder 5"/>
          <p:cNvSpPr>
            <a:spLocks noGrp="1"/>
          </p:cNvSpPr>
          <p:nvPr>
            <p:ph idx="1"/>
          </p:nvPr>
        </p:nvSpPr>
        <p:spPr>
          <a:xfrm>
            <a:off x="457200" y="860612"/>
            <a:ext cx="11234738" cy="5408426"/>
          </a:xfrm>
        </p:spPr>
        <p:txBody>
          <a:bodyPr/>
          <a:lstStyle/>
          <a:p>
            <a:pPr marL="0" lvl="0" indent="0" algn="just">
              <a:buNone/>
            </a:pPr>
            <a:r>
              <a:rPr lang="fi-FI" sz="1400" b="1" dirty="0"/>
              <a:t>Viestinnän toteuttaminen yksikössä</a:t>
            </a:r>
            <a:endParaRPr lang="en-GB" sz="1400" dirty="0"/>
          </a:p>
          <a:p>
            <a:pPr marL="0" indent="0" algn="just">
              <a:buNone/>
            </a:pPr>
            <a:r>
              <a:rPr lang="fi-FI" sz="1400" dirty="0"/>
              <a:t>Huoltajille viestitetään  päiväkodin toiminnasta  keskustelujen lisäksi sähköpostitse, tekstiviestein ja KindieDays-sovelluksen kautta. Joka viikko päiväkodin vanhemmille lähetetään yhteinen viikkokirje, jossa kerrotaan lyhyesti kuluneen viikon tapahtumista ja seuraavan viikon ohjelmasta sekä ajankohtaiset uutiset ja tiedotteet. Jokaisen ryhmän opettaja myös pitää huolen siitä, että oman ryhmän toiminnasta ja sen tavoitteista tiedotetaan vanhempia esimerkiksi erillisillä viikko- tai kuukausikirjeillä sekä muistutusviesteillä tiettyjen tapahtumien lähestyessä tai kun päiväkodilla on vaikka täitä tai kihomatoja. Päiväkodin eteisen seinää käytetään myös hyödyksi tiedottamisessa. </a:t>
            </a:r>
            <a:endParaRPr lang="en-GB" sz="1400" dirty="0"/>
          </a:p>
          <a:p>
            <a:pPr marL="0" indent="0" algn="just">
              <a:buNone/>
            </a:pPr>
            <a:endParaRPr lang="en-GB" sz="1400" dirty="0"/>
          </a:p>
          <a:p>
            <a:pPr marL="0" lvl="0" indent="0" algn="just">
              <a:buNone/>
            </a:pPr>
            <a:r>
              <a:rPr lang="fi-FI" sz="1400" b="1" dirty="0"/>
              <a:t>Huoltajien kanssa tehtävä yhteistyö</a:t>
            </a:r>
            <a:r>
              <a:rPr lang="fi-FI" sz="1400" dirty="0"/>
              <a:t> </a:t>
            </a:r>
            <a:endParaRPr lang="en-GB" sz="1400" dirty="0"/>
          </a:p>
          <a:p>
            <a:pPr marL="0" indent="0" algn="just">
              <a:buNone/>
            </a:pPr>
            <a:r>
              <a:rPr lang="fi-FI" sz="1400" dirty="0"/>
              <a:t>Päiväkodin toimintakulttuuriin kuuluu aktiivinen yhteistyö perheiden kanssa. Vanhempien kanssa käytävissä keskusteluissa vanhemmat pääsevät ehdottamaan ja ideoimaan toimintaa ja retkiä sekä esittämään mahdollisia erityistoiveitaan. Päivittäisissä tuonti- ja hakutilanteissa opettaja ottaa aikaa kohdata ja keskustella lapsen päivästä rauhassa vanhemman kanssa. Otamme myös mielellämme vanhempia ja isovanhempia mukaan retkillemme. Päiväkodin henkilöstö tukee perheiden välistä yhteistyötä mm. auttamalla heitä vaihtamaan yhteystietoja lasten vapaa-ajan tapaamisia varten. Joka syksy valittava vanhempainyhdistyksen hupitoimikunta ideoi ja järjestää toimintaa kaikille perheille. OEK:in vanhemmat kuuluvat vanhempainyhdistykseen ja voivat tulla valituksi sen hallitukseen. Tietyillä aloilla olevat vanhemmat ovat käyneet kertomassa työstään päiväkodilla tai eri kulttuuritaustaiset vanhemmat esittelemässä oman perheen juhla/ruokakulttuuria tms.</a:t>
            </a:r>
            <a:endParaRPr lang="en-GB" sz="1400" dirty="0"/>
          </a:p>
          <a:p>
            <a:pPr marL="0" indent="0" algn="just">
              <a:buNone/>
            </a:pPr>
            <a:endParaRPr lang="en-GB" sz="1400" dirty="0"/>
          </a:p>
          <a:p>
            <a:pPr marL="0" lvl="0" indent="0" algn="just">
              <a:buNone/>
            </a:pPr>
            <a:r>
              <a:rPr lang="fi-FI" sz="1400" b="1" dirty="0"/>
              <a:t>Toiminnan dokumentointi ja arviointi yhdessä lasten ja huoltajien kanssa</a:t>
            </a:r>
            <a:r>
              <a:rPr lang="fi-FI" sz="1400" dirty="0"/>
              <a:t> </a:t>
            </a:r>
            <a:endParaRPr lang="en-GB" sz="1400" dirty="0"/>
          </a:p>
          <a:p>
            <a:pPr marL="0" indent="0" algn="just">
              <a:buNone/>
            </a:pPr>
            <a:r>
              <a:rPr lang="fi-FI" sz="1400" dirty="0"/>
              <a:t>Vanhemmat voivat osallistua toimintasuunnitelman laatimiseen opettajien kanssa käytyjen keskustelujen kautta sekä vanhempainillassa, joissa he voivat esittää ajatuksiaan ja toiveitaan päiväkodin toiminnalle. Olemme lähettäneet vanhemmille sähköisiä kyselyitä, joissa selvitimme vanhemmille mieluisia osallisuuden muotoja ja pyydämme palautetta toiminnastamme. Yhdistyksen hallitus kirjoittaa joka vuosi toimintakertomuksen päiväkodin toiminnasta, joka jaetaan kaikille yhdistyksen jäsenille. </a:t>
            </a:r>
            <a:endParaRPr lang="en-GB" sz="1400" dirty="0"/>
          </a:p>
          <a:p>
            <a:pPr marL="0" indent="0" algn="just">
              <a:buNone/>
            </a:pPr>
            <a:r>
              <a:rPr lang="fi-FI" sz="1400" dirty="0"/>
              <a:t>Kindiedays-sovelluksen lisäksi lasten valokuvia ja videoita jaetaan yksityisissä verkkoalbumeissa perheille, molemmilla päiväkodeilla on omat joka kuukausi uusittavat albumit, joihin lisätään kaikkien opettajien toimesta jokaisesta lapsesta/ryhmästä useampia valokuvia, jotka parhaiten kuvaavat toteutunutta toimintaa. Lapset saavat myös itse ottaa ja editoida kuvia ja jakaa niitä viestien</a:t>
            </a:r>
            <a:r>
              <a:rPr lang="fi-FI" sz="1400" i="1" dirty="0"/>
              <a:t> </a:t>
            </a:r>
            <a:r>
              <a:rPr lang="fi-FI" sz="1400" dirty="0"/>
              <a:t>kera vanhemmilleen. Hyödynnämme lasten kuvia leikkiympäristöjen suunnittelussa, sillä ne ovat parhaita kuvaamaan lasten näkemää ja kokemaa.</a:t>
            </a:r>
            <a:endParaRPr lang="fi-FI" sz="1400" dirty="0">
              <a:cs typeface="Arial"/>
            </a:endParaRPr>
          </a:p>
          <a:p>
            <a:pPr marL="0" indent="0">
              <a:buNone/>
            </a:pPr>
            <a:endParaRPr lang="fi-FI" sz="1400" dirty="0">
              <a:cs typeface="Arial"/>
            </a:endParaRPr>
          </a:p>
          <a:p>
            <a:endParaRPr lang="en-GB" sz="1400" dirty="0"/>
          </a:p>
        </p:txBody>
      </p:sp>
    </p:spTree>
    <p:extLst>
      <p:ext uri="{BB962C8B-B14F-4D97-AF65-F5344CB8AC3E}">
        <p14:creationId xmlns:p14="http://schemas.microsoft.com/office/powerpoint/2010/main" val="12436364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7988"/>
            <a:ext cx="11234738" cy="467775"/>
          </a:xfrm>
        </p:spPr>
        <p:txBody>
          <a:bodyPr/>
          <a:lstStyle/>
          <a:p>
            <a:r>
              <a:rPr lang="en-GB" sz="3600" dirty="0" err="1" smtClean="0"/>
              <a:t>Viestintä</a:t>
            </a:r>
            <a:r>
              <a:rPr lang="en-GB" sz="3600" dirty="0" smtClean="0"/>
              <a:t> </a:t>
            </a:r>
            <a:r>
              <a:rPr lang="en-GB" sz="3600" dirty="0" err="1" smtClean="0"/>
              <a:t>ja</a:t>
            </a:r>
            <a:r>
              <a:rPr lang="en-GB" sz="3600" dirty="0" smtClean="0"/>
              <a:t> </a:t>
            </a:r>
            <a:r>
              <a:rPr lang="en-GB" sz="3600" dirty="0" err="1" smtClean="0"/>
              <a:t>yhteistyö</a:t>
            </a:r>
            <a:endParaRPr lang="en-GB" sz="3600" dirty="0"/>
          </a:p>
        </p:txBody>
      </p:sp>
      <p:sp>
        <p:nvSpPr>
          <p:cNvPr id="3" name="Content Placeholder 2"/>
          <p:cNvSpPr>
            <a:spLocks noGrp="1"/>
          </p:cNvSpPr>
          <p:nvPr>
            <p:ph idx="1"/>
          </p:nvPr>
        </p:nvSpPr>
        <p:spPr/>
        <p:txBody>
          <a:bodyPr/>
          <a:lstStyle/>
          <a:p>
            <a:pPr marL="0" indent="0">
              <a:buNone/>
            </a:pPr>
            <a:r>
              <a:rPr lang="en-GB" sz="1400" b="1" dirty="0" err="1" smtClean="0"/>
              <a:t>Yhteistyö</a:t>
            </a:r>
            <a:r>
              <a:rPr lang="en-GB" sz="1400" b="1" dirty="0" smtClean="0"/>
              <a:t> </a:t>
            </a:r>
            <a:r>
              <a:rPr lang="en-GB" sz="1400" b="1" dirty="0" err="1" smtClean="0"/>
              <a:t>yhteistyötahojen</a:t>
            </a:r>
            <a:r>
              <a:rPr lang="en-GB" sz="1400" b="1" dirty="0" smtClean="0"/>
              <a:t> </a:t>
            </a:r>
            <a:r>
              <a:rPr lang="en-GB" sz="1400" b="1" dirty="0" err="1" smtClean="0"/>
              <a:t>kanssa</a:t>
            </a:r>
            <a:endParaRPr lang="en-GB" sz="1400" b="1" dirty="0" smtClean="0"/>
          </a:p>
          <a:p>
            <a:pPr marL="0" indent="0">
              <a:buNone/>
            </a:pPr>
            <a:endParaRPr lang="en-GB" sz="1400" b="1" dirty="0"/>
          </a:p>
          <a:p>
            <a:pPr marL="0" indent="0">
              <a:buNone/>
            </a:pPr>
            <a:r>
              <a:rPr lang="en-GB" sz="1400" dirty="0" err="1" smtClean="0"/>
              <a:t>Teemme</a:t>
            </a:r>
            <a:r>
              <a:rPr lang="en-GB" sz="1400" dirty="0" smtClean="0"/>
              <a:t> </a:t>
            </a:r>
            <a:r>
              <a:rPr lang="en-GB" sz="1400" dirty="0" err="1" smtClean="0"/>
              <a:t>tarvittaessa</a:t>
            </a:r>
            <a:r>
              <a:rPr lang="en-GB" sz="1400" dirty="0" smtClean="0"/>
              <a:t> </a:t>
            </a:r>
            <a:r>
              <a:rPr lang="en-GB" sz="1400" dirty="0" err="1" smtClean="0"/>
              <a:t>yhteistyötä</a:t>
            </a:r>
            <a:r>
              <a:rPr lang="en-GB" sz="1400" dirty="0" smtClean="0"/>
              <a:t> </a:t>
            </a:r>
            <a:r>
              <a:rPr lang="en-GB" sz="1400" dirty="0" err="1" smtClean="0"/>
              <a:t>neuvolan</a:t>
            </a:r>
            <a:r>
              <a:rPr lang="en-GB" sz="1400" dirty="0" smtClean="0"/>
              <a:t>, </a:t>
            </a:r>
            <a:r>
              <a:rPr lang="en-GB" sz="1400" dirty="0" err="1" smtClean="0"/>
              <a:t>puheterepian</a:t>
            </a:r>
            <a:r>
              <a:rPr lang="en-GB" sz="1400" dirty="0" smtClean="0"/>
              <a:t> </a:t>
            </a:r>
            <a:r>
              <a:rPr lang="en-GB" sz="1400" dirty="0" err="1" smtClean="0"/>
              <a:t>ja</a:t>
            </a:r>
            <a:r>
              <a:rPr lang="en-GB" sz="1400" dirty="0" smtClean="0"/>
              <a:t> </a:t>
            </a:r>
            <a:r>
              <a:rPr lang="en-GB" sz="1400" dirty="0" err="1" smtClean="0"/>
              <a:t>lapsen</a:t>
            </a:r>
            <a:r>
              <a:rPr lang="en-GB" sz="1400" dirty="0" smtClean="0"/>
              <a:t> </a:t>
            </a:r>
            <a:r>
              <a:rPr lang="en-GB" sz="1400" dirty="0" err="1" smtClean="0"/>
              <a:t>toimintaterapian</a:t>
            </a:r>
            <a:r>
              <a:rPr lang="en-GB" sz="1400" dirty="0" smtClean="0"/>
              <a:t> </a:t>
            </a:r>
            <a:r>
              <a:rPr lang="en-GB" sz="1400" dirty="0" err="1" smtClean="0"/>
              <a:t>kanssa</a:t>
            </a:r>
            <a:r>
              <a:rPr lang="en-GB" sz="1400" dirty="0" smtClean="0"/>
              <a:t>.</a:t>
            </a:r>
            <a:r>
              <a:rPr lang="fi-FI" sz="1400" dirty="0">
                <a:cs typeface="Arial"/>
              </a:rPr>
              <a:t> Teemme yhteistyötä alueen koulun, muiden päiväkotien, eri toimijoiden kuten leikkipuisto Mäkitorppa, urheiluseurat, vpk, nuorisotalo, kirjasto jne kanssa. Olemme tunnettu toimija tällä alueella ja kontaktoimme alueen eri yrityksiä usein myös erilaisten hyväntekeväisyystempauksien yms. merkeissä. Teemme mielellämme yhteistyötä monipuolisesti erilaisissa verkostoissa, sillä uskomme sen lisäävän yhteisöllisyyttä ja rikastavan mahdollisuuksiamme erilaiseen toimintaan lasten kanssa. </a:t>
            </a:r>
            <a:endParaRPr lang="fi-FI" sz="1600" b="1" dirty="0"/>
          </a:p>
          <a:p>
            <a:pPr marL="0" indent="0">
              <a:buNone/>
            </a:pPr>
            <a:endParaRPr lang="en-GB" sz="1400" dirty="0" smtClean="0"/>
          </a:p>
          <a:p>
            <a:pPr marL="0" indent="0">
              <a:buNone/>
            </a:pPr>
            <a:endParaRPr lang="en-GB" sz="1400" dirty="0"/>
          </a:p>
          <a:p>
            <a:pPr marL="0" indent="0">
              <a:buNone/>
            </a:pPr>
            <a:endParaRPr lang="en-GB" sz="1400" dirty="0" smtClean="0"/>
          </a:p>
          <a:p>
            <a:pPr marL="0" indent="0">
              <a:buNone/>
            </a:pPr>
            <a:endParaRPr lang="en-GB" sz="1400" dirty="0"/>
          </a:p>
          <a:p>
            <a:pPr marL="0" indent="0">
              <a:buNone/>
            </a:pPr>
            <a:r>
              <a:rPr lang="en-GB" sz="1400" b="1" dirty="0" err="1" smtClean="0"/>
              <a:t>Esiopetuksen</a:t>
            </a:r>
            <a:r>
              <a:rPr lang="en-GB" sz="1400" b="1" dirty="0" smtClean="0"/>
              <a:t> </a:t>
            </a:r>
            <a:r>
              <a:rPr lang="en-GB" sz="1400" b="1" dirty="0" err="1" smtClean="0"/>
              <a:t>yhteistyötahot</a:t>
            </a:r>
            <a:r>
              <a:rPr lang="en-GB" sz="1400" b="1" dirty="0" smtClean="0"/>
              <a:t> </a:t>
            </a:r>
            <a:r>
              <a:rPr lang="en-GB" sz="1400" b="1" dirty="0" err="1" smtClean="0"/>
              <a:t>ja</a:t>
            </a:r>
            <a:r>
              <a:rPr lang="en-GB" sz="1400" b="1" dirty="0" smtClean="0"/>
              <a:t> </a:t>
            </a:r>
            <a:r>
              <a:rPr lang="en-GB" sz="1400" b="1" dirty="0" err="1" smtClean="0"/>
              <a:t>yhteistyökoulu</a:t>
            </a:r>
            <a:endParaRPr lang="en-GB" sz="1400" b="1" dirty="0" smtClean="0"/>
          </a:p>
          <a:p>
            <a:pPr marL="0" indent="0">
              <a:buNone/>
            </a:pPr>
            <a:endParaRPr lang="en-GB" sz="1400" b="1" dirty="0"/>
          </a:p>
          <a:p>
            <a:pPr marL="0" indent="0">
              <a:buNone/>
            </a:pPr>
            <a:r>
              <a:rPr lang="en-GB" sz="1400" dirty="0" err="1" smtClean="0"/>
              <a:t>Esiopetuksen</a:t>
            </a:r>
            <a:r>
              <a:rPr lang="en-GB" sz="1400" dirty="0" smtClean="0"/>
              <a:t> </a:t>
            </a:r>
            <a:r>
              <a:rPr lang="en-GB" sz="1400" dirty="0" err="1" smtClean="0"/>
              <a:t>yhteistyötahot</a:t>
            </a:r>
            <a:r>
              <a:rPr lang="en-GB" sz="1400" dirty="0" smtClean="0"/>
              <a:t> </a:t>
            </a:r>
            <a:r>
              <a:rPr lang="en-GB" sz="1400" dirty="0" err="1" smtClean="0"/>
              <a:t>ovat</a:t>
            </a:r>
            <a:r>
              <a:rPr lang="en-GB" sz="1400" dirty="0" smtClean="0"/>
              <a:t> </a:t>
            </a:r>
            <a:r>
              <a:rPr lang="en-GB" sz="1400" dirty="0" err="1" smtClean="0"/>
              <a:t>alueellinen</a:t>
            </a:r>
            <a:r>
              <a:rPr lang="en-GB" sz="1400" dirty="0" smtClean="0"/>
              <a:t> </a:t>
            </a:r>
            <a:r>
              <a:rPr lang="en-GB" sz="1400" dirty="0" err="1" smtClean="0"/>
              <a:t>oppilashuolto</a:t>
            </a:r>
            <a:r>
              <a:rPr lang="en-GB" sz="1400" dirty="0" smtClean="0"/>
              <a:t> </a:t>
            </a:r>
            <a:r>
              <a:rPr lang="en-GB" sz="1400" dirty="0" err="1" smtClean="0"/>
              <a:t>ja</a:t>
            </a:r>
            <a:r>
              <a:rPr lang="en-GB" sz="1400" dirty="0" smtClean="0"/>
              <a:t> </a:t>
            </a:r>
            <a:r>
              <a:rPr lang="en-GB" sz="1400" dirty="0" err="1" smtClean="0"/>
              <a:t>yhteistyökoulu</a:t>
            </a:r>
            <a:r>
              <a:rPr lang="en-GB" sz="1400" dirty="0" smtClean="0"/>
              <a:t> </a:t>
            </a:r>
            <a:r>
              <a:rPr lang="en-GB" sz="1400" dirty="0" err="1" smtClean="0"/>
              <a:t>Oulunkylän</a:t>
            </a:r>
            <a:r>
              <a:rPr lang="en-GB" sz="1400" dirty="0" smtClean="0"/>
              <a:t> ala-</a:t>
            </a:r>
            <a:r>
              <a:rPr lang="en-GB" sz="1400" dirty="0" err="1" smtClean="0"/>
              <a:t>aste</a:t>
            </a:r>
            <a:r>
              <a:rPr lang="en-GB" sz="1400" dirty="0" smtClean="0"/>
              <a:t>. </a:t>
            </a:r>
            <a:r>
              <a:rPr lang="en-GB" sz="1400" dirty="0" err="1" smtClean="0"/>
              <a:t>Olemme</a:t>
            </a:r>
            <a:r>
              <a:rPr lang="en-GB" sz="1400" dirty="0" smtClean="0"/>
              <a:t> </a:t>
            </a:r>
            <a:r>
              <a:rPr lang="en-GB" sz="1400" dirty="0" err="1" smtClean="0"/>
              <a:t>tehneet</a:t>
            </a:r>
            <a:r>
              <a:rPr lang="en-GB" sz="1400" dirty="0" smtClean="0"/>
              <a:t> </a:t>
            </a:r>
            <a:r>
              <a:rPr lang="en-GB" sz="1400" dirty="0" err="1" smtClean="0"/>
              <a:t>yhteistyötä</a:t>
            </a:r>
            <a:r>
              <a:rPr lang="en-GB" sz="1400" dirty="0" smtClean="0"/>
              <a:t> </a:t>
            </a:r>
            <a:r>
              <a:rPr lang="en-GB" sz="1400" dirty="0" err="1" smtClean="0"/>
              <a:t>alueen</a:t>
            </a:r>
            <a:r>
              <a:rPr lang="en-GB" sz="1400" dirty="0" smtClean="0"/>
              <a:t> </a:t>
            </a:r>
            <a:r>
              <a:rPr lang="en-GB" sz="1400" dirty="0" err="1" smtClean="0"/>
              <a:t>varhaiskasvatuksen</a:t>
            </a:r>
            <a:r>
              <a:rPr lang="en-GB" sz="1400" dirty="0" smtClean="0"/>
              <a:t> </a:t>
            </a:r>
            <a:r>
              <a:rPr lang="en-GB" sz="1400" dirty="0" err="1" smtClean="0"/>
              <a:t>kiertävän</a:t>
            </a:r>
            <a:r>
              <a:rPr lang="en-GB" sz="1400" dirty="0" smtClean="0"/>
              <a:t> </a:t>
            </a:r>
            <a:r>
              <a:rPr lang="en-GB" sz="1400" dirty="0" err="1" smtClean="0"/>
              <a:t>erityisopettajan</a:t>
            </a:r>
            <a:r>
              <a:rPr lang="en-GB" sz="1400" dirty="0" smtClean="0"/>
              <a:t> </a:t>
            </a:r>
            <a:r>
              <a:rPr lang="en-GB" sz="1400" dirty="0" err="1" smtClean="0"/>
              <a:t>Päivi</a:t>
            </a:r>
            <a:r>
              <a:rPr lang="en-GB" sz="1400" dirty="0" smtClean="0"/>
              <a:t> </a:t>
            </a:r>
            <a:r>
              <a:rPr lang="en-GB" sz="1400" dirty="0" err="1" smtClean="0"/>
              <a:t>Syrjälän</a:t>
            </a:r>
            <a:r>
              <a:rPr lang="en-GB" sz="1400" dirty="0" smtClean="0"/>
              <a:t> </a:t>
            </a:r>
            <a:r>
              <a:rPr lang="en-GB" sz="1400" dirty="0" err="1" smtClean="0"/>
              <a:t>kanssa</a:t>
            </a:r>
            <a:r>
              <a:rPr lang="en-GB" sz="1400" dirty="0" smtClean="0"/>
              <a:t>.</a:t>
            </a:r>
            <a:endParaRPr lang="en-GB" sz="1400" b="1" dirty="0" smtClean="0"/>
          </a:p>
        </p:txBody>
      </p:sp>
      <p:sp>
        <p:nvSpPr>
          <p:cNvPr id="4" name="Footer Placeholder 3"/>
          <p:cNvSpPr>
            <a:spLocks noGrp="1"/>
          </p:cNvSpPr>
          <p:nvPr>
            <p:ph type="ftr" sz="quarter" idx="11"/>
          </p:nvPr>
        </p:nvSpPr>
        <p:spPr/>
        <p:txBody>
          <a:bodyPr/>
          <a:lstStyle/>
          <a:p>
            <a:pPr>
              <a:defRPr/>
            </a:pPr>
            <a:r>
              <a:rPr lang="fi-FI" smtClean="0"/>
              <a:t>Toimintasuunnitelma 2022-2023</a:t>
            </a:r>
            <a:endParaRPr lang="fi-FI"/>
          </a:p>
        </p:txBody>
      </p:sp>
      <p:sp>
        <p:nvSpPr>
          <p:cNvPr id="5" name="Slide Number Placeholder 4"/>
          <p:cNvSpPr>
            <a:spLocks noGrp="1"/>
          </p:cNvSpPr>
          <p:nvPr>
            <p:ph type="sldNum" sz="quarter" idx="12"/>
          </p:nvPr>
        </p:nvSpPr>
        <p:spPr/>
        <p:txBody>
          <a:bodyPr/>
          <a:lstStyle/>
          <a:p>
            <a:pPr>
              <a:defRPr/>
            </a:pPr>
            <a:fld id="{9E080EE8-51E0-41E5-BD9C-F92DAD01192E}" type="slidenum">
              <a:rPr lang="fi-FI" smtClean="0"/>
              <a:pPr>
                <a:defRPr/>
              </a:pPr>
              <a:t>25</a:t>
            </a:fld>
            <a:endParaRPr lang="fi-FI"/>
          </a:p>
        </p:txBody>
      </p:sp>
    </p:spTree>
    <p:extLst>
      <p:ext uri="{BB962C8B-B14F-4D97-AF65-F5344CB8AC3E}">
        <p14:creationId xmlns:p14="http://schemas.microsoft.com/office/powerpoint/2010/main" val="29325737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6" name="Otsikko 5"/>
          <p:cNvSpPr>
            <a:spLocks noGrp="1"/>
          </p:cNvSpPr>
          <p:nvPr>
            <p:ph type="ctrTitle"/>
          </p:nvPr>
        </p:nvSpPr>
        <p:spPr>
          <a:xfrm>
            <a:off x="486383" y="457199"/>
            <a:ext cx="10661515" cy="5508171"/>
          </a:xfrm>
        </p:spPr>
        <p:txBody>
          <a:bodyPr/>
          <a:lstStyle/>
          <a:p>
            <a:pPr>
              <a:lnSpc>
                <a:spcPct val="100000"/>
              </a:lnSpc>
            </a:pPr>
            <a:r>
              <a:rPr lang="fi-FI" sz="2400" dirty="0">
                <a:solidFill>
                  <a:schemeClr val="tx1"/>
                </a:solidFill>
                <a:latin typeface="Arial Black"/>
                <a:cs typeface="Calibri"/>
              </a:rPr>
              <a:t>Arviointitaulukot työyhteisön pedagogisen johtamisen ja arvioinnin välineenä </a:t>
            </a:r>
            <a:r>
              <a:rPr lang="fi-FI" sz="2000" kern="0" dirty="0">
                <a:cs typeface="Calibri" panose="020F0502020204030204" pitchFamily="34" charset="0"/>
              </a:rPr>
              <a:t/>
            </a:r>
            <a:br>
              <a:rPr lang="fi-FI" sz="2000" kern="0" dirty="0">
                <a:cs typeface="Calibri" panose="020F0502020204030204" pitchFamily="34" charset="0"/>
              </a:rPr>
            </a:br>
            <a:r>
              <a:rPr lang="fi-FI" sz="2000" kern="0" dirty="0">
                <a:cs typeface="Calibri" panose="020F0502020204030204" pitchFamily="34" charset="0"/>
              </a:rPr>
              <a:t/>
            </a:r>
            <a:br>
              <a:rPr lang="fi-FI" sz="2000" kern="0" dirty="0">
                <a:cs typeface="Calibri" panose="020F0502020204030204" pitchFamily="34" charset="0"/>
              </a:rPr>
            </a:br>
            <a:r>
              <a:rPr lang="fi-FI" sz="2000" dirty="0">
                <a:solidFill>
                  <a:schemeClr val="tx1"/>
                </a:solidFill>
                <a:latin typeface="Arial"/>
                <a:cs typeface="Calibri"/>
              </a:rPr>
              <a:t>Vuosittaiset varhaiskasvatuksen ja esiopetuksen yhteiset tavoitteet</a:t>
            </a:r>
            <a:br>
              <a:rPr lang="fi-FI" sz="2000" dirty="0">
                <a:solidFill>
                  <a:schemeClr val="tx1"/>
                </a:solidFill>
                <a:latin typeface="Arial"/>
                <a:cs typeface="Calibri"/>
              </a:rPr>
            </a:br>
            <a:r>
              <a:rPr lang="fi-FI" sz="1600" b="0" dirty="0">
                <a:solidFill>
                  <a:schemeClr val="tx1"/>
                </a:solidFill>
                <a:latin typeface="Arial"/>
                <a:cs typeface="Calibri"/>
              </a:rPr>
              <a:t>- kaikille </a:t>
            </a:r>
            <a:r>
              <a:rPr lang="fi-FI" sz="1600" b="0" dirty="0" smtClean="0">
                <a:solidFill>
                  <a:schemeClr val="tx1"/>
                </a:solidFill>
                <a:latin typeface="Arial"/>
                <a:cs typeface="Calibri"/>
              </a:rPr>
              <a:t>kaupunkistrategiaan pohjautuvat tavoitteet</a:t>
            </a:r>
            <a:br>
              <a:rPr lang="fi-FI" sz="1600" b="0" dirty="0" smtClean="0">
                <a:solidFill>
                  <a:schemeClr val="tx1"/>
                </a:solidFill>
                <a:latin typeface="Arial"/>
                <a:cs typeface="Calibri"/>
              </a:rPr>
            </a:br>
            <a:r>
              <a:rPr lang="fi-FI" sz="1600" b="0" dirty="0" smtClean="0">
                <a:solidFill>
                  <a:schemeClr val="tx1"/>
                </a:solidFill>
                <a:latin typeface="Arial"/>
                <a:cs typeface="Calibri"/>
              </a:rPr>
              <a:t>- tavoitteille asetetaan 3-5 kriteeriä / tavoite</a:t>
            </a:r>
            <a:br>
              <a:rPr lang="fi-FI" sz="1600" b="0" dirty="0" smtClean="0">
                <a:solidFill>
                  <a:schemeClr val="tx1"/>
                </a:solidFill>
                <a:latin typeface="Arial"/>
                <a:cs typeface="Calibri"/>
              </a:rPr>
            </a:br>
            <a:r>
              <a:rPr lang="fi-FI" sz="1600" b="0" dirty="0" smtClean="0">
                <a:solidFill>
                  <a:schemeClr val="tx1"/>
                </a:solidFill>
                <a:latin typeface="Arial"/>
                <a:cs typeface="Calibri"/>
              </a:rPr>
              <a:t>- taulukkoon on valittu valmiiksi arviointiasteikko</a:t>
            </a:r>
            <a:r>
              <a:rPr lang="fi-FI" sz="1600" b="0" kern="0" dirty="0">
                <a:cs typeface="Calibri" panose="020F0502020204030204" pitchFamily="34" charset="0"/>
              </a:rPr>
              <a:t/>
            </a:r>
            <a:br>
              <a:rPr lang="fi-FI" sz="1600" b="0" kern="0" dirty="0">
                <a:cs typeface="Calibri" panose="020F0502020204030204" pitchFamily="34" charset="0"/>
              </a:rPr>
            </a:br>
            <a:r>
              <a:rPr lang="fi-FI" sz="1500" kern="0" dirty="0">
                <a:cs typeface="Calibri" panose="020F0502020204030204" pitchFamily="34" charset="0"/>
              </a:rPr>
              <a:t/>
            </a:r>
            <a:br>
              <a:rPr lang="fi-FI" sz="1500" kern="0" dirty="0">
                <a:cs typeface="Calibri" panose="020F0502020204030204" pitchFamily="34" charset="0"/>
              </a:rPr>
            </a:br>
            <a:r>
              <a:rPr lang="fi-FI" sz="2000" kern="0" dirty="0">
                <a:cs typeface="Calibri" panose="020F0502020204030204" pitchFamily="34" charset="0"/>
              </a:rPr>
              <a:t/>
            </a:r>
            <a:br>
              <a:rPr lang="fi-FI" sz="2000" kern="0" dirty="0">
                <a:cs typeface="Calibri" panose="020F0502020204030204" pitchFamily="34" charset="0"/>
              </a:rPr>
            </a:br>
            <a:r>
              <a:rPr lang="fi-FI" sz="2000" dirty="0">
                <a:solidFill>
                  <a:schemeClr val="tx1"/>
                </a:solidFill>
                <a:latin typeface="Arial"/>
                <a:cs typeface="Calibri"/>
              </a:rPr>
              <a:t>Yksikön omat toiminnan kehittämisen tavoitteet, kriteerit ja mittari kirjataan arviointitaulukkoon, jotka otsikoidaan tavoitteen mukaiseksi</a:t>
            </a:r>
            <a:r>
              <a:rPr lang="fi-FI" sz="2000" kern="0" dirty="0">
                <a:cs typeface="Calibri" panose="020F0502020204030204" pitchFamily="34" charset="0"/>
              </a:rPr>
              <a:t/>
            </a:r>
            <a:br>
              <a:rPr lang="fi-FI" sz="2000" kern="0" dirty="0">
                <a:cs typeface="Calibri" panose="020F0502020204030204" pitchFamily="34" charset="0"/>
              </a:rPr>
            </a:br>
            <a:r>
              <a:rPr lang="fi-FI" sz="1600" b="0" dirty="0">
                <a:solidFill>
                  <a:schemeClr val="tx1"/>
                </a:solidFill>
                <a:latin typeface="Arial"/>
                <a:cs typeface="Calibri"/>
              </a:rPr>
              <a:t>- yksikössä asetetaan omia mitattavia tavoitteita 1-2</a:t>
            </a:r>
            <a:r>
              <a:rPr lang="fi-FI" sz="1600" b="0" kern="0" dirty="0">
                <a:cs typeface="Calibri" panose="020F0502020204030204" pitchFamily="34" charset="0"/>
              </a:rPr>
              <a:t/>
            </a:r>
            <a:br>
              <a:rPr lang="fi-FI" sz="1600" b="0" kern="0" dirty="0">
                <a:cs typeface="Calibri" panose="020F0502020204030204" pitchFamily="34" charset="0"/>
              </a:rPr>
            </a:br>
            <a:r>
              <a:rPr lang="fi-FI" sz="1600" b="0" dirty="0">
                <a:solidFill>
                  <a:schemeClr val="tx1"/>
                </a:solidFill>
                <a:latin typeface="Arial"/>
                <a:cs typeface="Calibri"/>
              </a:rPr>
              <a:t>- tavoitteille asetetaan 3-5 kriteeriä / tavoite</a:t>
            </a:r>
            <a:r>
              <a:rPr lang="fi-FI" sz="1600" b="0" kern="0" dirty="0">
                <a:cs typeface="Calibri" panose="020F0502020204030204" pitchFamily="34" charset="0"/>
              </a:rPr>
              <a:t/>
            </a:r>
            <a:br>
              <a:rPr lang="fi-FI" sz="1600" b="0" kern="0" dirty="0">
                <a:cs typeface="Calibri" panose="020F0502020204030204" pitchFamily="34" charset="0"/>
              </a:rPr>
            </a:br>
            <a:r>
              <a:rPr lang="fi-FI" sz="1600" b="0" dirty="0">
                <a:solidFill>
                  <a:schemeClr val="tx1"/>
                </a:solidFill>
                <a:latin typeface="Arial"/>
                <a:cs typeface="Calibri"/>
              </a:rPr>
              <a:t>- arviointiasteikko valitaan kriteereiden muodolle sopivaksi (esimerkiksi toteutuu päivittäin - -  ei toteudu vielä, toteutuu </a:t>
            </a:r>
            <a:r>
              <a:rPr lang="fi-FI" sz="1600" b="0" dirty="0" smtClean="0">
                <a:solidFill>
                  <a:schemeClr val="tx1"/>
                </a:solidFill>
                <a:latin typeface="Arial"/>
                <a:cs typeface="Calibri"/>
              </a:rPr>
              <a:t>  </a:t>
            </a:r>
            <a:br>
              <a:rPr lang="fi-FI" sz="1600" b="0" dirty="0" smtClean="0">
                <a:solidFill>
                  <a:schemeClr val="tx1"/>
                </a:solidFill>
                <a:latin typeface="Arial"/>
                <a:cs typeface="Calibri"/>
              </a:rPr>
            </a:br>
            <a:r>
              <a:rPr lang="fi-FI" sz="1600" b="0" dirty="0">
                <a:solidFill>
                  <a:schemeClr val="tx1"/>
                </a:solidFill>
                <a:latin typeface="Arial"/>
                <a:cs typeface="Calibri"/>
              </a:rPr>
              <a:t> </a:t>
            </a:r>
            <a:r>
              <a:rPr lang="fi-FI" sz="1600" b="0" dirty="0" smtClean="0">
                <a:solidFill>
                  <a:schemeClr val="tx1"/>
                </a:solidFill>
                <a:latin typeface="Arial"/>
                <a:cs typeface="Calibri"/>
              </a:rPr>
              <a:t> erittäin</a:t>
            </a:r>
            <a:r>
              <a:rPr lang="fi-FI" sz="1600" b="0" dirty="0">
                <a:solidFill>
                  <a:schemeClr val="tx1"/>
                </a:solidFill>
                <a:latin typeface="Arial"/>
                <a:cs typeface="Calibri"/>
              </a:rPr>
              <a:t> hyvin - - toteutuu huonosti, toteutuu / ei toteudu</a:t>
            </a:r>
            <a:r>
              <a:rPr lang="fi-FI" sz="1800" b="0" dirty="0">
                <a:solidFill>
                  <a:schemeClr val="tx1"/>
                </a:solidFill>
                <a:latin typeface="Arial"/>
                <a:cs typeface="Calibri"/>
              </a:rPr>
              <a:t>)</a:t>
            </a:r>
            <a:r>
              <a:rPr lang="fi-FI" sz="2000" kern="0" dirty="0">
                <a:cs typeface="Calibri" panose="020F0502020204030204" pitchFamily="34" charset="0"/>
              </a:rPr>
              <a:t/>
            </a:r>
            <a:br>
              <a:rPr lang="fi-FI" sz="2000" kern="0" dirty="0">
                <a:cs typeface="Calibri" panose="020F0502020204030204" pitchFamily="34" charset="0"/>
              </a:rPr>
            </a:br>
            <a:endParaRPr lang="fi-FI" sz="1500" kern="0" dirty="0">
              <a:solidFill>
                <a:schemeClr val="tx1"/>
              </a:solidFill>
              <a:cs typeface="Calibri" panose="020F0502020204030204" pitchFamily="34" charset="0"/>
            </a:endParaRPr>
          </a:p>
          <a:p>
            <a:pPr>
              <a:lnSpc>
                <a:spcPct val="100000"/>
              </a:lnSpc>
            </a:pPr>
            <a:r>
              <a:rPr lang="fi-FI" sz="2000" kern="0" dirty="0">
                <a:cs typeface="Calibri" panose="020F0502020204030204" pitchFamily="34" charset="0"/>
              </a:rPr>
              <a:t/>
            </a:r>
            <a:br>
              <a:rPr lang="fi-FI" sz="2000" kern="0" dirty="0">
                <a:cs typeface="Calibri" panose="020F0502020204030204" pitchFamily="34" charset="0"/>
              </a:rPr>
            </a:br>
            <a:r>
              <a:rPr lang="fi-FI" sz="1600" dirty="0">
                <a:solidFill>
                  <a:prstClr val="black"/>
                </a:solidFill>
              </a:rPr>
              <a:t>KRITEERI </a:t>
            </a:r>
            <a:r>
              <a:rPr lang="fi-FI" sz="1600" b="0" dirty="0">
                <a:solidFill>
                  <a:prstClr val="black"/>
                </a:solidFill>
              </a:rPr>
              <a:t>on selkeä käytäntöä kuvaileva väittämä, jonka avulla voidaan tarkastella sitä, miten hyvin tavoite toteutuu</a:t>
            </a:r>
            <a:br>
              <a:rPr lang="fi-FI" sz="1600" b="0" dirty="0">
                <a:solidFill>
                  <a:prstClr val="black"/>
                </a:solidFill>
              </a:rPr>
            </a:br>
            <a:endParaRPr lang="fi-FI" sz="1600" b="0" kern="0" dirty="0">
              <a:solidFill>
                <a:schemeClr val="tx1"/>
              </a:solidFill>
              <a:cs typeface="Calibri" panose="020F0502020204030204" pitchFamily="34" charset="0"/>
            </a:endParaRPr>
          </a:p>
        </p:txBody>
      </p:sp>
      <p:sp>
        <p:nvSpPr>
          <p:cNvPr id="4" name="Alatunnisteen paikkamerkki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300" b="0" i="0" u="none" strike="noStrike" kern="1200" cap="none" spc="0" normalizeH="0" baseline="0" noProof="0">
                <a:ln>
                  <a:noFill/>
                </a:ln>
                <a:solidFill>
                  <a:srgbClr val="FFFFFF"/>
                </a:solidFill>
                <a:effectLst/>
                <a:uLnTx/>
                <a:uFillTx/>
                <a:latin typeface="Arial" panose="020B0604020202020204"/>
                <a:ea typeface="+mn-ea"/>
                <a:cs typeface="+mn-cs"/>
              </a:rPr>
              <a:t>Toimintasuunnitelma 2022-2023</a:t>
            </a:r>
          </a:p>
        </p:txBody>
      </p:sp>
      <p:sp>
        <p:nvSpPr>
          <p:cNvPr id="5" name="Dian numeron paikkamerkki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4E643-FC56-4E32-B709-651CFF3EC272}" type="slidenum">
              <a:rPr kumimoji="0" lang="fi-FI" sz="130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i-FI" sz="1300" b="1"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030426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z="2000" dirty="0" smtClean="0"/>
              <a:t>TOIMIPISTEEN HYVINVOINTITAVOITE</a:t>
            </a:r>
            <a:r>
              <a:rPr lang="fi-FI" sz="2000" dirty="0" smtClean="0"/>
              <a:t>:</a:t>
            </a:r>
            <a:r>
              <a:rPr lang="fi-FI" sz="2000" dirty="0" smtClean="0"/>
              <a:t/>
            </a:r>
            <a:br>
              <a:rPr lang="fi-FI" sz="2000" dirty="0" smtClean="0"/>
            </a:br>
            <a:endParaRPr lang="fi-FI" sz="2000" dirty="0"/>
          </a:p>
        </p:txBody>
      </p:sp>
      <p:sp>
        <p:nvSpPr>
          <p:cNvPr id="3" name="Sisällön paikkamerkki 2"/>
          <p:cNvSpPr>
            <a:spLocks noGrp="1"/>
          </p:cNvSpPr>
          <p:nvPr>
            <p:ph idx="1"/>
          </p:nvPr>
        </p:nvSpPr>
        <p:spPr>
          <a:xfrm>
            <a:off x="439737" y="629987"/>
            <a:ext cx="11234738" cy="1723248"/>
          </a:xfrm>
        </p:spPr>
        <p:txBody>
          <a:bodyPr/>
          <a:lstStyle/>
          <a:p>
            <a:pPr marL="0" indent="0">
              <a:buNone/>
            </a:pPr>
            <a:r>
              <a:rPr lang="fi-FI" sz="1600" b="1" dirty="0">
                <a:solidFill>
                  <a:prstClr val="black"/>
                </a:solidFill>
                <a:latin typeface="Arial Black"/>
                <a:ea typeface="+mj-ea"/>
                <a:cs typeface="+mj-cs"/>
              </a:rPr>
              <a:t>Lasten ja nuorten hyvinvointi paranee. Parannamme lasten ja nuorten hyvinvointia kaupunkiyhteisesti monialaisin toimenpitein ja osallisuutta </a:t>
            </a:r>
            <a:r>
              <a:rPr lang="fi-FI" sz="1600" b="1" dirty="0" smtClean="0">
                <a:solidFill>
                  <a:prstClr val="black"/>
                </a:solidFill>
                <a:latin typeface="Arial Black"/>
                <a:ea typeface="+mj-ea"/>
                <a:cs typeface="+mj-cs"/>
              </a:rPr>
              <a:t>vahvistamalla</a:t>
            </a:r>
            <a:endParaRPr lang="fi-FI" sz="1600" b="1" dirty="0">
              <a:solidFill>
                <a:prstClr val="black"/>
              </a:solidFill>
              <a:latin typeface="Arial Black"/>
              <a:ea typeface="+mj-ea"/>
              <a:cs typeface="+mj-cs"/>
            </a:endParaRPr>
          </a:p>
          <a:p>
            <a:pPr marL="0" indent="0">
              <a:buNone/>
            </a:pPr>
            <a:endParaRPr lang="fi-FI" sz="1400" b="1" dirty="0" smtClean="0">
              <a:solidFill>
                <a:prstClr val="black"/>
              </a:solidFill>
              <a:latin typeface="Arial Black" panose="020B0A04020102020204" pitchFamily="34" charset="0"/>
              <a:ea typeface="+mj-ea"/>
              <a:cs typeface="+mj-cs"/>
            </a:endParaRPr>
          </a:p>
          <a:p>
            <a:pPr marL="0" indent="0">
              <a:buNone/>
            </a:pPr>
            <a:r>
              <a:rPr lang="fi-FI" sz="1400" dirty="0" smtClean="0">
                <a:solidFill>
                  <a:prstClr val="black"/>
                </a:solidFill>
                <a:latin typeface="Arial" panose="020B0604020202020204" pitchFamily="34" charset="0"/>
                <a:ea typeface="+mj-ea"/>
                <a:cs typeface="Arial" panose="020B0604020202020204" pitchFamily="34" charset="0"/>
              </a:rPr>
              <a:t>MIKSI</a:t>
            </a:r>
            <a:r>
              <a:rPr lang="fi-FI" sz="1200" b="1" dirty="0">
                <a:solidFill>
                  <a:prstClr val="black"/>
                </a:solidFill>
                <a:latin typeface="Arial Black" panose="020B0A04020102020204" pitchFamily="34" charset="0"/>
                <a:ea typeface="+mj-ea"/>
                <a:cs typeface="+mj-cs"/>
              </a:rPr>
              <a:t/>
            </a:r>
            <a:br>
              <a:rPr lang="fi-FI" sz="1200" b="1" dirty="0">
                <a:solidFill>
                  <a:prstClr val="black"/>
                </a:solidFill>
                <a:latin typeface="Arial Black" panose="020B0A04020102020204" pitchFamily="34" charset="0"/>
                <a:ea typeface="+mj-ea"/>
                <a:cs typeface="+mj-cs"/>
              </a:rPr>
            </a:br>
            <a:r>
              <a:rPr lang="fi-FI" sz="1200" b="1" dirty="0" smtClean="0">
                <a:solidFill>
                  <a:prstClr val="black"/>
                </a:solidFill>
                <a:ea typeface="+mj-ea"/>
                <a:cs typeface="+mj-cs"/>
              </a:rPr>
              <a:t>   </a:t>
            </a:r>
            <a:r>
              <a:rPr lang="fi-FI" sz="1200" dirty="0" smtClean="0">
                <a:solidFill>
                  <a:prstClr val="black"/>
                </a:solidFill>
                <a:ea typeface="+mj-ea"/>
                <a:cs typeface="+mj-cs"/>
              </a:rPr>
              <a:t> </a:t>
            </a:r>
            <a:r>
              <a:rPr lang="fi-FI" sz="1400" dirty="0" smtClean="0">
                <a:solidFill>
                  <a:prstClr val="black"/>
                </a:solidFill>
                <a:ea typeface="+mj-ea"/>
                <a:cs typeface="+mj-cs"/>
              </a:rPr>
              <a:t>- </a:t>
            </a:r>
            <a:r>
              <a:rPr lang="fi-FI" sz="1400" dirty="0" smtClean="0">
                <a:solidFill>
                  <a:prstClr val="black"/>
                </a:solidFill>
                <a:ea typeface="+mj-ea"/>
                <a:cs typeface="Arial" panose="020B0604020202020204" pitchFamily="34" charset="0"/>
              </a:rPr>
              <a:t>H</a:t>
            </a:r>
            <a:r>
              <a:rPr lang="fi-FI" sz="1400" dirty="0" smtClean="0">
                <a:solidFill>
                  <a:prstClr val="black"/>
                </a:solidFill>
                <a:ea typeface="+mj-ea"/>
                <a:cs typeface="+mj-cs"/>
              </a:rPr>
              <a:t>enkilöstö </a:t>
            </a:r>
            <a:r>
              <a:rPr lang="fi-FI" sz="1400" dirty="0">
                <a:solidFill>
                  <a:prstClr val="black"/>
                </a:solidFill>
                <a:ea typeface="+mj-ea"/>
                <a:cs typeface="+mj-cs"/>
              </a:rPr>
              <a:t>rakentaa ja ohjaa ryhmän toimintakulttuuria systemaattisesti siten, että se edistää, pitää yllä ja kehittää yhteenkuuluvuutta. </a:t>
            </a:r>
            <a:r>
              <a:rPr lang="fi-FI" sz="1400" dirty="0" smtClean="0">
                <a:solidFill>
                  <a:prstClr val="black"/>
                </a:solidFill>
                <a:ea typeface="+mj-ea"/>
                <a:cs typeface="+mj-cs"/>
              </a:rPr>
              <a:t>   </a:t>
            </a:r>
          </a:p>
          <a:p>
            <a:pPr marL="0" indent="0">
              <a:buNone/>
            </a:pPr>
            <a:r>
              <a:rPr lang="fi-FI" sz="1400" dirty="0">
                <a:solidFill>
                  <a:prstClr val="black"/>
                </a:solidFill>
                <a:ea typeface="+mj-ea"/>
                <a:cs typeface="+mj-cs"/>
              </a:rPr>
              <a:t> </a:t>
            </a:r>
            <a:r>
              <a:rPr lang="fi-FI" sz="1400" dirty="0" smtClean="0">
                <a:solidFill>
                  <a:prstClr val="black"/>
                </a:solidFill>
                <a:ea typeface="+mj-ea"/>
                <a:cs typeface="+mj-cs"/>
              </a:rPr>
              <a:t>     Henkilöstö </a:t>
            </a:r>
            <a:r>
              <a:rPr lang="fi-FI" sz="1400" dirty="0">
                <a:solidFill>
                  <a:prstClr val="black"/>
                </a:solidFill>
                <a:ea typeface="+mj-ea"/>
                <a:cs typeface="+mj-cs"/>
              </a:rPr>
              <a:t>huolehtii </a:t>
            </a:r>
            <a:r>
              <a:rPr lang="fi-FI" sz="1400" dirty="0" smtClean="0">
                <a:solidFill>
                  <a:prstClr val="black"/>
                </a:solidFill>
                <a:ea typeface="+mj-ea"/>
                <a:cs typeface="+mj-cs"/>
              </a:rPr>
              <a:t>siitä, että </a:t>
            </a:r>
            <a:r>
              <a:rPr lang="fi-FI" sz="1400" dirty="0">
                <a:solidFill>
                  <a:prstClr val="black"/>
                </a:solidFill>
                <a:ea typeface="+mj-ea"/>
                <a:cs typeface="+mj-cs"/>
              </a:rPr>
              <a:t>jokainen lapsi saa kokea olevansa ryhmän jäsen ja tuntee kuuluvansa ryhmään. Henkilöstö tukee lasten </a:t>
            </a:r>
            <a:endParaRPr lang="fi-FI" sz="1400" dirty="0" smtClean="0">
              <a:solidFill>
                <a:prstClr val="black"/>
              </a:solidFill>
              <a:ea typeface="+mj-ea"/>
              <a:cs typeface="+mj-cs"/>
            </a:endParaRPr>
          </a:p>
          <a:p>
            <a:pPr marL="0" indent="0">
              <a:buNone/>
            </a:pPr>
            <a:r>
              <a:rPr lang="fi-FI" sz="1400" dirty="0">
                <a:solidFill>
                  <a:prstClr val="black"/>
                </a:solidFill>
                <a:ea typeface="+mj-ea"/>
                <a:cs typeface="+mj-cs"/>
              </a:rPr>
              <a:t> </a:t>
            </a:r>
            <a:r>
              <a:rPr lang="fi-FI" sz="1400" dirty="0" smtClean="0">
                <a:solidFill>
                  <a:prstClr val="black"/>
                </a:solidFill>
                <a:ea typeface="+mj-ea"/>
                <a:cs typeface="+mj-cs"/>
              </a:rPr>
              <a:t>     monipuolisten </a:t>
            </a:r>
            <a:r>
              <a:rPr lang="fi-FI" sz="1400" dirty="0">
                <a:solidFill>
                  <a:prstClr val="black"/>
                </a:solidFill>
                <a:ea typeface="+mj-ea"/>
                <a:cs typeface="+mj-cs"/>
              </a:rPr>
              <a:t>kaverisuhteiden muodostumista </a:t>
            </a:r>
            <a:r>
              <a:rPr lang="fi-FI" sz="1400" dirty="0" smtClean="0">
                <a:solidFill>
                  <a:prstClr val="black"/>
                </a:solidFill>
                <a:ea typeface="+mj-ea"/>
                <a:cs typeface="+mj-cs"/>
              </a:rPr>
              <a:t>ja ylläpitämistä</a:t>
            </a:r>
            <a:r>
              <a:rPr lang="fi-FI" sz="1400" dirty="0">
                <a:solidFill>
                  <a:prstClr val="black"/>
                </a:solidFill>
                <a:ea typeface="+mj-ea"/>
                <a:cs typeface="+mj-cs"/>
              </a:rPr>
              <a:t>. (</a:t>
            </a:r>
            <a:r>
              <a:rPr lang="fi-FI" sz="1400" dirty="0" err="1">
                <a:solidFill>
                  <a:prstClr val="black"/>
                </a:solidFill>
                <a:ea typeface="+mj-ea"/>
                <a:cs typeface="+mj-cs"/>
              </a:rPr>
              <a:t>Karvin</a:t>
            </a:r>
            <a:r>
              <a:rPr lang="fi-FI" sz="1400" dirty="0">
                <a:solidFill>
                  <a:prstClr val="black"/>
                </a:solidFill>
                <a:ea typeface="+mj-ea"/>
                <a:cs typeface="+mj-cs"/>
              </a:rPr>
              <a:t> </a:t>
            </a:r>
            <a:r>
              <a:rPr lang="fi-FI" sz="1400" dirty="0" smtClean="0">
                <a:solidFill>
                  <a:prstClr val="black"/>
                </a:solidFill>
                <a:ea typeface="+mj-ea"/>
                <a:cs typeface="+mj-cs"/>
              </a:rPr>
              <a:t>prosessitekijöiden laatuindikaattori </a:t>
            </a:r>
            <a:r>
              <a:rPr lang="fi-FI" sz="1400" dirty="0">
                <a:solidFill>
                  <a:prstClr val="black"/>
                </a:solidFill>
                <a:ea typeface="+mj-ea"/>
                <a:cs typeface="+mj-cs"/>
              </a:rPr>
              <a:t>19</a:t>
            </a:r>
            <a:r>
              <a:rPr lang="fi-FI" sz="1400" dirty="0" smtClean="0">
                <a:solidFill>
                  <a:prstClr val="black"/>
                </a:solidFill>
                <a:ea typeface="+mj-ea"/>
                <a:cs typeface="+mj-cs"/>
              </a:rPr>
              <a:t>)</a:t>
            </a:r>
          </a:p>
          <a:p>
            <a:pPr marL="0" indent="0">
              <a:buNone/>
            </a:pPr>
            <a:r>
              <a:rPr lang="fi-FI" sz="1400" dirty="0">
                <a:solidFill>
                  <a:prstClr val="black"/>
                </a:solidFill>
                <a:ea typeface="+mj-ea"/>
                <a:cs typeface="+mj-cs"/>
              </a:rPr>
              <a:t> </a:t>
            </a:r>
            <a:r>
              <a:rPr lang="fi-FI" sz="1400" dirty="0" smtClean="0">
                <a:solidFill>
                  <a:prstClr val="black"/>
                </a:solidFill>
                <a:ea typeface="+mj-ea"/>
                <a:cs typeface="+mj-cs"/>
              </a:rPr>
              <a:t>   - Hyvinvointi </a:t>
            </a:r>
            <a:r>
              <a:rPr lang="fi-FI" sz="1400" dirty="0">
                <a:solidFill>
                  <a:prstClr val="black"/>
                </a:solidFill>
                <a:ea typeface="+mj-ea"/>
                <a:cs typeface="+mj-cs"/>
              </a:rPr>
              <a:t>on yksi toimialla edistettävistä strategisista </a:t>
            </a:r>
            <a:r>
              <a:rPr lang="fi-FI" sz="1400" dirty="0" smtClean="0">
                <a:solidFill>
                  <a:prstClr val="black"/>
                </a:solidFill>
                <a:ea typeface="+mj-ea"/>
                <a:cs typeface="+mj-cs"/>
              </a:rPr>
              <a:t>asioista</a:t>
            </a:r>
          </a:p>
          <a:p>
            <a:pPr marL="0" indent="0">
              <a:buNone/>
            </a:pPr>
            <a:endParaRPr lang="fi-FI" sz="1400" dirty="0">
              <a:solidFill>
                <a:prstClr val="black"/>
              </a:solidFill>
              <a:ea typeface="+mj-ea"/>
              <a:cs typeface="+mj-cs"/>
            </a:endParaRPr>
          </a:p>
          <a:p>
            <a:pPr marL="0" indent="0">
              <a:buNone/>
            </a:pPr>
            <a:endParaRPr lang="fi-FI" sz="1400" dirty="0" smtClean="0">
              <a:solidFill>
                <a:prstClr val="black"/>
              </a:solidFill>
              <a:ea typeface="+mj-ea"/>
              <a:cs typeface="+mj-cs"/>
            </a:endParaRPr>
          </a:p>
          <a:p>
            <a:pPr marL="0" indent="0">
              <a:buNone/>
            </a:pPr>
            <a:endParaRPr lang="fi-FI" sz="1400" dirty="0">
              <a:solidFill>
                <a:prstClr val="black"/>
              </a:solidFill>
              <a:ea typeface="+mj-ea"/>
              <a:cs typeface="+mj-cs"/>
            </a:endParaRPr>
          </a:p>
          <a:p>
            <a:pPr marL="0" indent="0">
              <a:buNone/>
            </a:pPr>
            <a:r>
              <a:rPr lang="fi-FI" sz="1200" dirty="0">
                <a:solidFill>
                  <a:prstClr val="black"/>
                </a:solidFill>
                <a:ea typeface="+mj-ea"/>
                <a:cs typeface="+mj-cs"/>
              </a:rPr>
              <a:t/>
            </a:r>
            <a:br>
              <a:rPr lang="fi-FI" sz="1200" dirty="0">
                <a:solidFill>
                  <a:prstClr val="black"/>
                </a:solidFill>
                <a:ea typeface="+mj-ea"/>
                <a:cs typeface="+mj-cs"/>
              </a:rPr>
            </a:br>
            <a:r>
              <a:rPr lang="fi-FI" sz="1600" b="1" dirty="0">
                <a:solidFill>
                  <a:prstClr val="black"/>
                </a:solidFill>
                <a:latin typeface="Arial Black"/>
                <a:ea typeface="+mj-ea"/>
                <a:cs typeface="+mj-cs"/>
              </a:rPr>
              <a:t/>
            </a:r>
            <a:br>
              <a:rPr lang="fi-FI" sz="1600" b="1" dirty="0">
                <a:solidFill>
                  <a:prstClr val="black"/>
                </a:solidFill>
                <a:latin typeface="Arial Black"/>
                <a:ea typeface="+mj-ea"/>
                <a:cs typeface="+mj-cs"/>
              </a:rPr>
            </a:br>
            <a:r>
              <a:rPr lang="fi-FI" sz="1600" b="1" dirty="0">
                <a:solidFill>
                  <a:prstClr val="black"/>
                </a:solidFill>
                <a:latin typeface="Arial Black"/>
                <a:ea typeface="+mj-ea"/>
                <a:cs typeface="+mj-cs"/>
              </a:rPr>
              <a:t/>
            </a:r>
            <a:br>
              <a:rPr lang="fi-FI" sz="1600" b="1" dirty="0">
                <a:solidFill>
                  <a:prstClr val="black"/>
                </a:solidFill>
                <a:latin typeface="Arial Black"/>
                <a:ea typeface="+mj-ea"/>
                <a:cs typeface="+mj-cs"/>
              </a:rPr>
            </a:br>
            <a:endParaRPr lang="fi-FI" dirty="0" smtClean="0"/>
          </a:p>
          <a:p>
            <a:endParaRPr lang="fi-FI" dirty="0"/>
          </a:p>
          <a:p>
            <a:endParaRPr lang="fi-FI" dirty="0" smtClean="0"/>
          </a:p>
          <a:p>
            <a:endParaRPr lang="fi-FI" dirty="0"/>
          </a:p>
          <a:p>
            <a:endParaRPr lang="fi-FI" dirty="0"/>
          </a:p>
        </p:txBody>
      </p:sp>
      <p:sp>
        <p:nvSpPr>
          <p:cNvPr id="4" name="Alatunnisteen paikkamerkki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300" b="0" i="0" u="none" strike="noStrike" kern="1200" cap="none" spc="0" normalizeH="0" baseline="0" noProof="0" smtClean="0">
                <a:ln>
                  <a:noFill/>
                </a:ln>
                <a:solidFill>
                  <a:srgbClr val="000000"/>
                </a:solidFill>
                <a:effectLst/>
                <a:uLnTx/>
                <a:uFillTx/>
                <a:latin typeface="Arial" panose="020B0604020202020204"/>
                <a:ea typeface="+mn-ea"/>
                <a:cs typeface="+mn-cs"/>
              </a:rPr>
              <a:t>Toimintasuunnitelma 2022-2023</a:t>
            </a:r>
            <a:endParaRPr kumimoji="0" lang="fi-FI" sz="13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Dian numeron paikkamerkki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4E643-FC56-4E32-B709-651CFF3EC272}" type="slidenum">
              <a:rPr kumimoji="0" lang="fi-FI" sz="1300" b="1"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i-FI" sz="1300" b="1" i="0" u="none" strike="noStrike" kern="1200" cap="none" spc="0" normalizeH="0" baseline="0" noProof="0">
              <a:ln>
                <a:noFill/>
              </a:ln>
              <a:solidFill>
                <a:srgbClr val="000000"/>
              </a:solidFill>
              <a:effectLst/>
              <a:uLnTx/>
              <a:uFillTx/>
              <a:latin typeface="Arial" panose="020B0604020202020204"/>
              <a:ea typeface="+mn-ea"/>
              <a:cs typeface="+mn-cs"/>
            </a:endParaRPr>
          </a:p>
        </p:txBody>
      </p:sp>
      <p:graphicFrame>
        <p:nvGraphicFramePr>
          <p:cNvPr id="6" name="Taulukko 5"/>
          <p:cNvGraphicFramePr>
            <a:graphicFrameLocks noGrp="1"/>
          </p:cNvGraphicFramePr>
          <p:nvPr>
            <p:extLst>
              <p:ext uri="{D42A27DB-BD31-4B8C-83A1-F6EECF244321}">
                <p14:modId xmlns:p14="http://schemas.microsoft.com/office/powerpoint/2010/main" val="2172742711"/>
              </p:ext>
            </p:extLst>
          </p:nvPr>
        </p:nvGraphicFramePr>
        <p:xfrm>
          <a:off x="457200" y="2323652"/>
          <a:ext cx="10030693" cy="4815840"/>
        </p:xfrm>
        <a:graphic>
          <a:graphicData uri="http://schemas.openxmlformats.org/drawingml/2006/table">
            <a:tbl>
              <a:tblPr firstRow="1" bandRow="1">
                <a:tableStyleId>{5940675A-B579-460E-94D1-54222C63F5DA}</a:tableStyleId>
              </a:tblPr>
              <a:tblGrid>
                <a:gridCol w="3678207">
                  <a:extLst>
                    <a:ext uri="{9D8B030D-6E8A-4147-A177-3AD203B41FA5}">
                      <a16:colId xmlns:a16="http://schemas.microsoft.com/office/drawing/2014/main" xmlns="" val="20000"/>
                    </a:ext>
                  </a:extLst>
                </a:gridCol>
                <a:gridCol w="752526">
                  <a:extLst>
                    <a:ext uri="{9D8B030D-6E8A-4147-A177-3AD203B41FA5}">
                      <a16:colId xmlns:a16="http://schemas.microsoft.com/office/drawing/2014/main" xmlns="" val="20001"/>
                    </a:ext>
                  </a:extLst>
                </a:gridCol>
                <a:gridCol w="746385">
                  <a:extLst>
                    <a:ext uri="{9D8B030D-6E8A-4147-A177-3AD203B41FA5}">
                      <a16:colId xmlns:a16="http://schemas.microsoft.com/office/drawing/2014/main" xmlns="" val="20002"/>
                    </a:ext>
                  </a:extLst>
                </a:gridCol>
                <a:gridCol w="797601">
                  <a:extLst>
                    <a:ext uri="{9D8B030D-6E8A-4147-A177-3AD203B41FA5}">
                      <a16:colId xmlns:a16="http://schemas.microsoft.com/office/drawing/2014/main" xmlns="" val="20003"/>
                    </a:ext>
                  </a:extLst>
                </a:gridCol>
                <a:gridCol w="749509">
                  <a:extLst>
                    <a:ext uri="{9D8B030D-6E8A-4147-A177-3AD203B41FA5}">
                      <a16:colId xmlns:a16="http://schemas.microsoft.com/office/drawing/2014/main" xmlns="" val="20004"/>
                    </a:ext>
                  </a:extLst>
                </a:gridCol>
                <a:gridCol w="3306465">
                  <a:extLst>
                    <a:ext uri="{9D8B030D-6E8A-4147-A177-3AD203B41FA5}">
                      <a16:colId xmlns:a16="http://schemas.microsoft.com/office/drawing/2014/main" xmlns="" val="20005"/>
                    </a:ext>
                  </a:extLst>
                </a:gridCol>
              </a:tblGrid>
              <a:tr h="652615">
                <a:tc>
                  <a:txBody>
                    <a:bodyPr/>
                    <a:lstStyle/>
                    <a:p>
                      <a:pPr marL="0" lvl="0" indent="0">
                        <a:buNone/>
                      </a:pPr>
                      <a:r>
                        <a:rPr lang="fi-FI" sz="1100" b="1" dirty="0"/>
                        <a:t>KRITEERIT</a:t>
                      </a:r>
                      <a:r>
                        <a:rPr lang="fi-FI" sz="1100" b="1" baseline="0" dirty="0"/>
                        <a:t> (MITEN?)</a:t>
                      </a:r>
                      <a:endParaRPr lang="fi-FI" sz="1100" b="1" dirty="0"/>
                    </a:p>
                    <a:p>
                      <a:r>
                        <a:rPr lang="fi-FI" sz="1100" dirty="0"/>
                        <a:t>Kuvaus kriteereistä, millä toimenpiteillä tavoite</a:t>
                      </a:r>
                      <a:r>
                        <a:rPr lang="fi-FI" sz="1100" baseline="0" dirty="0"/>
                        <a:t> </a:t>
                      </a:r>
                      <a:r>
                        <a:rPr lang="fi-FI" sz="1100" dirty="0"/>
                        <a:t>saavutetaan</a:t>
                      </a:r>
                    </a:p>
                    <a:p>
                      <a:pPr marL="0" marR="0" lvl="0" indent="0" algn="l" defTabSz="914388" rtl="0" eaLnBrk="1" fontAlgn="auto" latinLnBrk="0" hangingPunct="1">
                        <a:lnSpc>
                          <a:spcPct val="100000"/>
                        </a:lnSpc>
                        <a:spcBef>
                          <a:spcPts val="0"/>
                        </a:spcBef>
                        <a:spcAft>
                          <a:spcPts val="0"/>
                        </a:spcAft>
                        <a:buClrTx/>
                        <a:buSzTx/>
                        <a:buFontTx/>
                        <a:buNone/>
                        <a:tabLst/>
                        <a:defRPr/>
                      </a:pPr>
                      <a:endParaRPr lang="fi-FI" sz="1100" b="1" dirty="0"/>
                    </a:p>
                  </a:txBody>
                  <a:tcPr/>
                </a:tc>
                <a:tc>
                  <a:txBody>
                    <a:bodyPr/>
                    <a:lstStyle/>
                    <a:p>
                      <a:pPr marL="0" marR="0" lvl="0" indent="0" algn="l" defTabSz="914388" rtl="0" eaLnBrk="1" fontAlgn="auto" latinLnBrk="0" hangingPunct="1">
                        <a:lnSpc>
                          <a:spcPct val="100000"/>
                        </a:lnSpc>
                        <a:spcBef>
                          <a:spcPts val="0"/>
                        </a:spcBef>
                        <a:spcAft>
                          <a:spcPts val="0"/>
                        </a:spcAft>
                        <a:buClrTx/>
                        <a:buSzTx/>
                        <a:buFontTx/>
                        <a:buNone/>
                        <a:tabLst/>
                        <a:defRPr/>
                      </a:pPr>
                      <a:r>
                        <a:rPr lang="fi-FI" sz="1100"/>
                        <a:t>Toteutuu huonosti</a:t>
                      </a:r>
                      <a:endParaRPr lang="fi-FI" sz="1100" b="0"/>
                    </a:p>
                  </a:txBody>
                  <a:tcPr/>
                </a:tc>
                <a:tc>
                  <a:txBody>
                    <a:bodyPr/>
                    <a:lstStyle/>
                    <a:p>
                      <a:pPr marL="0" marR="0" lvl="0" indent="0" algn="l" defTabSz="914388" rtl="0" eaLnBrk="1" fontAlgn="auto" latinLnBrk="0" hangingPunct="1">
                        <a:lnSpc>
                          <a:spcPct val="100000"/>
                        </a:lnSpc>
                        <a:spcBef>
                          <a:spcPts val="0"/>
                        </a:spcBef>
                        <a:spcAft>
                          <a:spcPts val="0"/>
                        </a:spcAft>
                        <a:buClrTx/>
                        <a:buSzTx/>
                        <a:buFontTx/>
                        <a:buNone/>
                        <a:tabLst/>
                        <a:defRPr/>
                      </a:pPr>
                      <a:r>
                        <a:rPr lang="fi-FI" sz="1100" b="0" dirty="0"/>
                        <a:t>Toteutuu</a:t>
                      </a:r>
                      <a:r>
                        <a:rPr lang="fi-FI" sz="1100" b="0" baseline="0" dirty="0"/>
                        <a:t> jonkin verran</a:t>
                      </a:r>
                      <a:endParaRPr lang="fi-FI" sz="1100" b="0" dirty="0"/>
                    </a:p>
                  </a:txBody>
                  <a:tcPr/>
                </a:tc>
                <a:tc>
                  <a:txBody>
                    <a:bodyPr/>
                    <a:lstStyle/>
                    <a:p>
                      <a:pPr marL="0" marR="0" lvl="0" indent="0" algn="l" defTabSz="914388" rtl="0" eaLnBrk="1" fontAlgn="auto" latinLnBrk="0" hangingPunct="1">
                        <a:lnSpc>
                          <a:spcPct val="100000"/>
                        </a:lnSpc>
                        <a:spcBef>
                          <a:spcPts val="0"/>
                        </a:spcBef>
                        <a:spcAft>
                          <a:spcPts val="0"/>
                        </a:spcAft>
                        <a:buClrTx/>
                        <a:buSzTx/>
                        <a:buFontTx/>
                        <a:buNone/>
                        <a:tabLst/>
                        <a:defRPr/>
                      </a:pPr>
                      <a:r>
                        <a:rPr lang="fi-FI" sz="1100" b="0" dirty="0"/>
                        <a:t>Toteutuu</a:t>
                      </a:r>
                      <a:r>
                        <a:rPr lang="fi-FI" sz="1100" b="0" baseline="0" dirty="0"/>
                        <a:t> melko hyvin</a:t>
                      </a:r>
                      <a:endParaRPr lang="fi-FI" sz="1100" b="0" dirty="0"/>
                    </a:p>
                  </a:txBody>
                  <a:tcPr/>
                </a:tc>
                <a:tc>
                  <a:txBody>
                    <a:bodyPr/>
                    <a:lstStyle/>
                    <a:p>
                      <a:pPr marL="0" marR="0" lvl="0" indent="0" algn="l" defTabSz="914388" rtl="0" eaLnBrk="1" fontAlgn="auto" latinLnBrk="0" hangingPunct="1">
                        <a:lnSpc>
                          <a:spcPct val="100000"/>
                        </a:lnSpc>
                        <a:spcBef>
                          <a:spcPts val="0"/>
                        </a:spcBef>
                        <a:spcAft>
                          <a:spcPts val="0"/>
                        </a:spcAft>
                        <a:buClrTx/>
                        <a:buSzTx/>
                        <a:buFontTx/>
                        <a:buNone/>
                        <a:tabLst/>
                        <a:defRPr/>
                      </a:pPr>
                      <a:r>
                        <a:rPr lang="fi-FI" sz="1100" dirty="0"/>
                        <a:t>Toteutuu</a:t>
                      </a:r>
                      <a:r>
                        <a:rPr lang="fi-FI" sz="1100" baseline="0" dirty="0"/>
                        <a:t> erittäin hyvin</a:t>
                      </a:r>
                      <a:endParaRPr lang="fi-FI" sz="1100" b="0" dirty="0"/>
                    </a:p>
                  </a:txBody>
                  <a:tcPr/>
                </a:tc>
                <a:tc>
                  <a:txBody>
                    <a:bodyPr/>
                    <a:lstStyle/>
                    <a:p>
                      <a:r>
                        <a:rPr lang="fi-FI" sz="1100" b="1"/>
                        <a:t>Miten</a:t>
                      </a:r>
                      <a:r>
                        <a:rPr lang="fi-FI" sz="1100" b="1" baseline="0"/>
                        <a:t> kehitämme toimintaamme?</a:t>
                      </a:r>
                    </a:p>
                    <a:p>
                      <a:r>
                        <a:rPr lang="fi-FI" sz="1100" b="0" baseline="0"/>
                        <a:t>Miten erityisesti onnistuimme?</a:t>
                      </a:r>
                      <a:endParaRPr lang="fi-FI" sz="1100" b="0"/>
                    </a:p>
                  </a:txBody>
                  <a:tcPr/>
                </a:tc>
                <a:extLst>
                  <a:ext uri="{0D108BD9-81ED-4DB2-BD59-A6C34878D82A}">
                    <a16:rowId xmlns:a16="http://schemas.microsoft.com/office/drawing/2014/main" xmlns="" val="10000"/>
                  </a:ext>
                </a:extLst>
              </a:tr>
              <a:tr h="939766">
                <a:tc>
                  <a:txBody>
                    <a:bodyPr/>
                    <a:lstStyle/>
                    <a:p>
                      <a:pPr marL="0" marR="0" lvl="0" indent="0" algn="l" rtl="0" eaLnBrk="1" fontAlgn="auto" latinLnBrk="0" hangingPunct="1">
                        <a:lnSpc>
                          <a:spcPct val="100000"/>
                        </a:lnSpc>
                        <a:spcBef>
                          <a:spcPts val="0"/>
                        </a:spcBef>
                        <a:spcAft>
                          <a:spcPts val="0"/>
                        </a:spcAft>
                        <a:buClrTx/>
                        <a:buSzTx/>
                        <a:buFontTx/>
                        <a:buNone/>
                      </a:pPr>
                      <a:r>
                        <a:rPr lang="fi-FI" sz="1100" strike="noStrike" dirty="0" smtClean="0"/>
                        <a:t>Teemme sosiogrammin syksyllä ja keväällä. Muokkaamme toimintaa tulosten mukaan.</a:t>
                      </a:r>
                    </a:p>
                    <a:p>
                      <a:pPr marL="0" marR="0" lvl="0" indent="0" algn="l" rtl="0" eaLnBrk="1" fontAlgn="auto" latinLnBrk="0" hangingPunct="1">
                        <a:lnSpc>
                          <a:spcPct val="100000"/>
                        </a:lnSpc>
                        <a:spcBef>
                          <a:spcPts val="0"/>
                        </a:spcBef>
                        <a:spcAft>
                          <a:spcPts val="0"/>
                        </a:spcAft>
                        <a:buClrTx/>
                        <a:buSzTx/>
                        <a:buFontTx/>
                        <a:buNone/>
                      </a:pPr>
                      <a:endParaRPr lang="fi-FI" sz="1100" strike="noStrike" dirty="0" smtClean="0"/>
                    </a:p>
                    <a:p>
                      <a:pPr marL="0" marR="0" lvl="0" indent="0" algn="l" rtl="0" eaLnBrk="1" fontAlgn="auto" latinLnBrk="0" hangingPunct="1">
                        <a:lnSpc>
                          <a:spcPct val="100000"/>
                        </a:lnSpc>
                        <a:spcBef>
                          <a:spcPts val="0"/>
                        </a:spcBef>
                        <a:spcAft>
                          <a:spcPts val="0"/>
                        </a:spcAft>
                        <a:buClrTx/>
                        <a:buSzTx/>
                        <a:buFontTx/>
                        <a:buNone/>
                      </a:pPr>
                      <a:endParaRPr lang="fi-FI" sz="1100" strike="noStrike" dirty="0" smtClean="0"/>
                    </a:p>
                    <a:p>
                      <a:pPr marL="0" marR="0" lvl="0" indent="0" algn="l" rtl="0" eaLnBrk="1" fontAlgn="auto" latinLnBrk="0" hangingPunct="1">
                        <a:lnSpc>
                          <a:spcPct val="100000"/>
                        </a:lnSpc>
                        <a:spcBef>
                          <a:spcPts val="0"/>
                        </a:spcBef>
                        <a:spcAft>
                          <a:spcPts val="0"/>
                        </a:spcAft>
                        <a:buClrTx/>
                        <a:buSzTx/>
                        <a:buFontTx/>
                        <a:buNone/>
                      </a:pPr>
                      <a:endParaRPr lang="fi-FI" sz="1100" strike="noStrike" dirty="0" smtClean="0"/>
                    </a:p>
                    <a:p>
                      <a:pPr marL="0" marR="0" lvl="0" indent="0" algn="l" rtl="0" eaLnBrk="1" fontAlgn="auto" latinLnBrk="0" hangingPunct="1">
                        <a:lnSpc>
                          <a:spcPct val="100000"/>
                        </a:lnSpc>
                        <a:spcBef>
                          <a:spcPts val="0"/>
                        </a:spcBef>
                        <a:spcAft>
                          <a:spcPts val="0"/>
                        </a:spcAft>
                        <a:buClrTx/>
                        <a:buSzTx/>
                        <a:buFontTx/>
                        <a:buNone/>
                      </a:pPr>
                      <a:endParaRPr lang="fi-FI" sz="1100" strike="noStrike" dirty="0"/>
                    </a:p>
                  </a:txBody>
                  <a:tcPr/>
                </a:tc>
                <a:tc>
                  <a:txBody>
                    <a:bodyPr/>
                    <a:lstStyle/>
                    <a:p>
                      <a:endParaRPr lang="fi-FI" sz="1100" dirty="0"/>
                    </a:p>
                  </a:txBody>
                  <a:tcPr/>
                </a:tc>
                <a:tc>
                  <a:txBody>
                    <a:bodyPr/>
                    <a:lstStyle/>
                    <a:p>
                      <a:endParaRPr lang="fi-FI" sz="1100" dirty="0"/>
                    </a:p>
                  </a:txBody>
                  <a:tcPr/>
                </a:tc>
                <a:tc>
                  <a:txBody>
                    <a:bodyPr/>
                    <a:lstStyle/>
                    <a:p>
                      <a:endParaRPr lang="fi-FI" sz="1100"/>
                    </a:p>
                  </a:txBody>
                  <a:tcPr/>
                </a:tc>
                <a:tc>
                  <a:txBody>
                    <a:bodyPr/>
                    <a:lstStyle/>
                    <a:p>
                      <a:endParaRPr lang="fi-FI" sz="1100"/>
                    </a:p>
                  </a:txBody>
                  <a:tcPr/>
                </a:tc>
                <a:tc>
                  <a:txBody>
                    <a:bodyPr/>
                    <a:lstStyle/>
                    <a:p>
                      <a:endParaRPr lang="fi-FI" sz="1100"/>
                    </a:p>
                  </a:txBody>
                  <a:tcPr/>
                </a:tc>
                <a:extLst>
                  <a:ext uri="{0D108BD9-81ED-4DB2-BD59-A6C34878D82A}">
                    <a16:rowId xmlns:a16="http://schemas.microsoft.com/office/drawing/2014/main" xmlns="" val="10001"/>
                  </a:ext>
                </a:extLst>
              </a:tr>
              <a:tr h="10833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100" u="none" strike="noStrike" kern="1200" baseline="0" dirty="0" smtClean="0">
                          <a:solidFill>
                            <a:schemeClr val="tx1"/>
                          </a:solidFill>
                          <a:latin typeface="+mn-lt"/>
                          <a:ea typeface="+mn-ea"/>
                          <a:cs typeface="+mn-cs"/>
                        </a:rPr>
                        <a:t>Aikataulut suunnitellaan joustavasti siten, että toiminnassa on mahdollista huomioida lasten aloitteet ja ideat. </a:t>
                      </a:r>
                      <a:r>
                        <a:rPr lang="fi-FI" sz="1100" strike="noStrike" dirty="0" smtClean="0"/>
                        <a:t>Lapsia kuunnellaan ja heidän mielipiteitä arvostetaan</a:t>
                      </a:r>
                    </a:p>
                    <a:p>
                      <a:pPr lvl="0"/>
                      <a:endParaRPr lang="fi-FI" sz="1100" u="none" strike="noStrike" kern="1200" baseline="0" dirty="0" smtClean="0">
                        <a:solidFill>
                          <a:schemeClr val="tx1"/>
                        </a:solidFill>
                        <a:latin typeface="+mn-lt"/>
                        <a:ea typeface="+mn-ea"/>
                        <a:cs typeface="+mn-cs"/>
                      </a:endParaRPr>
                    </a:p>
                    <a:p>
                      <a:pPr lvl="0"/>
                      <a:endParaRPr lang="fi-FI" sz="1100" u="none" strike="noStrike" kern="1200" baseline="0" dirty="0" smtClean="0">
                        <a:solidFill>
                          <a:schemeClr val="tx1"/>
                        </a:solidFill>
                        <a:latin typeface="+mn-lt"/>
                        <a:ea typeface="+mn-ea"/>
                        <a:cs typeface="+mn-cs"/>
                      </a:endParaRPr>
                    </a:p>
                    <a:p>
                      <a:pPr lvl="0"/>
                      <a:endParaRPr lang="fi-FI" sz="1100" u="none" strike="noStrike" kern="1200" baseline="0" dirty="0">
                        <a:solidFill>
                          <a:schemeClr val="tx1"/>
                        </a:solidFill>
                        <a:latin typeface="+mn-lt"/>
                        <a:ea typeface="+mn-ea"/>
                        <a:cs typeface="+mn-cs"/>
                      </a:endParaRPr>
                    </a:p>
                  </a:txBody>
                  <a:tcPr/>
                </a:tc>
                <a:tc>
                  <a:txBody>
                    <a:bodyPr/>
                    <a:lstStyle/>
                    <a:p>
                      <a:endParaRPr lang="fi-FI" sz="1100"/>
                    </a:p>
                  </a:txBody>
                  <a:tcPr/>
                </a:tc>
                <a:tc>
                  <a:txBody>
                    <a:bodyPr/>
                    <a:lstStyle/>
                    <a:p>
                      <a:endParaRPr lang="fi-FI" sz="1100"/>
                    </a:p>
                  </a:txBody>
                  <a:tcPr/>
                </a:tc>
                <a:tc>
                  <a:txBody>
                    <a:bodyPr/>
                    <a:lstStyle/>
                    <a:p>
                      <a:endParaRPr lang="fi-FI" sz="1100" dirty="0"/>
                    </a:p>
                  </a:txBody>
                  <a:tcPr/>
                </a:tc>
                <a:tc>
                  <a:txBody>
                    <a:bodyPr/>
                    <a:lstStyle/>
                    <a:p>
                      <a:endParaRPr lang="fi-FI" sz="1100"/>
                    </a:p>
                  </a:txBody>
                  <a:tcPr/>
                </a:tc>
                <a:tc>
                  <a:txBody>
                    <a:bodyPr/>
                    <a:lstStyle/>
                    <a:p>
                      <a:endParaRPr lang="fi-FI" sz="1100"/>
                    </a:p>
                  </a:txBody>
                  <a:tcPr/>
                </a:tc>
                <a:extLst>
                  <a:ext uri="{0D108BD9-81ED-4DB2-BD59-A6C34878D82A}">
                    <a16:rowId xmlns:a16="http://schemas.microsoft.com/office/drawing/2014/main" xmlns="" val="10002"/>
                  </a:ext>
                </a:extLst>
              </a:tr>
              <a:tr h="5090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strike="noStrike" kern="1200" baseline="0" dirty="0" err="1" smtClean="0">
                          <a:solidFill>
                            <a:schemeClr val="tx1"/>
                          </a:solidFill>
                          <a:latin typeface="+mn-lt"/>
                          <a:ea typeface="+mn-ea"/>
                          <a:cs typeface="+mn-cs"/>
                        </a:rPr>
                        <a:t>Tavoittelemme</a:t>
                      </a:r>
                      <a:r>
                        <a:rPr lang="en-US" sz="1100" strike="noStrike" kern="1200" baseline="0" dirty="0" smtClean="0">
                          <a:solidFill>
                            <a:schemeClr val="tx1"/>
                          </a:solidFill>
                          <a:latin typeface="+mn-lt"/>
                          <a:ea typeface="+mn-ea"/>
                          <a:cs typeface="+mn-cs"/>
                        </a:rPr>
                        <a:t> </a:t>
                      </a:r>
                      <a:r>
                        <a:rPr lang="en-US" sz="1100" strike="noStrike" kern="1200" baseline="0" dirty="0" err="1" smtClean="0">
                          <a:solidFill>
                            <a:schemeClr val="tx1"/>
                          </a:solidFill>
                          <a:latin typeface="+mn-lt"/>
                          <a:ea typeface="+mn-ea"/>
                          <a:cs typeface="+mn-cs"/>
                        </a:rPr>
                        <a:t>hyvin</a:t>
                      </a:r>
                      <a:r>
                        <a:rPr lang="en-US" sz="1100" strike="noStrike" kern="1200" baseline="0" dirty="0" smtClean="0">
                          <a:solidFill>
                            <a:schemeClr val="tx1"/>
                          </a:solidFill>
                          <a:latin typeface="+mn-lt"/>
                          <a:ea typeface="+mn-ea"/>
                          <a:cs typeface="+mn-cs"/>
                        </a:rPr>
                        <a:t> </a:t>
                      </a:r>
                      <a:r>
                        <a:rPr lang="en-US" sz="1100" strike="noStrike" kern="1200" baseline="0" dirty="0" err="1" smtClean="0">
                          <a:solidFill>
                            <a:schemeClr val="tx1"/>
                          </a:solidFill>
                          <a:latin typeface="+mn-lt"/>
                          <a:ea typeface="+mn-ea"/>
                          <a:cs typeface="+mn-cs"/>
                        </a:rPr>
                        <a:t>ryhmäytynyttä</a:t>
                      </a:r>
                      <a:r>
                        <a:rPr lang="en-US" sz="1100" strike="noStrike" kern="1200" baseline="0" dirty="0" smtClean="0">
                          <a:solidFill>
                            <a:schemeClr val="tx1"/>
                          </a:solidFill>
                          <a:latin typeface="+mn-lt"/>
                          <a:ea typeface="+mn-ea"/>
                          <a:cs typeface="+mn-cs"/>
                        </a:rPr>
                        <a:t> </a:t>
                      </a:r>
                      <a:r>
                        <a:rPr lang="en-US" sz="1100" strike="noStrike" kern="1200" baseline="0" dirty="0" err="1" smtClean="0">
                          <a:solidFill>
                            <a:schemeClr val="tx1"/>
                          </a:solidFill>
                          <a:latin typeface="+mn-lt"/>
                          <a:ea typeface="+mn-ea"/>
                          <a:cs typeface="+mn-cs"/>
                        </a:rPr>
                        <a:t>ryhmää</a:t>
                      </a:r>
                      <a:r>
                        <a:rPr lang="en-US" sz="1100" strike="noStrike" kern="1200" baseline="0" dirty="0" smtClean="0">
                          <a:solidFill>
                            <a:schemeClr val="tx1"/>
                          </a:solidFill>
                          <a:latin typeface="+mn-lt"/>
                          <a:ea typeface="+mn-ea"/>
                          <a:cs typeface="+mn-cs"/>
                        </a:rPr>
                        <a:t> </a:t>
                      </a:r>
                      <a:r>
                        <a:rPr lang="en-US" sz="1100" strike="noStrike" kern="1200" baseline="0" dirty="0" err="1" smtClean="0">
                          <a:solidFill>
                            <a:schemeClr val="tx1"/>
                          </a:solidFill>
                          <a:latin typeface="+mn-lt"/>
                          <a:ea typeface="+mn-ea"/>
                          <a:cs typeface="+mn-cs"/>
                        </a:rPr>
                        <a:t>jatkuvan</a:t>
                      </a:r>
                      <a:r>
                        <a:rPr lang="en-US" sz="1100" strike="noStrike" kern="1200" baseline="0" dirty="0" smtClean="0">
                          <a:solidFill>
                            <a:schemeClr val="tx1"/>
                          </a:solidFill>
                          <a:latin typeface="+mn-lt"/>
                          <a:ea typeface="+mn-ea"/>
                          <a:cs typeface="+mn-cs"/>
                        </a:rPr>
                        <a:t> </a:t>
                      </a:r>
                      <a:r>
                        <a:rPr lang="en-US" sz="1100" strike="noStrike" kern="1200" baseline="0" dirty="0" err="1" smtClean="0">
                          <a:solidFill>
                            <a:schemeClr val="tx1"/>
                          </a:solidFill>
                          <a:latin typeface="+mn-lt"/>
                          <a:ea typeface="+mn-ea"/>
                          <a:cs typeface="+mn-cs"/>
                        </a:rPr>
                        <a:t>ryhmäytymisen</a:t>
                      </a:r>
                      <a:r>
                        <a:rPr lang="en-US" sz="1100" strike="noStrike" kern="1200" baseline="0" dirty="0" smtClean="0">
                          <a:solidFill>
                            <a:schemeClr val="tx1"/>
                          </a:solidFill>
                          <a:latin typeface="+mn-lt"/>
                          <a:ea typeface="+mn-ea"/>
                          <a:cs typeface="+mn-cs"/>
                        </a:rPr>
                        <a:t> </a:t>
                      </a:r>
                      <a:r>
                        <a:rPr lang="en-US" sz="1100" strike="noStrike" kern="1200" baseline="0" dirty="0" err="1" smtClean="0">
                          <a:solidFill>
                            <a:schemeClr val="tx1"/>
                          </a:solidFill>
                          <a:latin typeface="+mn-lt"/>
                          <a:ea typeface="+mn-ea"/>
                          <a:cs typeface="+mn-cs"/>
                        </a:rPr>
                        <a:t>keinoin</a:t>
                      </a:r>
                      <a:endParaRPr lang="en-US" sz="1100"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strike="noStrike" kern="1200" baseline="0" dirty="0" err="1" smtClean="0">
                          <a:solidFill>
                            <a:schemeClr val="tx1"/>
                          </a:solidFill>
                          <a:latin typeface="+mn-lt"/>
                          <a:ea typeface="+mn-ea"/>
                          <a:cs typeface="+mn-cs"/>
                        </a:rPr>
                        <a:t>Tuemme</a:t>
                      </a:r>
                      <a:r>
                        <a:rPr lang="en-US" sz="1100" strike="noStrike" kern="1200" baseline="0" dirty="0" smtClean="0">
                          <a:solidFill>
                            <a:schemeClr val="tx1"/>
                          </a:solidFill>
                          <a:latin typeface="+mn-lt"/>
                          <a:ea typeface="+mn-ea"/>
                          <a:cs typeface="+mn-cs"/>
                        </a:rPr>
                        <a:t> </a:t>
                      </a:r>
                      <a:r>
                        <a:rPr lang="en-US" sz="1100" strike="noStrike" kern="1200" baseline="0" dirty="0" err="1" smtClean="0">
                          <a:solidFill>
                            <a:schemeClr val="tx1"/>
                          </a:solidFill>
                          <a:latin typeface="+mn-lt"/>
                          <a:ea typeface="+mn-ea"/>
                          <a:cs typeface="+mn-cs"/>
                        </a:rPr>
                        <a:t>lasten</a:t>
                      </a:r>
                      <a:r>
                        <a:rPr lang="en-US" sz="1100" strike="noStrike" kern="1200" baseline="0" dirty="0" smtClean="0">
                          <a:solidFill>
                            <a:schemeClr val="tx1"/>
                          </a:solidFill>
                          <a:latin typeface="+mn-lt"/>
                          <a:ea typeface="+mn-ea"/>
                          <a:cs typeface="+mn-cs"/>
                        </a:rPr>
                        <a:t> </a:t>
                      </a:r>
                      <a:r>
                        <a:rPr lang="en-US" sz="1100" strike="noStrike" kern="1200" baseline="0" dirty="0" err="1" smtClean="0">
                          <a:solidFill>
                            <a:schemeClr val="tx1"/>
                          </a:solidFill>
                          <a:latin typeface="+mn-lt"/>
                          <a:ea typeface="+mn-ea"/>
                          <a:cs typeface="+mn-cs"/>
                        </a:rPr>
                        <a:t>leikkiin</a:t>
                      </a:r>
                      <a:r>
                        <a:rPr lang="en-US" sz="1100" strike="noStrike" kern="1200" baseline="0" dirty="0" smtClean="0">
                          <a:solidFill>
                            <a:schemeClr val="tx1"/>
                          </a:solidFill>
                          <a:latin typeface="+mn-lt"/>
                          <a:ea typeface="+mn-ea"/>
                          <a:cs typeface="+mn-cs"/>
                        </a:rPr>
                        <a:t> </a:t>
                      </a:r>
                      <a:r>
                        <a:rPr lang="en-US" sz="1100" strike="noStrike" kern="1200" baseline="0" dirty="0" err="1" smtClean="0">
                          <a:solidFill>
                            <a:schemeClr val="tx1"/>
                          </a:solidFill>
                          <a:latin typeface="+mn-lt"/>
                          <a:ea typeface="+mn-ea"/>
                          <a:cs typeface="+mn-cs"/>
                        </a:rPr>
                        <a:t>sitoutumista</a:t>
                      </a:r>
                      <a:r>
                        <a:rPr lang="en-US" sz="1100" strike="noStrike" kern="1200" baseline="0" dirty="0" smtClean="0">
                          <a:solidFill>
                            <a:schemeClr val="tx1"/>
                          </a:solidFill>
                          <a:latin typeface="+mn-lt"/>
                          <a:ea typeface="+mn-ea"/>
                          <a:cs typeface="+mn-cs"/>
                        </a:rPr>
                        <a:t> </a:t>
                      </a:r>
                      <a:r>
                        <a:rPr lang="en-US" sz="1100" strike="noStrike" kern="1200" baseline="0" dirty="0" err="1" smtClean="0">
                          <a:solidFill>
                            <a:schemeClr val="tx1"/>
                          </a:solidFill>
                          <a:latin typeface="+mn-lt"/>
                          <a:ea typeface="+mn-ea"/>
                          <a:cs typeface="+mn-cs"/>
                        </a:rPr>
                        <a:t>monipuolisin</a:t>
                      </a:r>
                      <a:r>
                        <a:rPr lang="en-US" sz="1100" strike="noStrike" kern="1200" baseline="0" dirty="0" smtClean="0">
                          <a:solidFill>
                            <a:schemeClr val="tx1"/>
                          </a:solidFill>
                          <a:latin typeface="+mn-lt"/>
                          <a:ea typeface="+mn-ea"/>
                          <a:cs typeface="+mn-cs"/>
                        </a:rPr>
                        <a:t> </a:t>
                      </a:r>
                      <a:r>
                        <a:rPr lang="en-US" sz="1100" strike="noStrike" kern="1200" baseline="0" dirty="0" err="1" smtClean="0">
                          <a:solidFill>
                            <a:schemeClr val="tx1"/>
                          </a:solidFill>
                          <a:latin typeface="+mn-lt"/>
                          <a:ea typeface="+mn-ea"/>
                          <a:cs typeface="+mn-cs"/>
                        </a:rPr>
                        <a:t>keinoin</a:t>
                      </a:r>
                      <a:r>
                        <a:rPr lang="en-US" sz="1100" strike="noStrike" kern="1200" baseline="0" dirty="0" smtClean="0">
                          <a:solidFill>
                            <a:schemeClr val="tx1"/>
                          </a:solidFill>
                          <a:latin typeface="+mn-lt"/>
                          <a:ea typeface="+mn-ea"/>
                          <a:cs typeface="+mn-cs"/>
                        </a:rPr>
                        <a:t>. </a:t>
                      </a:r>
                      <a:r>
                        <a:rPr lang="en-US" sz="1100" strike="noStrike" kern="1200" baseline="0" dirty="0" err="1" smtClean="0">
                          <a:solidFill>
                            <a:schemeClr val="tx1"/>
                          </a:solidFill>
                          <a:latin typeface="+mn-lt"/>
                          <a:ea typeface="+mn-ea"/>
                          <a:cs typeface="+mn-cs"/>
                        </a:rPr>
                        <a:t>Aikuinen</a:t>
                      </a:r>
                      <a:r>
                        <a:rPr lang="en-US" sz="1100" strike="noStrike" kern="1200" baseline="0" dirty="0" smtClean="0">
                          <a:solidFill>
                            <a:schemeClr val="tx1"/>
                          </a:solidFill>
                          <a:latin typeface="+mn-lt"/>
                          <a:ea typeface="+mn-ea"/>
                          <a:cs typeface="+mn-cs"/>
                        </a:rPr>
                        <a:t> </a:t>
                      </a:r>
                      <a:r>
                        <a:rPr lang="en-US" sz="1100" strike="noStrike" kern="1200" baseline="0" dirty="0" err="1" smtClean="0">
                          <a:solidFill>
                            <a:schemeClr val="tx1"/>
                          </a:solidFill>
                          <a:latin typeface="+mn-lt"/>
                          <a:ea typeface="+mn-ea"/>
                          <a:cs typeface="+mn-cs"/>
                        </a:rPr>
                        <a:t>liittyy</a:t>
                      </a:r>
                      <a:r>
                        <a:rPr lang="en-US" sz="1100" strike="noStrike" kern="1200" baseline="0" dirty="0" smtClean="0">
                          <a:solidFill>
                            <a:schemeClr val="tx1"/>
                          </a:solidFill>
                          <a:latin typeface="+mn-lt"/>
                          <a:ea typeface="+mn-ea"/>
                          <a:cs typeface="+mn-cs"/>
                        </a:rPr>
                        <a:t> </a:t>
                      </a:r>
                      <a:r>
                        <a:rPr lang="en-US" sz="1100" strike="noStrike" kern="1200" baseline="0" dirty="0" err="1" smtClean="0">
                          <a:solidFill>
                            <a:schemeClr val="tx1"/>
                          </a:solidFill>
                          <a:latin typeface="+mn-lt"/>
                          <a:ea typeface="+mn-ea"/>
                          <a:cs typeface="+mn-cs"/>
                        </a:rPr>
                        <a:t>mukaan</a:t>
                      </a:r>
                      <a:r>
                        <a:rPr lang="en-US" sz="1100" strike="noStrike" kern="1200" baseline="0" dirty="0" smtClean="0">
                          <a:solidFill>
                            <a:schemeClr val="tx1"/>
                          </a:solidFill>
                          <a:latin typeface="+mn-lt"/>
                          <a:ea typeface="+mn-ea"/>
                          <a:cs typeface="+mn-cs"/>
                        </a:rPr>
                        <a:t> </a:t>
                      </a:r>
                      <a:r>
                        <a:rPr lang="en-US" sz="1100" strike="noStrike" kern="1200" baseline="0" dirty="0" err="1" smtClean="0">
                          <a:solidFill>
                            <a:schemeClr val="tx1"/>
                          </a:solidFill>
                          <a:latin typeface="+mn-lt"/>
                          <a:ea typeface="+mn-ea"/>
                          <a:cs typeface="+mn-cs"/>
                        </a:rPr>
                        <a:t>leikkiin</a:t>
                      </a:r>
                      <a:endParaRPr lang="en-US" sz="1100"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strike="noStrike" kern="1200" baseline="0" dirty="0">
                        <a:solidFill>
                          <a:schemeClr val="tx1"/>
                        </a:solidFill>
                        <a:latin typeface="+mn-lt"/>
                        <a:ea typeface="+mn-ea"/>
                        <a:cs typeface="+mn-cs"/>
                      </a:endParaRPr>
                    </a:p>
                  </a:txBody>
                  <a:tcPr/>
                </a:tc>
                <a:tc>
                  <a:txBody>
                    <a:bodyPr/>
                    <a:lstStyle/>
                    <a:p>
                      <a:endParaRPr lang="fi-FI" sz="1100"/>
                    </a:p>
                  </a:txBody>
                  <a:tcPr/>
                </a:tc>
                <a:tc>
                  <a:txBody>
                    <a:bodyPr/>
                    <a:lstStyle/>
                    <a:p>
                      <a:endParaRPr lang="fi-FI" sz="1100" dirty="0"/>
                    </a:p>
                  </a:txBody>
                  <a:tcPr/>
                </a:tc>
                <a:tc>
                  <a:txBody>
                    <a:bodyPr/>
                    <a:lstStyle/>
                    <a:p>
                      <a:endParaRPr lang="fi-FI" sz="1100"/>
                    </a:p>
                  </a:txBody>
                  <a:tcPr/>
                </a:tc>
                <a:tc>
                  <a:txBody>
                    <a:bodyPr/>
                    <a:lstStyle/>
                    <a:p>
                      <a:endParaRPr lang="fi-FI" sz="1100"/>
                    </a:p>
                  </a:txBody>
                  <a:tcPr/>
                </a:tc>
                <a:tc>
                  <a:txBody>
                    <a:bodyPr/>
                    <a:lstStyle/>
                    <a:p>
                      <a:endParaRPr lang="fi-FI" sz="1100"/>
                    </a:p>
                  </a:txBody>
                  <a:tcPr/>
                </a:tc>
                <a:extLst>
                  <a:ext uri="{0D108BD9-81ED-4DB2-BD59-A6C34878D82A}">
                    <a16:rowId xmlns:a16="http://schemas.microsoft.com/office/drawing/2014/main" xmlns="" val="10003"/>
                  </a:ext>
                </a:extLst>
              </a:tr>
              <a:tr h="3427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i-FI" sz="1100"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100"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100" strike="noStrike" kern="1200" baseline="0" dirty="0">
                        <a:solidFill>
                          <a:schemeClr val="tx1"/>
                        </a:solidFill>
                        <a:latin typeface="+mn-lt"/>
                        <a:ea typeface="+mn-ea"/>
                        <a:cs typeface="+mn-cs"/>
                      </a:endParaRPr>
                    </a:p>
                  </a:txBody>
                  <a:tcPr/>
                </a:tc>
                <a:tc>
                  <a:txBody>
                    <a:bodyPr/>
                    <a:lstStyle/>
                    <a:p>
                      <a:endParaRPr lang="fi-FI" sz="1100"/>
                    </a:p>
                  </a:txBody>
                  <a:tcPr/>
                </a:tc>
                <a:tc>
                  <a:txBody>
                    <a:bodyPr/>
                    <a:lstStyle/>
                    <a:p>
                      <a:endParaRPr lang="fi-FI" sz="1100" dirty="0"/>
                    </a:p>
                  </a:txBody>
                  <a:tcPr/>
                </a:tc>
                <a:tc>
                  <a:txBody>
                    <a:bodyPr/>
                    <a:lstStyle/>
                    <a:p>
                      <a:endParaRPr lang="fi-FI" sz="1100" dirty="0"/>
                    </a:p>
                  </a:txBody>
                  <a:tcPr/>
                </a:tc>
                <a:tc>
                  <a:txBody>
                    <a:bodyPr/>
                    <a:lstStyle/>
                    <a:p>
                      <a:endParaRPr lang="fi-FI" sz="1100"/>
                    </a:p>
                  </a:txBody>
                  <a:tcPr/>
                </a:tc>
                <a:tc>
                  <a:txBody>
                    <a:bodyPr/>
                    <a:lstStyle/>
                    <a:p>
                      <a:endParaRPr lang="fi-FI" sz="1100" dirty="0"/>
                    </a:p>
                  </a:txBody>
                  <a:tcPr/>
                </a:tc>
                <a:extLst>
                  <a:ext uri="{0D108BD9-81ED-4DB2-BD59-A6C34878D82A}">
                    <a16:rowId xmlns:a16="http://schemas.microsoft.com/office/drawing/2014/main" xmlns="" val="494887780"/>
                  </a:ext>
                </a:extLst>
              </a:tr>
            </a:tbl>
          </a:graphicData>
        </a:graphic>
      </p:graphicFrame>
    </p:spTree>
    <p:extLst>
      <p:ext uri="{BB962C8B-B14F-4D97-AF65-F5344CB8AC3E}">
        <p14:creationId xmlns:p14="http://schemas.microsoft.com/office/powerpoint/2010/main" val="19641982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510988" y="407988"/>
            <a:ext cx="11234738" cy="515121"/>
          </a:xfrm>
        </p:spPr>
        <p:txBody>
          <a:bodyPr/>
          <a:lstStyle/>
          <a:p>
            <a:r>
              <a:rPr lang="fi-FI" sz="2000" dirty="0" smtClean="0"/>
              <a:t>TOIMIPISTEEN KESTÄVÄN KEHITYKSEN TAVOITE</a:t>
            </a:r>
            <a:r>
              <a:rPr lang="fi-FI" sz="2000" dirty="0" smtClean="0"/>
              <a:t>:</a:t>
            </a:r>
            <a:r>
              <a:rPr lang="fi-FI" sz="2000" dirty="0" smtClean="0"/>
              <a:t/>
            </a:r>
            <a:br>
              <a:rPr lang="fi-FI" sz="2000" dirty="0" smtClean="0"/>
            </a:br>
            <a:r>
              <a:rPr lang="fi-FI" sz="2000" dirty="0"/>
              <a:t/>
            </a:r>
            <a:br>
              <a:rPr lang="fi-FI" sz="2000" dirty="0"/>
            </a:br>
            <a:r>
              <a:rPr lang="fi-FI" sz="2000" dirty="0" smtClean="0"/>
              <a:t/>
            </a:r>
            <a:br>
              <a:rPr lang="fi-FI" sz="2000" dirty="0" smtClean="0"/>
            </a:br>
            <a:r>
              <a:rPr lang="fi-FI" sz="2000" dirty="0"/>
              <a:t/>
            </a:r>
            <a:br>
              <a:rPr lang="fi-FI" sz="2000" dirty="0"/>
            </a:br>
            <a:r>
              <a:rPr lang="fi-FI" sz="2000" dirty="0" smtClean="0"/>
              <a:t/>
            </a:r>
            <a:br>
              <a:rPr lang="fi-FI" sz="2000" dirty="0" smtClean="0"/>
            </a:br>
            <a:endParaRPr lang="fi-FI" sz="2000" dirty="0"/>
          </a:p>
        </p:txBody>
      </p:sp>
      <p:sp>
        <p:nvSpPr>
          <p:cNvPr id="3" name="Sisällön paikkamerkki 2"/>
          <p:cNvSpPr>
            <a:spLocks noGrp="1"/>
          </p:cNvSpPr>
          <p:nvPr>
            <p:ph idx="1"/>
          </p:nvPr>
        </p:nvSpPr>
        <p:spPr>
          <a:xfrm>
            <a:off x="457200" y="923109"/>
            <a:ext cx="11234738" cy="5253854"/>
          </a:xfrm>
        </p:spPr>
        <p:txBody>
          <a:bodyPr/>
          <a:lstStyle/>
          <a:p>
            <a:pPr marL="0" indent="0">
              <a:buNone/>
            </a:pPr>
            <a:r>
              <a:rPr lang="fi-FI" sz="1600" dirty="0">
                <a:latin typeface="Arial Black"/>
              </a:rPr>
              <a:t>Oppija on aktiivinen ja opinpolku tukee kestävää </a:t>
            </a:r>
            <a:r>
              <a:rPr lang="fi-FI" sz="1600" dirty="0" smtClean="0">
                <a:latin typeface="Arial Black"/>
              </a:rPr>
              <a:t>kasvatusta</a:t>
            </a:r>
          </a:p>
          <a:p>
            <a:pPr marL="0" indent="0">
              <a:buNone/>
            </a:pPr>
            <a:endParaRPr lang="fi-FI" sz="1600" dirty="0" smtClean="0">
              <a:latin typeface="Arial Black"/>
            </a:endParaRPr>
          </a:p>
          <a:p>
            <a:pPr marL="0" indent="0">
              <a:buNone/>
            </a:pPr>
            <a:r>
              <a:rPr lang="fi-FI" sz="1400" dirty="0" smtClean="0">
                <a:latin typeface="Arial" panose="020B0604020202020204" pitchFamily="34" charset="0"/>
                <a:cs typeface="Arial" panose="020B0604020202020204" pitchFamily="34" charset="0"/>
              </a:rPr>
              <a:t>MIKSI</a:t>
            </a:r>
            <a:endParaRPr lang="fi-FI" sz="1400" dirty="0">
              <a:latin typeface="Arial" panose="020B0604020202020204" pitchFamily="34" charset="0"/>
              <a:cs typeface="Arial" panose="020B0604020202020204" pitchFamily="34" charset="0"/>
            </a:endParaRPr>
          </a:p>
          <a:p>
            <a:pPr>
              <a:buFontTx/>
              <a:buChar char="-"/>
            </a:pPr>
            <a:r>
              <a:rPr lang="fi-FI" sz="1400" dirty="0" smtClean="0">
                <a:latin typeface="Arial" panose="020B0604020202020204" pitchFamily="34" charset="0"/>
                <a:cs typeface="Arial" panose="020B0604020202020204" pitchFamily="34" charset="0"/>
              </a:rPr>
              <a:t>Varhaiskasvatuksen toiminta on lapselle merkityksellistä, oppimaan haastavaa sekä innostavaa </a:t>
            </a:r>
          </a:p>
          <a:p>
            <a:pPr marL="0" indent="0">
              <a:buNone/>
            </a:pPr>
            <a:r>
              <a:rPr lang="fi-FI" sz="1400" dirty="0">
                <a:latin typeface="Arial" panose="020B0604020202020204" pitchFamily="34" charset="0"/>
                <a:cs typeface="Arial" panose="020B0604020202020204" pitchFamily="34" charset="0"/>
              </a:rPr>
              <a:t> </a:t>
            </a:r>
            <a:r>
              <a:rPr lang="fi-FI" sz="1400" dirty="0" smtClean="0">
                <a:latin typeface="Arial" panose="020B0604020202020204" pitchFamily="34" charset="0"/>
                <a:cs typeface="Arial" panose="020B0604020202020204" pitchFamily="34" charset="0"/>
              </a:rPr>
              <a:t>   (</a:t>
            </a:r>
            <a:r>
              <a:rPr lang="fi-FI" sz="1400" dirty="0" err="1">
                <a:latin typeface="Arial" panose="020B0604020202020204" pitchFamily="34" charset="0"/>
                <a:cs typeface="Arial" panose="020B0604020202020204" pitchFamily="34" charset="0"/>
              </a:rPr>
              <a:t>K</a:t>
            </a:r>
            <a:r>
              <a:rPr lang="fi-FI" sz="1400" dirty="0" err="1" smtClean="0">
                <a:latin typeface="Arial" panose="020B0604020202020204" pitchFamily="34" charset="0"/>
                <a:cs typeface="Arial" panose="020B0604020202020204" pitchFamily="34" charset="0"/>
              </a:rPr>
              <a:t>arvin</a:t>
            </a:r>
            <a:r>
              <a:rPr lang="fi-FI" sz="1400" dirty="0" smtClean="0">
                <a:latin typeface="Arial" panose="020B0604020202020204" pitchFamily="34" charset="0"/>
                <a:cs typeface="Arial" panose="020B0604020202020204" pitchFamily="34" charset="0"/>
              </a:rPr>
              <a:t> prosessitekijöiden laatuindikaattori 8)</a:t>
            </a:r>
          </a:p>
          <a:p>
            <a:pPr>
              <a:buFontTx/>
              <a:buChar char="-"/>
            </a:pPr>
            <a:r>
              <a:rPr lang="fi-FI" sz="1400" dirty="0" smtClean="0">
                <a:latin typeface="Arial" panose="020B0604020202020204" pitchFamily="34" charset="0"/>
                <a:cs typeface="Arial" panose="020B0604020202020204" pitchFamily="34" charset="0"/>
              </a:rPr>
              <a:t>Helsingin varhaiskasvatuksessa kestävää elämäntapaa voidaan vahvistaa esimerkiksi Kettu-mallin avulla. Malli yhdistää ympäristö- ja ilmastokasvatuksen, tulevaisuudenlukutaidon ja uutta luovan osaamisen.</a:t>
            </a:r>
          </a:p>
          <a:p>
            <a:pPr>
              <a:buFontTx/>
              <a:buChar char="-"/>
            </a:pPr>
            <a:r>
              <a:rPr lang="fi-FI" sz="1400" dirty="0" smtClean="0">
                <a:latin typeface="Arial" panose="020B0604020202020204" pitchFamily="34" charset="0"/>
                <a:cs typeface="Arial" panose="020B0604020202020204" pitchFamily="34" charset="0"/>
              </a:rPr>
              <a:t>Varhaiskasvatuksessa lapsella on mahdollisuus vaikuttaa kestävän tulevaisuuden rakentamiseen</a:t>
            </a:r>
            <a:endParaRPr lang="fi-FI" sz="1400" dirty="0">
              <a:latin typeface="Arial" panose="020B0604020202020204" pitchFamily="34" charset="0"/>
              <a:cs typeface="Arial" panose="020B0604020202020204" pitchFamily="34" charset="0"/>
            </a:endParaRPr>
          </a:p>
        </p:txBody>
      </p:sp>
      <p:sp>
        <p:nvSpPr>
          <p:cNvPr id="4" name="Alatunnisteen paikkamerkki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300" b="0" i="0" u="none" strike="noStrike" kern="1200" cap="none" spc="0" normalizeH="0" baseline="0" noProof="0" smtClean="0">
                <a:ln>
                  <a:noFill/>
                </a:ln>
                <a:solidFill>
                  <a:srgbClr val="000000"/>
                </a:solidFill>
                <a:effectLst/>
                <a:uLnTx/>
                <a:uFillTx/>
                <a:latin typeface="Arial" panose="020B0604020202020204"/>
                <a:ea typeface="+mn-ea"/>
                <a:cs typeface="+mn-cs"/>
              </a:rPr>
              <a:t>Toimintasuunnitelma 2022-2023</a:t>
            </a:r>
            <a:endParaRPr kumimoji="0" lang="fi-FI" sz="13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Dian numeron paikkamerkki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4E643-FC56-4E32-B709-651CFF3EC272}" type="slidenum">
              <a:rPr kumimoji="0" lang="fi-FI" sz="1300" b="1"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i-FI" sz="1300" b="1" i="0" u="none" strike="noStrike" kern="1200" cap="none" spc="0" normalizeH="0" baseline="0" noProof="0">
              <a:ln>
                <a:noFill/>
              </a:ln>
              <a:solidFill>
                <a:srgbClr val="000000"/>
              </a:solidFill>
              <a:effectLst/>
              <a:uLnTx/>
              <a:uFillTx/>
              <a:latin typeface="Arial" panose="020B0604020202020204"/>
              <a:ea typeface="+mn-ea"/>
              <a:cs typeface="+mn-cs"/>
            </a:endParaRPr>
          </a:p>
        </p:txBody>
      </p:sp>
      <p:graphicFrame>
        <p:nvGraphicFramePr>
          <p:cNvPr id="6" name="Taulukko 5"/>
          <p:cNvGraphicFramePr>
            <a:graphicFrameLocks noGrp="1"/>
          </p:cNvGraphicFramePr>
          <p:nvPr>
            <p:extLst>
              <p:ext uri="{D42A27DB-BD31-4B8C-83A1-F6EECF244321}">
                <p14:modId xmlns:p14="http://schemas.microsoft.com/office/powerpoint/2010/main" val="1658411601"/>
              </p:ext>
            </p:extLst>
          </p:nvPr>
        </p:nvGraphicFramePr>
        <p:xfrm>
          <a:off x="563784" y="2865830"/>
          <a:ext cx="10030693" cy="3307080"/>
        </p:xfrm>
        <a:graphic>
          <a:graphicData uri="http://schemas.openxmlformats.org/drawingml/2006/table">
            <a:tbl>
              <a:tblPr firstRow="1" bandRow="1">
                <a:tableStyleId>{5940675A-B579-460E-94D1-54222C63F5DA}</a:tableStyleId>
              </a:tblPr>
              <a:tblGrid>
                <a:gridCol w="3678207">
                  <a:extLst>
                    <a:ext uri="{9D8B030D-6E8A-4147-A177-3AD203B41FA5}">
                      <a16:colId xmlns:a16="http://schemas.microsoft.com/office/drawing/2014/main" xmlns="" val="20000"/>
                    </a:ext>
                  </a:extLst>
                </a:gridCol>
                <a:gridCol w="752526">
                  <a:extLst>
                    <a:ext uri="{9D8B030D-6E8A-4147-A177-3AD203B41FA5}">
                      <a16:colId xmlns:a16="http://schemas.microsoft.com/office/drawing/2014/main" xmlns="" val="20001"/>
                    </a:ext>
                  </a:extLst>
                </a:gridCol>
                <a:gridCol w="779488">
                  <a:extLst>
                    <a:ext uri="{9D8B030D-6E8A-4147-A177-3AD203B41FA5}">
                      <a16:colId xmlns:a16="http://schemas.microsoft.com/office/drawing/2014/main" xmlns="" val="20002"/>
                    </a:ext>
                  </a:extLst>
                </a:gridCol>
                <a:gridCol w="764498">
                  <a:extLst>
                    <a:ext uri="{9D8B030D-6E8A-4147-A177-3AD203B41FA5}">
                      <a16:colId xmlns:a16="http://schemas.microsoft.com/office/drawing/2014/main" xmlns="" val="20003"/>
                    </a:ext>
                  </a:extLst>
                </a:gridCol>
                <a:gridCol w="749509">
                  <a:extLst>
                    <a:ext uri="{9D8B030D-6E8A-4147-A177-3AD203B41FA5}">
                      <a16:colId xmlns:a16="http://schemas.microsoft.com/office/drawing/2014/main" xmlns="" val="20004"/>
                    </a:ext>
                  </a:extLst>
                </a:gridCol>
                <a:gridCol w="3306465">
                  <a:extLst>
                    <a:ext uri="{9D8B030D-6E8A-4147-A177-3AD203B41FA5}">
                      <a16:colId xmlns:a16="http://schemas.microsoft.com/office/drawing/2014/main" xmlns="" val="20005"/>
                    </a:ext>
                  </a:extLst>
                </a:gridCol>
              </a:tblGrid>
              <a:tr h="754001">
                <a:tc>
                  <a:txBody>
                    <a:bodyPr/>
                    <a:lstStyle/>
                    <a:p>
                      <a:pPr marL="0" lvl="0" indent="0">
                        <a:buNone/>
                      </a:pPr>
                      <a:r>
                        <a:rPr lang="fi-FI" sz="1100" b="1" dirty="0"/>
                        <a:t>KRITEERIT</a:t>
                      </a:r>
                      <a:r>
                        <a:rPr lang="fi-FI" sz="1100" b="1" baseline="0" dirty="0"/>
                        <a:t> (MITEN?)</a:t>
                      </a:r>
                      <a:endParaRPr lang="fi-FI" sz="1100" b="1" dirty="0"/>
                    </a:p>
                    <a:p>
                      <a:r>
                        <a:rPr lang="fi-FI" sz="1100" dirty="0"/>
                        <a:t>Kuvaus kriteereistä, millä toimenpiteillä tavoite</a:t>
                      </a:r>
                      <a:r>
                        <a:rPr lang="fi-FI" sz="1100" baseline="0" dirty="0"/>
                        <a:t> </a:t>
                      </a:r>
                      <a:r>
                        <a:rPr lang="fi-FI" sz="1100" dirty="0"/>
                        <a:t>saavutetaan</a:t>
                      </a:r>
                    </a:p>
                    <a:p>
                      <a:pPr marL="0" marR="0" lvl="0" indent="0" algn="l" defTabSz="914388" rtl="0" eaLnBrk="1" fontAlgn="auto" latinLnBrk="0" hangingPunct="1">
                        <a:lnSpc>
                          <a:spcPct val="100000"/>
                        </a:lnSpc>
                        <a:spcBef>
                          <a:spcPts val="0"/>
                        </a:spcBef>
                        <a:spcAft>
                          <a:spcPts val="0"/>
                        </a:spcAft>
                        <a:buClrTx/>
                        <a:buSzTx/>
                        <a:buFontTx/>
                        <a:buNone/>
                        <a:tabLst/>
                        <a:defRPr/>
                      </a:pPr>
                      <a:endParaRPr lang="fi-FI" sz="1100" b="1" dirty="0"/>
                    </a:p>
                  </a:txBody>
                  <a:tcPr/>
                </a:tc>
                <a:tc>
                  <a:txBody>
                    <a:bodyPr/>
                    <a:lstStyle/>
                    <a:p>
                      <a:pPr marL="0" marR="0" lvl="0" indent="0" algn="l" defTabSz="914388" rtl="0" eaLnBrk="1" fontAlgn="auto" latinLnBrk="0" hangingPunct="1">
                        <a:lnSpc>
                          <a:spcPct val="100000"/>
                        </a:lnSpc>
                        <a:spcBef>
                          <a:spcPts val="0"/>
                        </a:spcBef>
                        <a:spcAft>
                          <a:spcPts val="0"/>
                        </a:spcAft>
                        <a:buClrTx/>
                        <a:buSzTx/>
                        <a:buFontTx/>
                        <a:buNone/>
                        <a:tabLst/>
                        <a:defRPr/>
                      </a:pPr>
                      <a:r>
                        <a:rPr lang="fi-FI" sz="1100"/>
                        <a:t>Toteutuu huonosti</a:t>
                      </a:r>
                      <a:endParaRPr lang="fi-FI" sz="1100" b="0"/>
                    </a:p>
                  </a:txBody>
                  <a:tcPr/>
                </a:tc>
                <a:tc>
                  <a:txBody>
                    <a:bodyPr/>
                    <a:lstStyle/>
                    <a:p>
                      <a:pPr marL="0" marR="0" lvl="0" indent="0" algn="l" defTabSz="914388" rtl="0" eaLnBrk="1" fontAlgn="auto" latinLnBrk="0" hangingPunct="1">
                        <a:lnSpc>
                          <a:spcPct val="100000"/>
                        </a:lnSpc>
                        <a:spcBef>
                          <a:spcPts val="0"/>
                        </a:spcBef>
                        <a:spcAft>
                          <a:spcPts val="0"/>
                        </a:spcAft>
                        <a:buClrTx/>
                        <a:buSzTx/>
                        <a:buFontTx/>
                        <a:buNone/>
                        <a:tabLst/>
                        <a:defRPr/>
                      </a:pPr>
                      <a:r>
                        <a:rPr lang="fi-FI" sz="1100" b="0" dirty="0"/>
                        <a:t>Toteutuu</a:t>
                      </a:r>
                      <a:r>
                        <a:rPr lang="fi-FI" sz="1100" b="0" baseline="0" dirty="0"/>
                        <a:t> jonkin verran</a:t>
                      </a:r>
                      <a:endParaRPr lang="fi-FI" sz="1100" b="0" dirty="0"/>
                    </a:p>
                  </a:txBody>
                  <a:tcPr/>
                </a:tc>
                <a:tc>
                  <a:txBody>
                    <a:bodyPr/>
                    <a:lstStyle/>
                    <a:p>
                      <a:pPr marL="0" marR="0" lvl="0" indent="0" algn="l" defTabSz="914388" rtl="0" eaLnBrk="1" fontAlgn="auto" latinLnBrk="0" hangingPunct="1">
                        <a:lnSpc>
                          <a:spcPct val="100000"/>
                        </a:lnSpc>
                        <a:spcBef>
                          <a:spcPts val="0"/>
                        </a:spcBef>
                        <a:spcAft>
                          <a:spcPts val="0"/>
                        </a:spcAft>
                        <a:buClrTx/>
                        <a:buSzTx/>
                        <a:buFontTx/>
                        <a:buNone/>
                        <a:tabLst/>
                        <a:defRPr/>
                      </a:pPr>
                      <a:r>
                        <a:rPr lang="fi-FI" sz="1100" b="0"/>
                        <a:t>Toteutuu</a:t>
                      </a:r>
                      <a:r>
                        <a:rPr lang="fi-FI" sz="1100" b="0" baseline="0"/>
                        <a:t> melko hyvin</a:t>
                      </a:r>
                      <a:endParaRPr lang="fi-FI" sz="1100" b="0"/>
                    </a:p>
                  </a:txBody>
                  <a:tcPr/>
                </a:tc>
                <a:tc>
                  <a:txBody>
                    <a:bodyPr/>
                    <a:lstStyle/>
                    <a:p>
                      <a:pPr marL="0" marR="0" lvl="0" indent="0" algn="l" defTabSz="914388" rtl="0" eaLnBrk="1" fontAlgn="auto" latinLnBrk="0" hangingPunct="1">
                        <a:lnSpc>
                          <a:spcPct val="100000"/>
                        </a:lnSpc>
                        <a:spcBef>
                          <a:spcPts val="0"/>
                        </a:spcBef>
                        <a:spcAft>
                          <a:spcPts val="0"/>
                        </a:spcAft>
                        <a:buClrTx/>
                        <a:buSzTx/>
                        <a:buFontTx/>
                        <a:buNone/>
                        <a:tabLst/>
                        <a:defRPr/>
                      </a:pPr>
                      <a:r>
                        <a:rPr lang="fi-FI" sz="1100"/>
                        <a:t>Toteutuu</a:t>
                      </a:r>
                      <a:r>
                        <a:rPr lang="fi-FI" sz="1100" baseline="0"/>
                        <a:t> erittäin hyvin</a:t>
                      </a:r>
                      <a:endParaRPr lang="fi-FI" sz="1100" b="0"/>
                    </a:p>
                  </a:txBody>
                  <a:tcPr/>
                </a:tc>
                <a:tc>
                  <a:txBody>
                    <a:bodyPr/>
                    <a:lstStyle/>
                    <a:p>
                      <a:r>
                        <a:rPr lang="fi-FI" sz="1100" b="1"/>
                        <a:t>Miten</a:t>
                      </a:r>
                      <a:r>
                        <a:rPr lang="fi-FI" sz="1100" b="1" baseline="0"/>
                        <a:t> kehitämme toimintaamme?</a:t>
                      </a:r>
                    </a:p>
                    <a:p>
                      <a:r>
                        <a:rPr lang="fi-FI" sz="1100" b="0" baseline="0"/>
                        <a:t>Miten erityisesti onnistuimme?</a:t>
                      </a:r>
                      <a:endParaRPr lang="fi-FI" sz="1100" b="0"/>
                    </a:p>
                  </a:txBody>
                  <a:tcPr/>
                </a:tc>
                <a:extLst>
                  <a:ext uri="{0D108BD9-81ED-4DB2-BD59-A6C34878D82A}">
                    <a16:rowId xmlns:a16="http://schemas.microsoft.com/office/drawing/2014/main" xmlns="" val="10000"/>
                  </a:ext>
                </a:extLst>
              </a:tr>
              <a:tr h="502468">
                <a:tc>
                  <a:txBody>
                    <a:bodyPr/>
                    <a:lstStyle/>
                    <a:p>
                      <a:pPr marL="0" marR="0" lvl="0" indent="0" algn="l" rtl="0" eaLnBrk="1" fontAlgn="auto" latinLnBrk="0" hangingPunct="1">
                        <a:lnSpc>
                          <a:spcPct val="100000"/>
                        </a:lnSpc>
                        <a:spcBef>
                          <a:spcPts val="0"/>
                        </a:spcBef>
                        <a:spcAft>
                          <a:spcPts val="0"/>
                        </a:spcAft>
                        <a:buClrTx/>
                        <a:buSzTx/>
                        <a:buFontTx/>
                        <a:buNone/>
                      </a:pPr>
                      <a:r>
                        <a:rPr lang="fi-FI" sz="1100" strike="noStrike" dirty="0" smtClean="0"/>
                        <a:t>Metsäretkitoimintaa</a:t>
                      </a:r>
                      <a:r>
                        <a:rPr lang="fi-FI" sz="1100" strike="noStrike" baseline="0" dirty="0" smtClean="0"/>
                        <a:t> sekä mahdollisimman paljon retkiä lähialueille. Paljon toimintaa joka sisältää teemoja kestävään tulevaisuuden rakentamiseen</a:t>
                      </a:r>
                      <a:endParaRPr lang="fi-FI" sz="1100" strike="noStrike" dirty="0" smtClean="0"/>
                    </a:p>
                    <a:p>
                      <a:pPr marL="0" marR="0" lvl="0" indent="0" algn="l" rtl="0" eaLnBrk="1" fontAlgn="auto" latinLnBrk="0" hangingPunct="1">
                        <a:lnSpc>
                          <a:spcPct val="100000"/>
                        </a:lnSpc>
                        <a:spcBef>
                          <a:spcPts val="0"/>
                        </a:spcBef>
                        <a:spcAft>
                          <a:spcPts val="0"/>
                        </a:spcAft>
                        <a:buClrTx/>
                        <a:buSzTx/>
                        <a:buFontTx/>
                        <a:buNone/>
                      </a:pPr>
                      <a:endParaRPr lang="fi-FI" sz="1100" strike="noStrike" dirty="0"/>
                    </a:p>
                  </a:txBody>
                  <a:tcPr/>
                </a:tc>
                <a:tc>
                  <a:txBody>
                    <a:bodyPr/>
                    <a:lstStyle/>
                    <a:p>
                      <a:endParaRPr lang="fi-FI" sz="1100" dirty="0"/>
                    </a:p>
                  </a:txBody>
                  <a:tcPr/>
                </a:tc>
                <a:tc>
                  <a:txBody>
                    <a:bodyPr/>
                    <a:lstStyle/>
                    <a:p>
                      <a:endParaRPr lang="fi-FI" sz="1100"/>
                    </a:p>
                  </a:txBody>
                  <a:tcPr/>
                </a:tc>
                <a:tc>
                  <a:txBody>
                    <a:bodyPr/>
                    <a:lstStyle/>
                    <a:p>
                      <a:endParaRPr lang="fi-FI" sz="1100"/>
                    </a:p>
                  </a:txBody>
                  <a:tcPr/>
                </a:tc>
                <a:tc>
                  <a:txBody>
                    <a:bodyPr/>
                    <a:lstStyle/>
                    <a:p>
                      <a:endParaRPr lang="fi-FI" sz="1100"/>
                    </a:p>
                  </a:txBody>
                  <a:tcPr/>
                </a:tc>
                <a:tc>
                  <a:txBody>
                    <a:bodyPr/>
                    <a:lstStyle/>
                    <a:p>
                      <a:endParaRPr lang="fi-FI" sz="1100"/>
                    </a:p>
                  </a:txBody>
                  <a:tcPr/>
                </a:tc>
                <a:extLst>
                  <a:ext uri="{0D108BD9-81ED-4DB2-BD59-A6C34878D82A}">
                    <a16:rowId xmlns:a16="http://schemas.microsoft.com/office/drawing/2014/main" xmlns="" val="10001"/>
                  </a:ext>
                </a:extLst>
              </a:tr>
              <a:tr h="398598">
                <a:tc>
                  <a:txBody>
                    <a:bodyPr/>
                    <a:lstStyle/>
                    <a:p>
                      <a:pPr lvl="0"/>
                      <a:r>
                        <a:rPr lang="fi-FI" sz="1100" u="none" strike="noStrike" kern="1200" baseline="0" dirty="0" smtClean="0">
                          <a:solidFill>
                            <a:schemeClr val="tx1"/>
                          </a:solidFill>
                          <a:latin typeface="+mn-lt"/>
                          <a:ea typeface="+mn-ea"/>
                          <a:cs typeface="+mn-cs"/>
                        </a:rPr>
                        <a:t>Tutustumme Kettu-kirjan materiaaleihin</a:t>
                      </a:r>
                      <a:endParaRPr lang="fi-FI" sz="1100" u="none" strike="noStrike" kern="1200" baseline="0" dirty="0" smtClean="0">
                        <a:solidFill>
                          <a:schemeClr val="tx1"/>
                        </a:solidFill>
                        <a:latin typeface="+mn-lt"/>
                        <a:ea typeface="+mn-ea"/>
                        <a:cs typeface="+mn-cs"/>
                      </a:endParaRPr>
                    </a:p>
                    <a:p>
                      <a:pPr lvl="0"/>
                      <a:endParaRPr lang="fi-FI" sz="1100" u="none" strike="noStrike" kern="1200" baseline="0" dirty="0" smtClean="0">
                        <a:solidFill>
                          <a:schemeClr val="tx1"/>
                        </a:solidFill>
                        <a:latin typeface="+mn-lt"/>
                        <a:ea typeface="+mn-ea"/>
                        <a:cs typeface="+mn-cs"/>
                      </a:endParaRPr>
                    </a:p>
                  </a:txBody>
                  <a:tcPr/>
                </a:tc>
                <a:tc>
                  <a:txBody>
                    <a:bodyPr/>
                    <a:lstStyle/>
                    <a:p>
                      <a:endParaRPr lang="fi-FI" sz="1100"/>
                    </a:p>
                  </a:txBody>
                  <a:tcPr/>
                </a:tc>
                <a:tc>
                  <a:txBody>
                    <a:bodyPr/>
                    <a:lstStyle/>
                    <a:p>
                      <a:endParaRPr lang="fi-FI" sz="1100"/>
                    </a:p>
                  </a:txBody>
                  <a:tcPr/>
                </a:tc>
                <a:tc>
                  <a:txBody>
                    <a:bodyPr/>
                    <a:lstStyle/>
                    <a:p>
                      <a:endParaRPr lang="fi-FI" sz="1100"/>
                    </a:p>
                  </a:txBody>
                  <a:tcPr/>
                </a:tc>
                <a:tc>
                  <a:txBody>
                    <a:bodyPr/>
                    <a:lstStyle/>
                    <a:p>
                      <a:endParaRPr lang="fi-FI" sz="1100"/>
                    </a:p>
                  </a:txBody>
                  <a:tcPr/>
                </a:tc>
                <a:tc>
                  <a:txBody>
                    <a:bodyPr/>
                    <a:lstStyle/>
                    <a:p>
                      <a:endParaRPr lang="fi-FI" sz="1100"/>
                    </a:p>
                  </a:txBody>
                  <a:tcPr/>
                </a:tc>
                <a:extLst>
                  <a:ext uri="{0D108BD9-81ED-4DB2-BD59-A6C34878D82A}">
                    <a16:rowId xmlns:a16="http://schemas.microsoft.com/office/drawing/2014/main" xmlns="" val="10002"/>
                  </a:ext>
                </a:extLst>
              </a:tr>
              <a:tr h="5024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strike="noStrike" kern="1200" baseline="0" dirty="0" err="1" smtClean="0">
                          <a:solidFill>
                            <a:schemeClr val="tx1"/>
                          </a:solidFill>
                          <a:latin typeface="+mn-lt"/>
                          <a:ea typeface="+mn-ea"/>
                          <a:cs typeface="+mn-cs"/>
                        </a:rPr>
                        <a:t>Otamme</a:t>
                      </a:r>
                      <a:r>
                        <a:rPr lang="en-US" sz="1100" strike="noStrike" kern="1200" baseline="0" dirty="0" smtClean="0">
                          <a:solidFill>
                            <a:schemeClr val="tx1"/>
                          </a:solidFill>
                          <a:latin typeface="+mn-lt"/>
                          <a:ea typeface="+mn-ea"/>
                          <a:cs typeface="+mn-cs"/>
                        </a:rPr>
                        <a:t> </a:t>
                      </a:r>
                      <a:r>
                        <a:rPr lang="en-US" sz="1100" strike="noStrike" kern="1200" baseline="0" dirty="0" err="1" smtClean="0">
                          <a:solidFill>
                            <a:schemeClr val="tx1"/>
                          </a:solidFill>
                          <a:latin typeface="+mn-lt"/>
                          <a:ea typeface="+mn-ea"/>
                          <a:cs typeface="+mn-cs"/>
                        </a:rPr>
                        <a:t>lapset</a:t>
                      </a:r>
                      <a:r>
                        <a:rPr lang="en-US" sz="1100" strike="noStrike" kern="1200" baseline="0" dirty="0" smtClean="0">
                          <a:solidFill>
                            <a:schemeClr val="tx1"/>
                          </a:solidFill>
                          <a:latin typeface="+mn-lt"/>
                          <a:ea typeface="+mn-ea"/>
                          <a:cs typeface="+mn-cs"/>
                        </a:rPr>
                        <a:t> </a:t>
                      </a:r>
                      <a:r>
                        <a:rPr lang="en-US" sz="1100" strike="noStrike" kern="1200" baseline="0" dirty="0" err="1" smtClean="0">
                          <a:solidFill>
                            <a:schemeClr val="tx1"/>
                          </a:solidFill>
                          <a:latin typeface="+mn-lt"/>
                          <a:ea typeface="+mn-ea"/>
                          <a:cs typeface="+mn-cs"/>
                        </a:rPr>
                        <a:t>mukaan</a:t>
                      </a:r>
                      <a:r>
                        <a:rPr lang="en-US" sz="1100" strike="noStrike" kern="1200" baseline="0" dirty="0" smtClean="0">
                          <a:solidFill>
                            <a:schemeClr val="tx1"/>
                          </a:solidFill>
                          <a:latin typeface="+mn-lt"/>
                          <a:ea typeface="+mn-ea"/>
                          <a:cs typeface="+mn-cs"/>
                        </a:rPr>
                        <a:t> </a:t>
                      </a:r>
                      <a:r>
                        <a:rPr lang="en-US" sz="1100" strike="noStrike" kern="1200" baseline="0" dirty="0" err="1" smtClean="0">
                          <a:solidFill>
                            <a:schemeClr val="tx1"/>
                          </a:solidFill>
                          <a:latin typeface="+mn-lt"/>
                          <a:ea typeface="+mn-ea"/>
                          <a:cs typeface="+mn-cs"/>
                        </a:rPr>
                        <a:t>kierrätykseen</a:t>
                      </a:r>
                      <a:r>
                        <a:rPr lang="en-US" sz="1100" strike="noStrike" kern="1200" baseline="0" dirty="0" smtClean="0">
                          <a:solidFill>
                            <a:schemeClr val="tx1"/>
                          </a:solidFill>
                          <a:latin typeface="+mn-lt"/>
                          <a:ea typeface="+mn-ea"/>
                          <a:cs typeface="+mn-cs"/>
                        </a:rPr>
                        <a:t>, </a:t>
                      </a:r>
                      <a:r>
                        <a:rPr lang="en-US" sz="1100" strike="noStrike" kern="1200" baseline="0" dirty="0" err="1" smtClean="0">
                          <a:solidFill>
                            <a:schemeClr val="tx1"/>
                          </a:solidFill>
                          <a:latin typeface="+mn-lt"/>
                          <a:ea typeface="+mn-ea"/>
                          <a:cs typeface="+mn-cs"/>
                        </a:rPr>
                        <a:t>korjaamme</a:t>
                      </a:r>
                      <a:r>
                        <a:rPr lang="en-US" sz="1100" strike="noStrike" kern="1200" baseline="0" dirty="0" smtClean="0">
                          <a:solidFill>
                            <a:schemeClr val="tx1"/>
                          </a:solidFill>
                          <a:latin typeface="+mn-lt"/>
                          <a:ea typeface="+mn-ea"/>
                          <a:cs typeface="+mn-cs"/>
                        </a:rPr>
                        <a:t> ja </a:t>
                      </a:r>
                      <a:r>
                        <a:rPr lang="en-US" sz="1100" strike="noStrike" kern="1200" baseline="0" dirty="0" err="1" smtClean="0">
                          <a:solidFill>
                            <a:schemeClr val="tx1"/>
                          </a:solidFill>
                          <a:latin typeface="+mn-lt"/>
                          <a:ea typeface="+mn-ea"/>
                          <a:cs typeface="+mn-cs"/>
                        </a:rPr>
                        <a:t>luomme</a:t>
                      </a:r>
                      <a:r>
                        <a:rPr lang="en-US" sz="1100" strike="noStrike" kern="1200" baseline="0" dirty="0" smtClean="0">
                          <a:solidFill>
                            <a:schemeClr val="tx1"/>
                          </a:solidFill>
                          <a:latin typeface="+mn-lt"/>
                          <a:ea typeface="+mn-ea"/>
                          <a:cs typeface="+mn-cs"/>
                        </a:rPr>
                        <a:t> </a:t>
                      </a:r>
                      <a:r>
                        <a:rPr lang="en-US" sz="1100" strike="noStrike" kern="1200" baseline="0" dirty="0" err="1" smtClean="0">
                          <a:solidFill>
                            <a:schemeClr val="tx1"/>
                          </a:solidFill>
                          <a:latin typeface="+mn-lt"/>
                          <a:ea typeface="+mn-ea"/>
                          <a:cs typeface="+mn-cs"/>
                        </a:rPr>
                        <a:t>uutta</a:t>
                      </a:r>
                      <a:r>
                        <a:rPr lang="en-US" sz="1100" strike="noStrike" kern="1200" baseline="0" dirty="0" smtClean="0">
                          <a:solidFill>
                            <a:schemeClr val="tx1"/>
                          </a:solidFill>
                          <a:latin typeface="+mn-lt"/>
                          <a:ea typeface="+mn-ea"/>
                          <a:cs typeface="+mn-cs"/>
                        </a:rPr>
                        <a:t> </a:t>
                      </a:r>
                      <a:r>
                        <a:rPr lang="en-US" sz="1100" strike="noStrike" kern="1200" baseline="0" dirty="0" err="1" smtClean="0">
                          <a:solidFill>
                            <a:schemeClr val="tx1"/>
                          </a:solidFill>
                          <a:latin typeface="+mn-lt"/>
                          <a:ea typeface="+mn-ea"/>
                          <a:cs typeface="+mn-cs"/>
                        </a:rPr>
                        <a:t>kierrätysmateriaaleista</a:t>
                      </a:r>
                      <a:endParaRPr lang="en-US" sz="1100"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strike="noStrike" kern="1200" baseline="0" dirty="0">
                        <a:solidFill>
                          <a:schemeClr val="tx1"/>
                        </a:solidFill>
                        <a:latin typeface="+mn-lt"/>
                        <a:ea typeface="+mn-ea"/>
                        <a:cs typeface="+mn-cs"/>
                      </a:endParaRPr>
                    </a:p>
                  </a:txBody>
                  <a:tcPr/>
                </a:tc>
                <a:tc>
                  <a:txBody>
                    <a:bodyPr/>
                    <a:lstStyle/>
                    <a:p>
                      <a:endParaRPr lang="fi-FI" sz="1100"/>
                    </a:p>
                  </a:txBody>
                  <a:tcPr/>
                </a:tc>
                <a:tc>
                  <a:txBody>
                    <a:bodyPr/>
                    <a:lstStyle/>
                    <a:p>
                      <a:endParaRPr lang="fi-FI" sz="1100"/>
                    </a:p>
                  </a:txBody>
                  <a:tcPr/>
                </a:tc>
                <a:tc>
                  <a:txBody>
                    <a:bodyPr/>
                    <a:lstStyle/>
                    <a:p>
                      <a:endParaRPr lang="fi-FI" sz="1100"/>
                    </a:p>
                  </a:txBody>
                  <a:tcPr/>
                </a:tc>
                <a:tc>
                  <a:txBody>
                    <a:bodyPr/>
                    <a:lstStyle/>
                    <a:p>
                      <a:endParaRPr lang="fi-FI" sz="1100"/>
                    </a:p>
                  </a:txBody>
                  <a:tcPr/>
                </a:tc>
                <a:tc>
                  <a:txBody>
                    <a:bodyPr/>
                    <a:lstStyle/>
                    <a:p>
                      <a:endParaRPr lang="fi-FI" sz="1100"/>
                    </a:p>
                  </a:txBody>
                  <a:tcPr/>
                </a:tc>
                <a:extLst>
                  <a:ext uri="{0D108BD9-81ED-4DB2-BD59-A6C34878D82A}">
                    <a16:rowId xmlns:a16="http://schemas.microsoft.com/office/drawing/2014/main" xmlns="" val="10003"/>
                  </a:ext>
                </a:extLst>
              </a:tr>
              <a:tr h="4634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100" strike="noStrike" kern="1200" baseline="0" dirty="0" smtClean="0">
                          <a:solidFill>
                            <a:schemeClr val="tx1"/>
                          </a:solidFill>
                          <a:latin typeface="+mn-lt"/>
                          <a:ea typeface="+mn-ea"/>
                          <a:cs typeface="+mn-cs"/>
                        </a:rPr>
                        <a:t>Harjoittelemme yhdessä veden ja energian kulutusta arjessa</a:t>
                      </a:r>
                      <a:endParaRPr lang="fi-FI" sz="1100"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100"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100" strike="noStrike" kern="1200" baseline="0" dirty="0">
                        <a:solidFill>
                          <a:schemeClr val="tx1"/>
                        </a:solidFill>
                        <a:latin typeface="+mn-lt"/>
                        <a:ea typeface="+mn-ea"/>
                        <a:cs typeface="+mn-cs"/>
                      </a:endParaRPr>
                    </a:p>
                  </a:txBody>
                  <a:tcPr/>
                </a:tc>
                <a:tc>
                  <a:txBody>
                    <a:bodyPr/>
                    <a:lstStyle/>
                    <a:p>
                      <a:endParaRPr lang="fi-FI" sz="1100"/>
                    </a:p>
                  </a:txBody>
                  <a:tcPr/>
                </a:tc>
                <a:tc>
                  <a:txBody>
                    <a:bodyPr/>
                    <a:lstStyle/>
                    <a:p>
                      <a:endParaRPr lang="fi-FI" sz="1100"/>
                    </a:p>
                  </a:txBody>
                  <a:tcPr/>
                </a:tc>
                <a:tc>
                  <a:txBody>
                    <a:bodyPr/>
                    <a:lstStyle/>
                    <a:p>
                      <a:endParaRPr lang="fi-FI" sz="1100" dirty="0"/>
                    </a:p>
                  </a:txBody>
                  <a:tcPr/>
                </a:tc>
                <a:tc>
                  <a:txBody>
                    <a:bodyPr/>
                    <a:lstStyle/>
                    <a:p>
                      <a:endParaRPr lang="fi-FI" sz="1100"/>
                    </a:p>
                  </a:txBody>
                  <a:tcPr/>
                </a:tc>
                <a:tc>
                  <a:txBody>
                    <a:bodyPr/>
                    <a:lstStyle/>
                    <a:p>
                      <a:endParaRPr lang="fi-FI" sz="1100" dirty="0"/>
                    </a:p>
                  </a:txBody>
                  <a:tcPr/>
                </a:tc>
                <a:extLst>
                  <a:ext uri="{0D108BD9-81ED-4DB2-BD59-A6C34878D82A}">
                    <a16:rowId xmlns:a16="http://schemas.microsoft.com/office/drawing/2014/main" xmlns="" val="494887780"/>
                  </a:ext>
                </a:extLst>
              </a:tr>
            </a:tbl>
          </a:graphicData>
        </a:graphic>
      </p:graphicFrame>
    </p:spTree>
    <p:extLst>
      <p:ext uri="{BB962C8B-B14F-4D97-AF65-F5344CB8AC3E}">
        <p14:creationId xmlns:p14="http://schemas.microsoft.com/office/powerpoint/2010/main" val="28555020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0" y="338382"/>
            <a:ext cx="11234738" cy="787400"/>
          </a:xfrm>
        </p:spPr>
        <p:txBody>
          <a:bodyPr/>
          <a:lstStyle/>
          <a:p>
            <a:pPr marL="0" indent="0"/>
            <a:r>
              <a:rPr lang="fi-FI" sz="2000" dirty="0" smtClean="0"/>
              <a:t>TASA-ARVON JA YHDENVERTAISUUDEN EDISTÄMINEN</a:t>
            </a:r>
            <a:endParaRPr lang="fi-FI" sz="2000" dirty="0">
              <a:latin typeface="+mj-lt"/>
            </a:endParaRPr>
          </a:p>
        </p:txBody>
      </p:sp>
      <p:sp>
        <p:nvSpPr>
          <p:cNvPr id="3" name="Sisällön paikkamerkki 2"/>
          <p:cNvSpPr>
            <a:spLocks noGrp="1"/>
          </p:cNvSpPr>
          <p:nvPr>
            <p:ph idx="1"/>
          </p:nvPr>
        </p:nvSpPr>
        <p:spPr>
          <a:xfrm>
            <a:off x="457200" y="573099"/>
            <a:ext cx="11234738" cy="879184"/>
          </a:xfrm>
        </p:spPr>
        <p:txBody>
          <a:bodyPr/>
          <a:lstStyle/>
          <a:p>
            <a:pPr marL="0" indent="0">
              <a:buNone/>
            </a:pPr>
            <a:r>
              <a:rPr lang="fi-FI" sz="1400" dirty="0" smtClean="0"/>
              <a:t>MIKSI</a:t>
            </a:r>
            <a:endParaRPr lang="fi-FI" sz="1400" dirty="0">
              <a:cs typeface="Arial"/>
            </a:endParaRPr>
          </a:p>
          <a:p>
            <a:pPr lvl="0"/>
            <a:r>
              <a:rPr lang="fi-FI" sz="1400" i="1" dirty="0"/>
              <a:t>Kuvaus </a:t>
            </a:r>
            <a:r>
              <a:rPr lang="fi-FI" sz="1400" i="1" dirty="0" smtClean="0"/>
              <a:t>(ohjaaviin </a:t>
            </a:r>
            <a:r>
              <a:rPr lang="fi-FI" sz="1400" i="1" dirty="0"/>
              <a:t>asiakirjoihin </a:t>
            </a:r>
            <a:r>
              <a:rPr lang="fi-FI" sz="1400" i="1" dirty="0" smtClean="0"/>
              <a:t>pohjautuen) </a:t>
            </a:r>
            <a:r>
              <a:rPr lang="fi-FI" sz="1400" i="1" dirty="0"/>
              <a:t>siitä, miksi tavoite on tärkeä ja mitä varhaiskasvatuksessa tavoitellaan</a:t>
            </a:r>
          </a:p>
          <a:p>
            <a:r>
              <a:rPr lang="fi-FI" sz="1400" i="1" dirty="0">
                <a:cs typeface="Arial"/>
              </a:rPr>
              <a:t>Tasa-arvo- ja yhdenvertaisuussuunnitelma laaditaan kolmeksi vuodeksi: rakentakaa suunnitelma, miten edistätte valittuja toimenpiteitä kolmen vuoden aikana</a:t>
            </a:r>
          </a:p>
          <a:p>
            <a:pPr lvl="0"/>
            <a:endParaRPr lang="fi-FI" sz="1400" dirty="0">
              <a:cs typeface="Arial"/>
            </a:endParaRPr>
          </a:p>
          <a:p>
            <a:pPr marL="0" lvl="0" indent="0">
              <a:buNone/>
            </a:pPr>
            <a:endParaRPr lang="fi-FI" sz="1200" dirty="0"/>
          </a:p>
          <a:p>
            <a:pPr lvl="0"/>
            <a:endParaRPr lang="fi-FI" sz="1200" dirty="0"/>
          </a:p>
        </p:txBody>
      </p:sp>
      <p:sp>
        <p:nvSpPr>
          <p:cNvPr id="4" name="Alatunnisteen paikkamerkki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300" b="0" i="0" u="none" strike="noStrike" kern="1200" cap="none" spc="0" normalizeH="0" baseline="0" noProof="0">
                <a:ln>
                  <a:noFill/>
                </a:ln>
                <a:solidFill>
                  <a:srgbClr val="000000"/>
                </a:solidFill>
                <a:effectLst/>
                <a:uLnTx/>
                <a:uFillTx/>
                <a:latin typeface="Arial" panose="020B0604020202020204"/>
                <a:ea typeface="+mn-ea"/>
                <a:cs typeface="+mn-cs"/>
              </a:rPr>
              <a:t>Toimintasuunnitelma 2022-2023</a:t>
            </a:r>
          </a:p>
        </p:txBody>
      </p:sp>
      <p:sp>
        <p:nvSpPr>
          <p:cNvPr id="6" name="Dian numeron paikkamerkki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71C2FC-15FC-4994-A1D4-28D69FA846F1}" type="slidenum">
              <a:rPr kumimoji="0" lang="fi-FI" sz="1300" b="1"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fi-FI" sz="1300" b="1" i="0" u="none" strike="noStrike" kern="1200" cap="none" spc="0" normalizeH="0" baseline="0" noProof="0">
              <a:ln>
                <a:noFill/>
              </a:ln>
              <a:solidFill>
                <a:srgbClr val="000000"/>
              </a:solidFill>
              <a:effectLst/>
              <a:uLnTx/>
              <a:uFillTx/>
              <a:latin typeface="Arial" panose="020B0604020202020204"/>
              <a:ea typeface="+mn-ea"/>
              <a:cs typeface="+mn-cs"/>
            </a:endParaRPr>
          </a:p>
        </p:txBody>
      </p:sp>
      <p:graphicFrame>
        <p:nvGraphicFramePr>
          <p:cNvPr id="8" name="Taulukko 7"/>
          <p:cNvGraphicFramePr>
            <a:graphicFrameLocks noGrp="1"/>
          </p:cNvGraphicFramePr>
          <p:nvPr>
            <p:extLst>
              <p:ext uri="{D42A27DB-BD31-4B8C-83A1-F6EECF244321}">
                <p14:modId xmlns:p14="http://schemas.microsoft.com/office/powerpoint/2010/main" val="1635517689"/>
              </p:ext>
            </p:extLst>
          </p:nvPr>
        </p:nvGraphicFramePr>
        <p:xfrm>
          <a:off x="457200" y="1452283"/>
          <a:ext cx="10030693" cy="4900520"/>
        </p:xfrm>
        <a:graphic>
          <a:graphicData uri="http://schemas.openxmlformats.org/drawingml/2006/table">
            <a:tbl>
              <a:tblPr firstRow="1" bandRow="1">
                <a:tableStyleId>{5940675A-B579-460E-94D1-54222C63F5DA}</a:tableStyleId>
              </a:tblPr>
              <a:tblGrid>
                <a:gridCol w="3678207">
                  <a:extLst>
                    <a:ext uri="{9D8B030D-6E8A-4147-A177-3AD203B41FA5}">
                      <a16:colId xmlns:a16="http://schemas.microsoft.com/office/drawing/2014/main" xmlns="" val="20000"/>
                    </a:ext>
                  </a:extLst>
                </a:gridCol>
                <a:gridCol w="752526">
                  <a:extLst>
                    <a:ext uri="{9D8B030D-6E8A-4147-A177-3AD203B41FA5}">
                      <a16:colId xmlns:a16="http://schemas.microsoft.com/office/drawing/2014/main" xmlns="" val="20001"/>
                    </a:ext>
                  </a:extLst>
                </a:gridCol>
                <a:gridCol w="779488">
                  <a:extLst>
                    <a:ext uri="{9D8B030D-6E8A-4147-A177-3AD203B41FA5}">
                      <a16:colId xmlns:a16="http://schemas.microsoft.com/office/drawing/2014/main" xmlns="" val="20002"/>
                    </a:ext>
                  </a:extLst>
                </a:gridCol>
                <a:gridCol w="764498">
                  <a:extLst>
                    <a:ext uri="{9D8B030D-6E8A-4147-A177-3AD203B41FA5}">
                      <a16:colId xmlns:a16="http://schemas.microsoft.com/office/drawing/2014/main" xmlns="" val="20003"/>
                    </a:ext>
                  </a:extLst>
                </a:gridCol>
                <a:gridCol w="749509">
                  <a:extLst>
                    <a:ext uri="{9D8B030D-6E8A-4147-A177-3AD203B41FA5}">
                      <a16:colId xmlns:a16="http://schemas.microsoft.com/office/drawing/2014/main" xmlns="" val="20004"/>
                    </a:ext>
                  </a:extLst>
                </a:gridCol>
                <a:gridCol w="3306465">
                  <a:extLst>
                    <a:ext uri="{9D8B030D-6E8A-4147-A177-3AD203B41FA5}">
                      <a16:colId xmlns:a16="http://schemas.microsoft.com/office/drawing/2014/main" xmlns="" val="20005"/>
                    </a:ext>
                  </a:extLst>
                </a:gridCol>
              </a:tblGrid>
              <a:tr h="888705">
                <a:tc>
                  <a:txBody>
                    <a:bodyPr/>
                    <a:lstStyle/>
                    <a:p>
                      <a:pPr marL="0" lvl="0" indent="0">
                        <a:buNone/>
                      </a:pPr>
                      <a:r>
                        <a:rPr lang="fi-FI" sz="1100" b="1" dirty="0"/>
                        <a:t>KRITEERIT</a:t>
                      </a:r>
                      <a:r>
                        <a:rPr lang="fi-FI" sz="1100" b="1" baseline="0" dirty="0"/>
                        <a:t> (MITEN?)</a:t>
                      </a:r>
                      <a:endParaRPr lang="fi-FI" sz="1100" b="1" dirty="0"/>
                    </a:p>
                    <a:p>
                      <a:r>
                        <a:rPr lang="fi-FI" sz="1100" dirty="0"/>
                        <a:t>Kuvaus kriteereistä, millä toimenpiteillä tavoite</a:t>
                      </a:r>
                      <a:r>
                        <a:rPr lang="fi-FI" sz="1100" baseline="0" dirty="0"/>
                        <a:t> </a:t>
                      </a:r>
                      <a:r>
                        <a:rPr lang="fi-FI" sz="1100" dirty="0"/>
                        <a:t>saavutetaan</a:t>
                      </a:r>
                    </a:p>
                    <a:p>
                      <a:pPr marL="0" marR="0" lvl="0" indent="0" algn="l" defTabSz="914388" rtl="0" eaLnBrk="1" fontAlgn="auto" latinLnBrk="0" hangingPunct="1">
                        <a:lnSpc>
                          <a:spcPct val="100000"/>
                        </a:lnSpc>
                        <a:spcBef>
                          <a:spcPts val="0"/>
                        </a:spcBef>
                        <a:spcAft>
                          <a:spcPts val="0"/>
                        </a:spcAft>
                        <a:buClrTx/>
                        <a:buSzTx/>
                        <a:buFontTx/>
                        <a:buNone/>
                        <a:tabLst/>
                        <a:defRPr/>
                      </a:pPr>
                      <a:endParaRPr lang="fi-FI" sz="1100" b="1" dirty="0"/>
                    </a:p>
                  </a:txBody>
                  <a:tcPr/>
                </a:tc>
                <a:tc>
                  <a:txBody>
                    <a:bodyPr/>
                    <a:lstStyle/>
                    <a:p>
                      <a:pPr marL="0" marR="0" lvl="0" indent="0" algn="l" defTabSz="914388" rtl="0" eaLnBrk="1" fontAlgn="auto" latinLnBrk="0" hangingPunct="1">
                        <a:lnSpc>
                          <a:spcPct val="100000"/>
                        </a:lnSpc>
                        <a:spcBef>
                          <a:spcPts val="0"/>
                        </a:spcBef>
                        <a:spcAft>
                          <a:spcPts val="0"/>
                        </a:spcAft>
                        <a:buClrTx/>
                        <a:buSzTx/>
                        <a:buFontTx/>
                        <a:buNone/>
                        <a:tabLst/>
                        <a:defRPr/>
                      </a:pPr>
                      <a:endParaRPr lang="fi-FI" sz="1100" b="0"/>
                    </a:p>
                  </a:txBody>
                  <a:tcPr/>
                </a:tc>
                <a:tc>
                  <a:txBody>
                    <a:bodyPr/>
                    <a:lstStyle/>
                    <a:p>
                      <a:pPr marL="0" marR="0" lvl="0" indent="0" algn="l" defTabSz="914388" rtl="0" eaLnBrk="1" fontAlgn="auto" latinLnBrk="0" hangingPunct="1">
                        <a:lnSpc>
                          <a:spcPct val="100000"/>
                        </a:lnSpc>
                        <a:spcBef>
                          <a:spcPts val="0"/>
                        </a:spcBef>
                        <a:spcAft>
                          <a:spcPts val="0"/>
                        </a:spcAft>
                        <a:buClrTx/>
                        <a:buSzTx/>
                        <a:buFontTx/>
                        <a:buNone/>
                        <a:tabLst/>
                        <a:defRPr/>
                      </a:pPr>
                      <a:endParaRPr lang="fi-FI" sz="1100" b="0"/>
                    </a:p>
                  </a:txBody>
                  <a:tcPr/>
                </a:tc>
                <a:tc>
                  <a:txBody>
                    <a:bodyPr/>
                    <a:lstStyle/>
                    <a:p>
                      <a:pPr marL="0" marR="0" lvl="0" indent="0" algn="l" defTabSz="914388" rtl="0" eaLnBrk="1" fontAlgn="auto" latinLnBrk="0" hangingPunct="1">
                        <a:lnSpc>
                          <a:spcPct val="100000"/>
                        </a:lnSpc>
                        <a:spcBef>
                          <a:spcPts val="0"/>
                        </a:spcBef>
                        <a:spcAft>
                          <a:spcPts val="0"/>
                        </a:spcAft>
                        <a:buClrTx/>
                        <a:buSzTx/>
                        <a:buFontTx/>
                        <a:buNone/>
                        <a:tabLst/>
                        <a:defRPr/>
                      </a:pPr>
                      <a:endParaRPr lang="fi-FI" sz="1100" b="0" dirty="0"/>
                    </a:p>
                  </a:txBody>
                  <a:tcPr/>
                </a:tc>
                <a:tc>
                  <a:txBody>
                    <a:bodyPr/>
                    <a:lstStyle/>
                    <a:p>
                      <a:pPr marL="0" marR="0" lvl="0" indent="0" algn="l" defTabSz="914388" rtl="0" eaLnBrk="1" fontAlgn="auto" latinLnBrk="0" hangingPunct="1">
                        <a:lnSpc>
                          <a:spcPct val="100000"/>
                        </a:lnSpc>
                        <a:spcBef>
                          <a:spcPts val="0"/>
                        </a:spcBef>
                        <a:spcAft>
                          <a:spcPts val="0"/>
                        </a:spcAft>
                        <a:buClrTx/>
                        <a:buSzTx/>
                        <a:buFontTx/>
                        <a:buNone/>
                        <a:tabLst/>
                        <a:defRPr/>
                      </a:pPr>
                      <a:endParaRPr lang="fi-FI" sz="1100" b="0"/>
                    </a:p>
                  </a:txBody>
                  <a:tcPr/>
                </a:tc>
                <a:tc>
                  <a:txBody>
                    <a:bodyPr/>
                    <a:lstStyle/>
                    <a:p>
                      <a:r>
                        <a:rPr lang="fi-FI" sz="1100" b="1"/>
                        <a:t>Miten</a:t>
                      </a:r>
                      <a:r>
                        <a:rPr lang="fi-FI" sz="1100" b="1" baseline="0"/>
                        <a:t> kehitämme toimintaamme?</a:t>
                      </a:r>
                    </a:p>
                    <a:p>
                      <a:r>
                        <a:rPr lang="fi-FI" sz="1100" b="0" baseline="0"/>
                        <a:t>Miten erityisesti onnistuimme?</a:t>
                      </a:r>
                      <a:endParaRPr lang="fi-FI" sz="1100" b="0"/>
                    </a:p>
                  </a:txBody>
                  <a:tcPr/>
                </a:tc>
                <a:extLst>
                  <a:ext uri="{0D108BD9-81ED-4DB2-BD59-A6C34878D82A}">
                    <a16:rowId xmlns:a16="http://schemas.microsoft.com/office/drawing/2014/main" xmlns="" val="10000"/>
                  </a:ext>
                </a:extLst>
              </a:tr>
              <a:tr h="1413040">
                <a:tc>
                  <a:txBody>
                    <a:bodyPr/>
                    <a:lstStyle/>
                    <a:p>
                      <a:pPr marL="0" marR="0" lvl="0" indent="0" algn="l" defTabSz="914388" rtl="0" eaLnBrk="1" fontAlgn="auto" latinLnBrk="0" hangingPunct="1">
                        <a:lnSpc>
                          <a:spcPct val="100000"/>
                        </a:lnSpc>
                        <a:spcBef>
                          <a:spcPts val="0"/>
                        </a:spcBef>
                        <a:spcAft>
                          <a:spcPts val="0"/>
                        </a:spcAft>
                        <a:buClrTx/>
                        <a:buSzTx/>
                        <a:buFontTx/>
                        <a:buNone/>
                        <a:tabLst/>
                        <a:defRPr/>
                      </a:pPr>
                      <a:endParaRPr lang="en-US" sz="1050" baseline="0" dirty="0"/>
                    </a:p>
                    <a:p>
                      <a:pPr marL="0" marR="0" lvl="0" indent="0" algn="l" defTabSz="914388" rtl="0" eaLnBrk="1" fontAlgn="auto" latinLnBrk="0" hangingPunct="1">
                        <a:lnSpc>
                          <a:spcPct val="100000"/>
                        </a:lnSpc>
                        <a:spcBef>
                          <a:spcPts val="0"/>
                        </a:spcBef>
                        <a:spcAft>
                          <a:spcPts val="0"/>
                        </a:spcAft>
                        <a:buClrTx/>
                        <a:buSzTx/>
                        <a:buFontTx/>
                        <a:buNone/>
                        <a:tabLst/>
                        <a:defRPr/>
                      </a:pPr>
                      <a:r>
                        <a:rPr lang="en-US" sz="1050" b="1" dirty="0" err="1" smtClean="0"/>
                        <a:t>Tasa-arvoa</a:t>
                      </a:r>
                      <a:r>
                        <a:rPr lang="en-US" sz="1050" b="1" baseline="0" dirty="0" smtClean="0"/>
                        <a:t> </a:t>
                      </a:r>
                      <a:r>
                        <a:rPr lang="en-US" sz="1050" b="1" baseline="0" dirty="0" err="1" smtClean="0"/>
                        <a:t>edistävä</a:t>
                      </a:r>
                      <a:r>
                        <a:rPr lang="en-US" sz="1050" b="1" baseline="0" dirty="0" smtClean="0"/>
                        <a:t> </a:t>
                      </a:r>
                      <a:r>
                        <a:rPr lang="en-US" sz="1050" b="1" baseline="0" dirty="0" err="1" smtClean="0"/>
                        <a:t>toimenpide</a:t>
                      </a:r>
                      <a:endParaRPr lang="en-US" sz="1050" b="1" baseline="0" dirty="0" smtClean="0"/>
                    </a:p>
                    <a:p>
                      <a:pPr marL="0" marR="0" lvl="0" indent="0" algn="l" defTabSz="914388" rtl="0" eaLnBrk="1" fontAlgn="auto" latinLnBrk="0" hangingPunct="1">
                        <a:lnSpc>
                          <a:spcPct val="100000"/>
                        </a:lnSpc>
                        <a:spcBef>
                          <a:spcPts val="0"/>
                        </a:spcBef>
                        <a:spcAft>
                          <a:spcPts val="0"/>
                        </a:spcAft>
                        <a:buClrTx/>
                        <a:buSzTx/>
                        <a:buFontTx/>
                        <a:buNone/>
                        <a:tabLst/>
                        <a:defRPr/>
                      </a:pPr>
                      <a:endParaRPr lang="en-US" sz="1050" baseline="0" dirty="0" smtClean="0"/>
                    </a:p>
                    <a:p>
                      <a:pPr marL="0" marR="0" lvl="0" indent="0" algn="l" defTabSz="914388" rtl="0" eaLnBrk="1" fontAlgn="auto" latinLnBrk="0" hangingPunct="1">
                        <a:lnSpc>
                          <a:spcPct val="100000"/>
                        </a:lnSpc>
                        <a:spcBef>
                          <a:spcPts val="0"/>
                        </a:spcBef>
                        <a:spcAft>
                          <a:spcPts val="0"/>
                        </a:spcAft>
                        <a:buClrTx/>
                        <a:buSzTx/>
                        <a:buFontTx/>
                        <a:buNone/>
                        <a:tabLst/>
                        <a:defRPr/>
                      </a:pPr>
                      <a:r>
                        <a:rPr lang="en-US" sz="1050" dirty="0" err="1" smtClean="0"/>
                        <a:t>Rohkaisemme</a:t>
                      </a:r>
                      <a:r>
                        <a:rPr lang="en-US" sz="1050" dirty="0" smtClean="0"/>
                        <a:t> </a:t>
                      </a:r>
                      <a:r>
                        <a:rPr lang="en-US" sz="1050" dirty="0" err="1" smtClean="0"/>
                        <a:t>lapsia</a:t>
                      </a:r>
                      <a:r>
                        <a:rPr lang="en-US" sz="1050" dirty="0" smtClean="0"/>
                        <a:t> </a:t>
                      </a:r>
                      <a:r>
                        <a:rPr lang="en-US" sz="1050" dirty="0" err="1" smtClean="0"/>
                        <a:t>tekemään</a:t>
                      </a:r>
                      <a:r>
                        <a:rPr lang="en-US" sz="1050" dirty="0" smtClean="0"/>
                        <a:t> </a:t>
                      </a:r>
                      <a:r>
                        <a:rPr lang="en-US" sz="1050" dirty="0" err="1" smtClean="0"/>
                        <a:t>valintoja</a:t>
                      </a:r>
                      <a:r>
                        <a:rPr lang="en-US" sz="1050" dirty="0" smtClean="0"/>
                        <a:t> </a:t>
                      </a:r>
                      <a:r>
                        <a:rPr lang="en-US" sz="1050" dirty="0" err="1" smtClean="0"/>
                        <a:t>ilman</a:t>
                      </a:r>
                      <a:r>
                        <a:rPr lang="en-US" sz="1050" dirty="0" smtClean="0"/>
                        <a:t> </a:t>
                      </a:r>
                      <a:r>
                        <a:rPr lang="en-US" sz="1050" dirty="0" err="1" smtClean="0"/>
                        <a:t>sukupuoleen</a:t>
                      </a:r>
                      <a:r>
                        <a:rPr lang="en-US" sz="1050" dirty="0" smtClean="0"/>
                        <a:t> </a:t>
                      </a:r>
                      <a:r>
                        <a:rPr lang="en-US" sz="1050" dirty="0" err="1" smtClean="0"/>
                        <a:t>liittyviä</a:t>
                      </a:r>
                      <a:r>
                        <a:rPr lang="en-US" sz="1050" dirty="0" smtClean="0"/>
                        <a:t> </a:t>
                      </a:r>
                      <a:r>
                        <a:rPr lang="en-US" sz="1050" dirty="0" err="1" smtClean="0"/>
                        <a:t>ennakko-oletuksia</a:t>
                      </a:r>
                      <a:r>
                        <a:rPr lang="en-US" sz="1050" dirty="0" smtClean="0"/>
                        <a:t>: </a:t>
                      </a:r>
                      <a:r>
                        <a:rPr lang="en-US" sz="1050" dirty="0" err="1" smtClean="0"/>
                        <a:t>kaikki</a:t>
                      </a:r>
                      <a:r>
                        <a:rPr lang="en-US" sz="1050" dirty="0" smtClean="0"/>
                        <a:t> </a:t>
                      </a:r>
                      <a:r>
                        <a:rPr lang="en-US" sz="1050" dirty="0" err="1" smtClean="0"/>
                        <a:t>leikit</a:t>
                      </a:r>
                      <a:r>
                        <a:rPr lang="en-US" sz="1050" dirty="0" smtClean="0"/>
                        <a:t> </a:t>
                      </a:r>
                      <a:r>
                        <a:rPr lang="en-US" sz="1050" dirty="0" err="1" smtClean="0"/>
                        <a:t>kuuluvat</a:t>
                      </a:r>
                      <a:r>
                        <a:rPr lang="en-US" sz="1050" dirty="0" smtClean="0"/>
                        <a:t> </a:t>
                      </a:r>
                      <a:r>
                        <a:rPr lang="en-US" sz="1050" dirty="0" err="1" smtClean="0"/>
                        <a:t>kaikille</a:t>
                      </a:r>
                      <a:r>
                        <a:rPr lang="en-US" sz="1050" dirty="0" smtClean="0"/>
                        <a:t> </a:t>
                      </a:r>
                      <a:r>
                        <a:rPr lang="en-US" sz="1050" dirty="0" err="1" smtClean="0"/>
                        <a:t>lapsille</a:t>
                      </a:r>
                      <a:r>
                        <a:rPr lang="en-US" sz="1050" dirty="0" smtClean="0"/>
                        <a:t>!</a:t>
                      </a:r>
                    </a:p>
                    <a:p>
                      <a:pPr marL="0" marR="0" lvl="0" indent="0" algn="l" defTabSz="914388" rtl="0" eaLnBrk="1" fontAlgn="auto" latinLnBrk="0" hangingPunct="1">
                        <a:lnSpc>
                          <a:spcPct val="100000"/>
                        </a:lnSpc>
                        <a:spcBef>
                          <a:spcPts val="0"/>
                        </a:spcBef>
                        <a:spcAft>
                          <a:spcPts val="0"/>
                        </a:spcAft>
                        <a:buClrTx/>
                        <a:buSzTx/>
                        <a:buFontTx/>
                        <a:buNone/>
                        <a:tabLst/>
                        <a:defRPr/>
                      </a:pPr>
                      <a:endParaRPr lang="en-US" sz="1050" dirty="0"/>
                    </a:p>
                  </a:txBody>
                  <a:tcPr/>
                </a:tc>
                <a:tc>
                  <a:txBody>
                    <a:bodyPr/>
                    <a:lstStyle/>
                    <a:p>
                      <a:endParaRPr lang="fi-FI" sz="1100"/>
                    </a:p>
                  </a:txBody>
                  <a:tcPr/>
                </a:tc>
                <a:tc>
                  <a:txBody>
                    <a:bodyPr/>
                    <a:lstStyle/>
                    <a:p>
                      <a:endParaRPr lang="fi-FI" sz="1100"/>
                    </a:p>
                  </a:txBody>
                  <a:tcPr/>
                </a:tc>
                <a:tc>
                  <a:txBody>
                    <a:bodyPr/>
                    <a:lstStyle/>
                    <a:p>
                      <a:endParaRPr lang="fi-FI" sz="1100"/>
                    </a:p>
                  </a:txBody>
                  <a:tcPr/>
                </a:tc>
                <a:tc>
                  <a:txBody>
                    <a:bodyPr/>
                    <a:lstStyle/>
                    <a:p>
                      <a:endParaRPr lang="fi-FI" sz="1100"/>
                    </a:p>
                  </a:txBody>
                  <a:tcPr/>
                </a:tc>
                <a:tc>
                  <a:txBody>
                    <a:bodyPr/>
                    <a:lstStyle/>
                    <a:p>
                      <a:endParaRPr lang="fi-FI" sz="1100"/>
                    </a:p>
                  </a:txBody>
                  <a:tcPr/>
                </a:tc>
                <a:extLst>
                  <a:ext uri="{0D108BD9-81ED-4DB2-BD59-A6C34878D82A}">
                    <a16:rowId xmlns:a16="http://schemas.microsoft.com/office/drawing/2014/main" xmlns="" val="10001"/>
                  </a:ext>
                </a:extLst>
              </a:tr>
              <a:tr h="853156">
                <a:tc>
                  <a:txBody>
                    <a:bodyPr/>
                    <a:lstStyle/>
                    <a:p>
                      <a:pPr lvl="0"/>
                      <a:r>
                        <a:rPr lang="fi-FI" sz="1050" b="1" dirty="0" smtClean="0"/>
                        <a:t>Tasa-arvoa edistävä toimenpide</a:t>
                      </a:r>
                    </a:p>
                    <a:p>
                      <a:pPr lvl="0"/>
                      <a:r>
                        <a:rPr lang="fi-FI" sz="1050" b="0" dirty="0" smtClean="0"/>
                        <a:t>Henkilöstö harrastaa itsereflektiota ja pohtii jatkuvasti vahvistaako käytöksellään sukupuolistereotypioita</a:t>
                      </a:r>
                    </a:p>
                    <a:p>
                      <a:pPr lvl="0"/>
                      <a:r>
                        <a:rPr lang="fi-FI" sz="1050" dirty="0" smtClean="0"/>
                        <a:t>sa-arvoa </a:t>
                      </a:r>
                      <a:r>
                        <a:rPr lang="fi-FI" sz="1050" dirty="0"/>
                        <a:t>edistävä toimenpide</a:t>
                      </a:r>
                    </a:p>
                  </a:txBody>
                  <a:tcPr/>
                </a:tc>
                <a:tc>
                  <a:txBody>
                    <a:bodyPr/>
                    <a:lstStyle/>
                    <a:p>
                      <a:endParaRPr lang="fi-FI" sz="1100"/>
                    </a:p>
                  </a:txBody>
                  <a:tcPr/>
                </a:tc>
                <a:tc>
                  <a:txBody>
                    <a:bodyPr/>
                    <a:lstStyle/>
                    <a:p>
                      <a:endParaRPr lang="fi-FI" sz="1100"/>
                    </a:p>
                  </a:txBody>
                  <a:tcPr/>
                </a:tc>
                <a:tc>
                  <a:txBody>
                    <a:bodyPr/>
                    <a:lstStyle/>
                    <a:p>
                      <a:endParaRPr lang="fi-FI" sz="1100"/>
                    </a:p>
                  </a:txBody>
                  <a:tcPr/>
                </a:tc>
                <a:tc>
                  <a:txBody>
                    <a:bodyPr/>
                    <a:lstStyle/>
                    <a:p>
                      <a:endParaRPr lang="fi-FI" sz="1100"/>
                    </a:p>
                  </a:txBody>
                  <a:tcPr/>
                </a:tc>
                <a:tc>
                  <a:txBody>
                    <a:bodyPr/>
                    <a:lstStyle/>
                    <a:p>
                      <a:endParaRPr lang="fi-FI" sz="1100"/>
                    </a:p>
                  </a:txBody>
                  <a:tcPr/>
                </a:tc>
                <a:extLst>
                  <a:ext uri="{0D108BD9-81ED-4DB2-BD59-A6C34878D82A}">
                    <a16:rowId xmlns:a16="http://schemas.microsoft.com/office/drawing/2014/main" xmlns="" val="10002"/>
                  </a:ext>
                </a:extLst>
              </a:tr>
              <a:tr h="723329">
                <a:tc>
                  <a:txBody>
                    <a:bodyPr/>
                    <a:lstStyle/>
                    <a:p>
                      <a:pPr marL="0" marR="0" lvl="0" indent="0" algn="l" defTabSz="914388" rtl="0" eaLnBrk="1" fontAlgn="auto" latinLnBrk="0" hangingPunct="1">
                        <a:lnSpc>
                          <a:spcPct val="100000"/>
                        </a:lnSpc>
                        <a:spcBef>
                          <a:spcPts val="0"/>
                        </a:spcBef>
                        <a:spcAft>
                          <a:spcPts val="0"/>
                        </a:spcAft>
                        <a:buClrTx/>
                        <a:buSzTx/>
                        <a:buFontTx/>
                        <a:buNone/>
                        <a:tabLst/>
                        <a:defRPr/>
                      </a:pPr>
                      <a:r>
                        <a:rPr lang="en-US" sz="1050" dirty="0" err="1"/>
                        <a:t>Yhdenvertaisuutta</a:t>
                      </a:r>
                      <a:r>
                        <a:rPr lang="en-US" sz="1050" baseline="0" dirty="0"/>
                        <a:t> </a:t>
                      </a:r>
                      <a:r>
                        <a:rPr lang="en-US" sz="1050" baseline="0" dirty="0" err="1"/>
                        <a:t>edistävä</a:t>
                      </a:r>
                      <a:r>
                        <a:rPr lang="en-US" sz="1050" baseline="0" dirty="0"/>
                        <a:t> </a:t>
                      </a:r>
                      <a:r>
                        <a:rPr lang="en-US" sz="1050" baseline="0" dirty="0" err="1" smtClean="0"/>
                        <a:t>toimenpide</a:t>
                      </a:r>
                      <a:endParaRPr lang="en-US" sz="1050" baseline="0" dirty="0" smtClean="0"/>
                    </a:p>
                    <a:p>
                      <a:pPr marL="0" marR="0" lvl="0" indent="0" algn="l" defTabSz="914388" rtl="0" eaLnBrk="1" fontAlgn="auto" latinLnBrk="0" hangingPunct="1">
                        <a:lnSpc>
                          <a:spcPct val="100000"/>
                        </a:lnSpc>
                        <a:spcBef>
                          <a:spcPts val="0"/>
                        </a:spcBef>
                        <a:spcAft>
                          <a:spcPts val="0"/>
                        </a:spcAft>
                        <a:buClrTx/>
                        <a:buSzTx/>
                        <a:buFontTx/>
                        <a:buNone/>
                        <a:tabLst/>
                        <a:defRPr/>
                      </a:pPr>
                      <a:r>
                        <a:rPr lang="en-US" sz="1050" baseline="0" dirty="0" err="1" smtClean="0"/>
                        <a:t>Luomme</a:t>
                      </a:r>
                      <a:r>
                        <a:rPr lang="en-US" sz="1050" baseline="0" dirty="0" smtClean="0"/>
                        <a:t> </a:t>
                      </a:r>
                      <a:r>
                        <a:rPr lang="en-US" sz="1050" baseline="0" dirty="0" err="1" smtClean="0"/>
                        <a:t>avoimen</a:t>
                      </a:r>
                      <a:r>
                        <a:rPr lang="en-US" sz="1050" baseline="0" dirty="0" smtClean="0"/>
                        <a:t> </a:t>
                      </a:r>
                      <a:r>
                        <a:rPr lang="en-US" sz="1050" baseline="0" dirty="0" err="1" smtClean="0"/>
                        <a:t>ilmapiirin</a:t>
                      </a:r>
                      <a:r>
                        <a:rPr lang="en-US" sz="1050" baseline="0" dirty="0" smtClean="0"/>
                        <a:t>., </a:t>
                      </a:r>
                      <a:r>
                        <a:rPr lang="en-US" sz="1050" baseline="0" dirty="0" err="1" smtClean="0"/>
                        <a:t>jossa</a:t>
                      </a:r>
                      <a:r>
                        <a:rPr lang="en-US" sz="1050" baseline="0" dirty="0" smtClean="0"/>
                        <a:t> </a:t>
                      </a:r>
                      <a:r>
                        <a:rPr lang="en-US" sz="1050" baseline="0" dirty="0" err="1" smtClean="0"/>
                        <a:t>vanhempien</a:t>
                      </a:r>
                      <a:r>
                        <a:rPr lang="en-US" sz="1050" baseline="0" dirty="0" smtClean="0"/>
                        <a:t> on </a:t>
                      </a:r>
                      <a:r>
                        <a:rPr lang="en-US" sz="1050" baseline="0" dirty="0" err="1" smtClean="0"/>
                        <a:t>helppo</a:t>
                      </a:r>
                      <a:r>
                        <a:rPr lang="en-US" sz="1050" baseline="0" dirty="0" smtClean="0"/>
                        <a:t> </a:t>
                      </a:r>
                      <a:r>
                        <a:rPr lang="en-US" sz="1050" baseline="0" dirty="0" err="1" smtClean="0"/>
                        <a:t>keskustelle</a:t>
                      </a:r>
                      <a:r>
                        <a:rPr lang="en-US" sz="1050" baseline="0" dirty="0" smtClean="0"/>
                        <a:t> </a:t>
                      </a:r>
                      <a:r>
                        <a:rPr lang="en-US" sz="1050" baseline="0" dirty="0" err="1" smtClean="0"/>
                        <a:t>kanssamme</a:t>
                      </a:r>
                      <a:r>
                        <a:rPr lang="en-US" sz="1050" baseline="0" dirty="0" smtClean="0"/>
                        <a:t> </a:t>
                      </a:r>
                      <a:r>
                        <a:rPr lang="en-US" sz="1050" baseline="0" dirty="0" err="1" smtClean="0"/>
                        <a:t>perheen</a:t>
                      </a:r>
                      <a:r>
                        <a:rPr lang="en-US" sz="1050" baseline="0" dirty="0" smtClean="0"/>
                        <a:t> </a:t>
                      </a:r>
                      <a:r>
                        <a:rPr lang="en-US" sz="1050" baseline="0" dirty="0" err="1" smtClean="0"/>
                        <a:t>tilanteista</a:t>
                      </a:r>
                      <a:r>
                        <a:rPr lang="en-US" sz="1050" baseline="0" dirty="0" smtClean="0"/>
                        <a:t> ja </a:t>
                      </a:r>
                      <a:r>
                        <a:rPr lang="en-US" sz="1050" baseline="0" dirty="0" err="1" smtClean="0"/>
                        <a:t>niissä</a:t>
                      </a:r>
                      <a:r>
                        <a:rPr lang="en-US" sz="1050" baseline="0" dirty="0" smtClean="0"/>
                        <a:t> </a:t>
                      </a:r>
                      <a:r>
                        <a:rPr lang="en-US" sz="1050" baseline="0" dirty="0" err="1" smtClean="0"/>
                        <a:t>tapahtuvista</a:t>
                      </a:r>
                      <a:r>
                        <a:rPr lang="en-US" sz="1050" baseline="0" dirty="0" smtClean="0"/>
                        <a:t> </a:t>
                      </a:r>
                      <a:r>
                        <a:rPr lang="en-US" sz="1050" baseline="0" dirty="0" err="1" smtClean="0"/>
                        <a:t>yllättävistäkin</a:t>
                      </a:r>
                      <a:r>
                        <a:rPr lang="en-US" sz="1050" baseline="0" dirty="0" smtClean="0"/>
                        <a:t> </a:t>
                      </a:r>
                      <a:r>
                        <a:rPr lang="en-US" sz="1050" baseline="0" dirty="0" err="1" smtClean="0"/>
                        <a:t>muutoksista</a:t>
                      </a:r>
                      <a:endParaRPr lang="en-US" sz="1050" dirty="0"/>
                    </a:p>
                  </a:txBody>
                  <a:tcPr/>
                </a:tc>
                <a:tc>
                  <a:txBody>
                    <a:bodyPr/>
                    <a:lstStyle/>
                    <a:p>
                      <a:endParaRPr lang="fi-FI" sz="1100"/>
                    </a:p>
                  </a:txBody>
                  <a:tcPr/>
                </a:tc>
                <a:tc>
                  <a:txBody>
                    <a:bodyPr/>
                    <a:lstStyle/>
                    <a:p>
                      <a:endParaRPr lang="fi-FI" sz="1100"/>
                    </a:p>
                  </a:txBody>
                  <a:tcPr/>
                </a:tc>
                <a:tc>
                  <a:txBody>
                    <a:bodyPr/>
                    <a:lstStyle/>
                    <a:p>
                      <a:endParaRPr lang="fi-FI" sz="1100"/>
                    </a:p>
                  </a:txBody>
                  <a:tcPr/>
                </a:tc>
                <a:tc>
                  <a:txBody>
                    <a:bodyPr/>
                    <a:lstStyle/>
                    <a:p>
                      <a:endParaRPr lang="fi-FI" sz="1100"/>
                    </a:p>
                  </a:txBody>
                  <a:tcPr/>
                </a:tc>
                <a:tc>
                  <a:txBody>
                    <a:bodyPr/>
                    <a:lstStyle/>
                    <a:p>
                      <a:endParaRPr lang="fi-FI" sz="1100"/>
                    </a:p>
                  </a:txBody>
                  <a:tcPr/>
                </a:tc>
                <a:extLst>
                  <a:ext uri="{0D108BD9-81ED-4DB2-BD59-A6C34878D82A}">
                    <a16:rowId xmlns:a16="http://schemas.microsoft.com/office/drawing/2014/main" xmlns="" val="10003"/>
                  </a:ext>
                </a:extLst>
              </a:tr>
              <a:tr h="602619">
                <a:tc>
                  <a:txBody>
                    <a:bodyPr/>
                    <a:lstStyle/>
                    <a:p>
                      <a:pPr lvl="0"/>
                      <a:r>
                        <a:rPr lang="fi-FI" sz="1050" dirty="0"/>
                        <a:t>Yhdenvertaisuutta edistävä </a:t>
                      </a:r>
                      <a:r>
                        <a:rPr lang="fi-FI" sz="1050" dirty="0" smtClean="0"/>
                        <a:t>toimenpide</a:t>
                      </a:r>
                    </a:p>
                    <a:p>
                      <a:pPr lvl="0"/>
                      <a:r>
                        <a:rPr lang="fi-FI" sz="1050" dirty="0" smtClean="0"/>
                        <a:t>Puutumme napakasti</a:t>
                      </a:r>
                      <a:r>
                        <a:rPr lang="fi-FI" sz="1050" baseline="0" dirty="0" smtClean="0"/>
                        <a:t> kiusaamiseen ja teemme kiusaamista ennaltaehkäisevää työtä</a:t>
                      </a:r>
                      <a:endParaRPr lang="fi-FI" sz="1050" dirty="0"/>
                    </a:p>
                  </a:txBody>
                  <a:tcPr/>
                </a:tc>
                <a:tc>
                  <a:txBody>
                    <a:bodyPr/>
                    <a:lstStyle/>
                    <a:p>
                      <a:endParaRPr lang="fi-FI" sz="1100"/>
                    </a:p>
                  </a:txBody>
                  <a:tcPr/>
                </a:tc>
                <a:tc>
                  <a:txBody>
                    <a:bodyPr/>
                    <a:lstStyle/>
                    <a:p>
                      <a:endParaRPr lang="fi-FI" sz="1100"/>
                    </a:p>
                  </a:txBody>
                  <a:tcPr/>
                </a:tc>
                <a:tc>
                  <a:txBody>
                    <a:bodyPr/>
                    <a:lstStyle/>
                    <a:p>
                      <a:endParaRPr lang="fi-FI" sz="1100"/>
                    </a:p>
                  </a:txBody>
                  <a:tcPr/>
                </a:tc>
                <a:tc>
                  <a:txBody>
                    <a:bodyPr/>
                    <a:lstStyle/>
                    <a:p>
                      <a:endParaRPr lang="fi-FI" sz="1100"/>
                    </a:p>
                  </a:txBody>
                  <a:tcPr/>
                </a:tc>
                <a:tc>
                  <a:txBody>
                    <a:bodyPr/>
                    <a:lstStyle/>
                    <a:p>
                      <a:endParaRPr lang="fi-FI" sz="1100"/>
                    </a:p>
                  </a:txBody>
                  <a:tcPr/>
                </a:tc>
                <a:extLst>
                  <a:ext uri="{0D108BD9-81ED-4DB2-BD59-A6C34878D82A}">
                    <a16:rowId xmlns:a16="http://schemas.microsoft.com/office/drawing/2014/main" xmlns="" val="10004"/>
                  </a:ext>
                </a:extLst>
              </a:tr>
              <a:tr h="335906">
                <a:tc>
                  <a:txBody>
                    <a:bodyPr/>
                    <a:lstStyle/>
                    <a:p>
                      <a:pPr lvl="0"/>
                      <a:r>
                        <a:rPr lang="fi-FI" sz="1050" dirty="0" smtClean="0"/>
                        <a:t>Näemme kulttuurisen moninaisuuden</a:t>
                      </a:r>
                      <a:r>
                        <a:rPr lang="fi-FI" sz="1050" baseline="0" dirty="0" smtClean="0"/>
                        <a:t> rikkauksena emmekä hyväksy rasismia missään muodossa</a:t>
                      </a:r>
                      <a:endParaRPr lang="fi-FI" sz="1050" dirty="0"/>
                    </a:p>
                  </a:txBody>
                  <a:tcPr/>
                </a:tc>
                <a:tc>
                  <a:txBody>
                    <a:bodyPr/>
                    <a:lstStyle/>
                    <a:p>
                      <a:endParaRPr lang="fi-FI" sz="1100"/>
                    </a:p>
                  </a:txBody>
                  <a:tcPr/>
                </a:tc>
                <a:tc>
                  <a:txBody>
                    <a:bodyPr/>
                    <a:lstStyle/>
                    <a:p>
                      <a:endParaRPr lang="fi-FI" sz="1100" dirty="0"/>
                    </a:p>
                  </a:txBody>
                  <a:tcPr/>
                </a:tc>
                <a:tc>
                  <a:txBody>
                    <a:bodyPr/>
                    <a:lstStyle/>
                    <a:p>
                      <a:endParaRPr lang="fi-FI" sz="1100"/>
                    </a:p>
                  </a:txBody>
                  <a:tcPr/>
                </a:tc>
                <a:tc>
                  <a:txBody>
                    <a:bodyPr/>
                    <a:lstStyle/>
                    <a:p>
                      <a:endParaRPr lang="fi-FI" sz="1100"/>
                    </a:p>
                  </a:txBody>
                  <a:tcPr/>
                </a:tc>
                <a:tc>
                  <a:txBody>
                    <a:bodyPr/>
                    <a:lstStyle/>
                    <a:p>
                      <a:endParaRPr lang="fi-FI" sz="1100" dirty="0"/>
                    </a:p>
                  </a:txBody>
                  <a:tcPr/>
                </a:tc>
                <a:extLst>
                  <a:ext uri="{0D108BD9-81ED-4DB2-BD59-A6C34878D82A}">
                    <a16:rowId xmlns:a16="http://schemas.microsoft.com/office/drawing/2014/main" xmlns="" val="637462260"/>
                  </a:ext>
                </a:extLst>
              </a:tr>
            </a:tbl>
          </a:graphicData>
        </a:graphic>
      </p:graphicFrame>
    </p:spTree>
    <p:extLst>
      <p:ext uri="{BB962C8B-B14F-4D97-AF65-F5344CB8AC3E}">
        <p14:creationId xmlns:p14="http://schemas.microsoft.com/office/powerpoint/2010/main" val="38324267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395110" y="365125"/>
            <a:ext cx="10515600" cy="564265"/>
          </a:xfrm>
        </p:spPr>
        <p:txBody>
          <a:bodyPr>
            <a:noAutofit/>
          </a:bodyPr>
          <a:lstStyle/>
          <a:p>
            <a:r>
              <a:rPr lang="fi-FI" sz="3600" b="1" dirty="0">
                <a:solidFill>
                  <a:schemeClr val="accent5"/>
                </a:solidFill>
                <a:latin typeface="Arial" panose="020B0604020202020204" pitchFamily="34" charset="0"/>
                <a:cs typeface="Arial" panose="020B0604020202020204" pitchFamily="34" charset="0"/>
              </a:rPr>
              <a:t>Työtämme ohjaavat arvot</a:t>
            </a:r>
          </a:p>
        </p:txBody>
      </p:sp>
      <p:pic>
        <p:nvPicPr>
          <p:cNvPr id="11" name="Sisällön paikkamerkki 10" descr="Kuvituskuva, jossa aikuinen ja lapsi luonnossa.&#10;">
            <a:extLst>
              <a:ext uri="{FF2B5EF4-FFF2-40B4-BE49-F238E27FC236}">
                <a16:creationId xmlns:a16="http://schemas.microsoft.com/office/drawing/2014/main" xmlns="" id="{C59764C8-73CE-414D-813B-E5A00A7EBD6F}"/>
              </a:ext>
            </a:extLst>
          </p:cNvPr>
          <p:cNvPicPr>
            <a:picLocks noGrp="1" noChangeAspect="1"/>
          </p:cNvPicPr>
          <p:nvPr>
            <p:ph sz="half" idx="1"/>
          </p:nvPr>
        </p:nvPicPr>
        <p:blipFill>
          <a:blip r:embed="rId3"/>
          <a:stretch>
            <a:fillRect/>
          </a:stretch>
        </p:blipFill>
        <p:spPr>
          <a:xfrm>
            <a:off x="395110" y="1528131"/>
            <a:ext cx="5824977" cy="3883318"/>
          </a:xfrm>
          <a:prstGeom prst="rect">
            <a:avLst/>
          </a:prstGeom>
        </p:spPr>
      </p:pic>
      <p:sp>
        <p:nvSpPr>
          <p:cNvPr id="6" name="Sisällön paikkamerkki 5"/>
          <p:cNvSpPr>
            <a:spLocks noGrp="1"/>
          </p:cNvSpPr>
          <p:nvPr>
            <p:ph sz="half" idx="2"/>
          </p:nvPr>
        </p:nvSpPr>
        <p:spPr>
          <a:xfrm>
            <a:off x="6605665" y="1528131"/>
            <a:ext cx="5405359" cy="4351338"/>
          </a:xfrm>
        </p:spPr>
        <p:txBody>
          <a:bodyPr>
            <a:noAutofit/>
          </a:bodyPr>
          <a:lstStyle/>
          <a:p>
            <a:pPr marL="0" lvl="0" indent="0" fontAlgn="base">
              <a:lnSpc>
                <a:spcPct val="100000"/>
              </a:lnSpc>
              <a:spcBef>
                <a:spcPct val="0"/>
              </a:spcBef>
              <a:spcAft>
                <a:spcPct val="0"/>
              </a:spcAft>
              <a:buNone/>
              <a:defRPr/>
            </a:pPr>
            <a:r>
              <a:rPr lang="fi-FI" sz="1900" dirty="0">
                <a:solidFill>
                  <a:prstClr val="black"/>
                </a:solidFill>
                <a:latin typeface="Arial" panose="020B0604020202020204"/>
                <a:ea typeface="+mn-lt"/>
                <a:cs typeface="Arial" panose="020B0604020202020204"/>
              </a:rPr>
              <a:t>Helsinkiläinen varhaiskasvatus ja esiopetus perustuvat valtakunnallisissa varhaiskasvatus- ja esiopetussuunnitelmissa määritellyille arvoille sekä Helsingin kaupungin strategiaan.</a:t>
            </a:r>
          </a:p>
          <a:p>
            <a:pPr marL="0" lvl="0" indent="0" fontAlgn="base">
              <a:lnSpc>
                <a:spcPct val="100000"/>
              </a:lnSpc>
              <a:spcBef>
                <a:spcPct val="0"/>
              </a:spcBef>
              <a:spcAft>
                <a:spcPct val="0"/>
              </a:spcAft>
              <a:buNone/>
              <a:defRPr/>
            </a:pPr>
            <a:endParaRPr lang="fi-FI" sz="1900" dirty="0">
              <a:solidFill>
                <a:prstClr val="black"/>
              </a:solidFill>
              <a:latin typeface="Arial" panose="020B0604020202020204"/>
              <a:ea typeface="+mn-lt"/>
              <a:cs typeface="Arial" panose="020B0604020202020204"/>
            </a:endParaRPr>
          </a:p>
          <a:p>
            <a:pPr marL="342900" lvl="0" indent="-342900" fontAlgn="base">
              <a:lnSpc>
                <a:spcPct val="100000"/>
              </a:lnSpc>
              <a:spcBef>
                <a:spcPct val="0"/>
              </a:spcBef>
              <a:spcAft>
                <a:spcPct val="0"/>
              </a:spcAft>
              <a:defRPr/>
            </a:pPr>
            <a:r>
              <a:rPr lang="fi-FI" sz="1900" dirty="0">
                <a:solidFill>
                  <a:prstClr val="black"/>
                </a:solidFill>
                <a:latin typeface="Arial" panose="020B0604020202020204"/>
              </a:rPr>
              <a:t>Lapsuuden itseisarvo</a:t>
            </a:r>
            <a:endParaRPr lang="fi-FI" sz="1900" dirty="0">
              <a:solidFill>
                <a:prstClr val="black"/>
              </a:solidFill>
              <a:latin typeface="Arial" panose="020B0604020202020204"/>
              <a:cs typeface="Arial"/>
            </a:endParaRPr>
          </a:p>
          <a:p>
            <a:pPr marL="342900" lvl="0" indent="-342900" fontAlgn="base">
              <a:lnSpc>
                <a:spcPct val="100000"/>
              </a:lnSpc>
              <a:spcBef>
                <a:spcPct val="0"/>
              </a:spcBef>
              <a:spcAft>
                <a:spcPct val="0"/>
              </a:spcAft>
              <a:defRPr/>
            </a:pPr>
            <a:r>
              <a:rPr lang="fi-FI" sz="1900" dirty="0">
                <a:solidFill>
                  <a:prstClr val="black"/>
                </a:solidFill>
                <a:latin typeface="Arial" panose="020B0604020202020204"/>
              </a:rPr>
              <a:t>Ihmisenä kasvaminen</a:t>
            </a:r>
            <a:endParaRPr lang="fi-FI" sz="1900" dirty="0">
              <a:solidFill>
                <a:prstClr val="black"/>
              </a:solidFill>
              <a:latin typeface="Arial" panose="020B0604020202020204"/>
              <a:cs typeface="Arial"/>
            </a:endParaRPr>
          </a:p>
          <a:p>
            <a:pPr marL="342900" lvl="0" indent="-342900" fontAlgn="base">
              <a:lnSpc>
                <a:spcPct val="100000"/>
              </a:lnSpc>
              <a:spcBef>
                <a:spcPct val="0"/>
              </a:spcBef>
              <a:spcAft>
                <a:spcPct val="0"/>
              </a:spcAft>
              <a:defRPr/>
            </a:pPr>
            <a:r>
              <a:rPr lang="fi-FI" sz="1900" dirty="0">
                <a:solidFill>
                  <a:prstClr val="black"/>
                </a:solidFill>
                <a:latin typeface="Arial" panose="020B0604020202020204"/>
              </a:rPr>
              <a:t>Lapsen oikeudet</a:t>
            </a:r>
            <a:endParaRPr lang="fi-FI" sz="1900" dirty="0">
              <a:solidFill>
                <a:prstClr val="black"/>
              </a:solidFill>
              <a:latin typeface="Arial" panose="020B0604020202020204"/>
              <a:cs typeface="Arial"/>
            </a:endParaRPr>
          </a:p>
          <a:p>
            <a:pPr marL="342900" lvl="0" indent="-342900" fontAlgn="base">
              <a:lnSpc>
                <a:spcPct val="100000"/>
              </a:lnSpc>
              <a:spcBef>
                <a:spcPct val="0"/>
              </a:spcBef>
              <a:spcAft>
                <a:spcPct val="0"/>
              </a:spcAft>
              <a:defRPr/>
            </a:pPr>
            <a:r>
              <a:rPr lang="fi-FI" sz="1900" dirty="0">
                <a:solidFill>
                  <a:prstClr val="black"/>
                </a:solidFill>
                <a:latin typeface="Arial" panose="020B0604020202020204"/>
              </a:rPr>
              <a:t>Yhdenvertaisuus, tasa-arvo ja moninaisuus</a:t>
            </a:r>
            <a:endParaRPr lang="fi-FI" sz="1900" dirty="0">
              <a:solidFill>
                <a:prstClr val="black"/>
              </a:solidFill>
              <a:latin typeface="Arial" panose="020B0604020202020204"/>
              <a:cs typeface="Arial"/>
            </a:endParaRPr>
          </a:p>
          <a:p>
            <a:pPr marL="342900" lvl="0" indent="-342900" fontAlgn="base">
              <a:lnSpc>
                <a:spcPct val="100000"/>
              </a:lnSpc>
              <a:spcBef>
                <a:spcPct val="0"/>
              </a:spcBef>
              <a:spcAft>
                <a:spcPct val="0"/>
              </a:spcAft>
              <a:defRPr/>
            </a:pPr>
            <a:r>
              <a:rPr lang="fi-FI" sz="1900" dirty="0">
                <a:solidFill>
                  <a:prstClr val="black"/>
                </a:solidFill>
                <a:latin typeface="Arial" panose="020B0604020202020204"/>
              </a:rPr>
              <a:t>Perheiden monimuotoisuus</a:t>
            </a:r>
            <a:endParaRPr lang="fi-FI" sz="1900" dirty="0">
              <a:solidFill>
                <a:prstClr val="black"/>
              </a:solidFill>
              <a:latin typeface="Arial" panose="020B0604020202020204"/>
              <a:cs typeface="Arial"/>
            </a:endParaRPr>
          </a:p>
          <a:p>
            <a:pPr marL="342900" lvl="0" indent="-342900" fontAlgn="base">
              <a:lnSpc>
                <a:spcPct val="100000"/>
              </a:lnSpc>
              <a:spcBef>
                <a:spcPct val="0"/>
              </a:spcBef>
              <a:spcAft>
                <a:spcPct val="0"/>
              </a:spcAft>
              <a:defRPr/>
            </a:pPr>
            <a:r>
              <a:rPr lang="fi-FI" sz="1900" dirty="0">
                <a:solidFill>
                  <a:prstClr val="black"/>
                </a:solidFill>
                <a:latin typeface="Arial" panose="020B0604020202020204"/>
              </a:rPr>
              <a:t>Terveellinen ja kestävä elämäntapa</a:t>
            </a:r>
            <a:endParaRPr lang="fi-FI" sz="1900" dirty="0">
              <a:solidFill>
                <a:prstClr val="black"/>
              </a:solidFill>
              <a:latin typeface="Arial" panose="020B0604020202020204"/>
              <a:cs typeface="Arial"/>
            </a:endParaRPr>
          </a:p>
          <a:p>
            <a:pPr marL="0" lvl="0" indent="0" fontAlgn="base">
              <a:lnSpc>
                <a:spcPct val="100000"/>
              </a:lnSpc>
              <a:spcBef>
                <a:spcPct val="0"/>
              </a:spcBef>
              <a:spcAft>
                <a:spcPct val="0"/>
              </a:spcAft>
              <a:buNone/>
              <a:defRPr/>
            </a:pPr>
            <a:endParaRPr lang="fi-FI" sz="1900" dirty="0">
              <a:solidFill>
                <a:prstClr val="black"/>
              </a:solidFill>
              <a:latin typeface="Arial" panose="020B0604020202020204"/>
              <a:cs typeface="Arial"/>
            </a:endParaRPr>
          </a:p>
          <a:p>
            <a:pPr marL="0" indent="0">
              <a:buNone/>
            </a:pPr>
            <a:endParaRPr lang="fi-FI" sz="1900" dirty="0"/>
          </a:p>
        </p:txBody>
      </p:sp>
      <p:sp>
        <p:nvSpPr>
          <p:cNvPr id="4" name="Alatunnisteen paikkamerkki 3">
            <a:extLst>
              <a:ext uri="{FF2B5EF4-FFF2-40B4-BE49-F238E27FC236}">
                <a16:creationId xmlns:a16="http://schemas.microsoft.com/office/drawing/2014/main" xmlns="" id="{330EB3D5-6C47-479F-A012-CB2D3459864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300" b="0" i="0" u="none" strike="noStrike" kern="1200" cap="none" spc="0" normalizeH="0" baseline="0" noProof="0">
                <a:ln>
                  <a:noFill/>
                </a:ln>
                <a:solidFill>
                  <a:srgbClr val="000000"/>
                </a:solidFill>
                <a:effectLst/>
                <a:uLnTx/>
                <a:uFillTx/>
                <a:latin typeface="Arial" panose="020B0604020202020204"/>
                <a:ea typeface="+mn-ea"/>
                <a:cs typeface="+mn-cs"/>
              </a:rPr>
              <a:t>Toimintasuunnitelma 2022-2023</a:t>
            </a:r>
          </a:p>
        </p:txBody>
      </p:sp>
      <p:sp>
        <p:nvSpPr>
          <p:cNvPr id="5" name="Dian numeron paikkamerkki 4">
            <a:extLst>
              <a:ext uri="{FF2B5EF4-FFF2-40B4-BE49-F238E27FC236}">
                <a16:creationId xmlns:a16="http://schemas.microsoft.com/office/drawing/2014/main" xmlns="" id="{504C9682-277D-454D-98E4-C135D84D2F1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98786F-F955-487D-B720-0C6F14D9C1B4}" type="slidenum">
              <a:rPr kumimoji="0" lang="fi-FI" sz="1300" b="1" i="0" u="none" strike="noStrike" kern="1200" cap="none" spc="0" normalizeH="0" baseline="0" noProof="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i-FI" sz="1300" b="1"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785332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0" y="513806"/>
            <a:ext cx="11234738" cy="681582"/>
          </a:xfrm>
        </p:spPr>
        <p:txBody>
          <a:bodyPr/>
          <a:lstStyle/>
          <a:p>
            <a:pPr marL="0" indent="0"/>
            <a:r>
              <a:rPr lang="fi-FI" sz="2000" dirty="0" smtClean="0"/>
              <a:t>YKSIKÖN </a:t>
            </a:r>
            <a:r>
              <a:rPr lang="fi-FI" sz="2000" dirty="0"/>
              <a:t>OMA </a:t>
            </a:r>
            <a:r>
              <a:rPr lang="fi-FI" sz="2000" dirty="0" smtClean="0"/>
              <a:t>TAVOITE: </a:t>
            </a:r>
            <a:r>
              <a:rPr lang="fi-FI" sz="1400" dirty="0"/>
              <a:t>Kolmiportainen tuki- yleisen tason pedagogiset menetelmät laajasti koko henkilöstön haltuun hyödyttämään kaikkia lapsia</a:t>
            </a:r>
            <a:endParaRPr lang="fi-FI" sz="1400" dirty="0">
              <a:latin typeface="+mj-lt"/>
            </a:endParaRPr>
          </a:p>
        </p:txBody>
      </p:sp>
      <p:sp>
        <p:nvSpPr>
          <p:cNvPr id="3" name="Sisällön paikkamerkki 2"/>
          <p:cNvSpPr>
            <a:spLocks noGrp="1"/>
          </p:cNvSpPr>
          <p:nvPr>
            <p:ph idx="1"/>
          </p:nvPr>
        </p:nvSpPr>
        <p:spPr>
          <a:xfrm>
            <a:off x="457200" y="961986"/>
            <a:ext cx="11234738" cy="1700532"/>
          </a:xfrm>
        </p:spPr>
        <p:txBody>
          <a:bodyPr/>
          <a:lstStyle/>
          <a:p>
            <a:r>
              <a:rPr lang="fi-FI" sz="1200" dirty="0"/>
              <a:t>Ruokailutilanteet, lepohetket, siirtymät, pukemistilanteet ja muut perustoiminnot toteutetaan pedagogisesti tavoitteellisena</a:t>
            </a:r>
          </a:p>
          <a:p>
            <a:pPr lvl="0"/>
            <a:r>
              <a:rPr lang="fi-FI" sz="1200" dirty="0"/>
              <a:t>Lapsen yksilöllinen tuen tarve tunnistetaan. Henkilöstö arvioi tuen tarvetta yhdessä huoltajien kanssa ja lapselle järjestään tarvittaessa tarkoituksenmukaista tukea monialaisessa yhteistyössä. </a:t>
            </a:r>
          </a:p>
          <a:p>
            <a:pPr lvl="0"/>
            <a:r>
              <a:rPr lang="fi-FI" sz="1200" dirty="0"/>
              <a:t>Henkilöstö rakentaa päivittäiset siirtymätilanteet joustaviksi ja johdonmukaisiksi siten, että päivän kokonaisuus muodostuu lapsen hyvinvointia ja oppimista tukevaksi.</a:t>
            </a:r>
          </a:p>
          <a:p>
            <a:pPr lvl="0"/>
            <a:r>
              <a:rPr lang="fi-FI" sz="1200" dirty="0"/>
              <a:t>Pedagoginen toiminta rakentuu suunnitelmalliselle kasvatuksen, opetuksen ja hoidon kokonaisuudelle, jonka ytimessä ovat lasten perustarpeiden huomioiminen sekä kehityksen, oppimisen ja hyvinvoinnin tukeminen. Varhaiskasvatuksen fyysinen ja psyykkinen oppimisympäristö ja siinä henkilöstön ja lasten yhdessä toteuttama monipuolinen toiminta kannustaa lapsia leikkimään, liikkumaan, tutkimaan, luomaan ja ilmaisemaan ja sitä kehitetään edelleen yhdessä lasten kanssa.</a:t>
            </a:r>
            <a:endParaRPr lang="fi-FI" sz="1600" dirty="0">
              <a:cs typeface="Arial"/>
            </a:endParaRPr>
          </a:p>
          <a:p>
            <a:endParaRPr lang="fi-FI" sz="1600" dirty="0">
              <a:cs typeface="Arial"/>
            </a:endParaRPr>
          </a:p>
          <a:p>
            <a:endParaRPr lang="fi-FI" sz="1200" dirty="0">
              <a:cs typeface="Arial"/>
            </a:endParaRPr>
          </a:p>
        </p:txBody>
      </p:sp>
      <p:sp>
        <p:nvSpPr>
          <p:cNvPr id="4" name="Alatunnisteen paikkamerkki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300" b="0" i="0" u="none" strike="noStrike" kern="1200" cap="none" spc="0" normalizeH="0" baseline="0" noProof="0">
                <a:ln>
                  <a:noFill/>
                </a:ln>
                <a:solidFill>
                  <a:srgbClr val="000000"/>
                </a:solidFill>
                <a:effectLst/>
                <a:uLnTx/>
                <a:uFillTx/>
                <a:latin typeface="Arial" panose="020B0604020202020204"/>
                <a:ea typeface="+mn-ea"/>
                <a:cs typeface="+mn-cs"/>
              </a:rPr>
              <a:t>Toimintasuunnitelma 2022-2023</a:t>
            </a:r>
          </a:p>
        </p:txBody>
      </p:sp>
      <p:sp>
        <p:nvSpPr>
          <p:cNvPr id="6" name="Dian numeron paikkamerkki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71C2FC-15FC-4994-A1D4-28D69FA846F1}" type="slidenum">
              <a:rPr kumimoji="0" lang="fi-FI" sz="1300" b="1"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fi-FI" sz="1300" b="1" i="0" u="none" strike="noStrike" kern="1200" cap="none" spc="0" normalizeH="0" baseline="0" noProof="0">
              <a:ln>
                <a:noFill/>
              </a:ln>
              <a:solidFill>
                <a:srgbClr val="000000"/>
              </a:solidFill>
              <a:effectLst/>
              <a:uLnTx/>
              <a:uFillTx/>
              <a:latin typeface="Arial" panose="020B0604020202020204"/>
              <a:ea typeface="+mn-ea"/>
              <a:cs typeface="+mn-cs"/>
            </a:endParaRPr>
          </a:p>
        </p:txBody>
      </p:sp>
      <p:graphicFrame>
        <p:nvGraphicFramePr>
          <p:cNvPr id="8" name="Taulukko 7"/>
          <p:cNvGraphicFramePr>
            <a:graphicFrameLocks noGrp="1"/>
          </p:cNvGraphicFramePr>
          <p:nvPr>
            <p:extLst>
              <p:ext uri="{D42A27DB-BD31-4B8C-83A1-F6EECF244321}">
                <p14:modId xmlns:p14="http://schemas.microsoft.com/office/powerpoint/2010/main" val="1738201172"/>
              </p:ext>
            </p:extLst>
          </p:nvPr>
        </p:nvGraphicFramePr>
        <p:xfrm>
          <a:off x="407128" y="2662517"/>
          <a:ext cx="10030685" cy="3916794"/>
        </p:xfrm>
        <a:graphic>
          <a:graphicData uri="http://schemas.openxmlformats.org/drawingml/2006/table">
            <a:tbl>
              <a:tblPr firstRow="1" bandRow="1">
                <a:tableStyleId>{5940675A-B579-460E-94D1-54222C63F5DA}</a:tableStyleId>
              </a:tblPr>
              <a:tblGrid>
                <a:gridCol w="3678207">
                  <a:extLst>
                    <a:ext uri="{9D8B030D-6E8A-4147-A177-3AD203B41FA5}">
                      <a16:colId xmlns:a16="http://schemas.microsoft.com/office/drawing/2014/main" xmlns="" val="20000"/>
                    </a:ext>
                  </a:extLst>
                </a:gridCol>
                <a:gridCol w="752524">
                  <a:extLst>
                    <a:ext uri="{9D8B030D-6E8A-4147-A177-3AD203B41FA5}">
                      <a16:colId xmlns:a16="http://schemas.microsoft.com/office/drawing/2014/main" xmlns="" val="20001"/>
                    </a:ext>
                  </a:extLst>
                </a:gridCol>
                <a:gridCol w="779486">
                  <a:extLst>
                    <a:ext uri="{9D8B030D-6E8A-4147-A177-3AD203B41FA5}">
                      <a16:colId xmlns:a16="http://schemas.microsoft.com/office/drawing/2014/main" xmlns="" val="20002"/>
                    </a:ext>
                  </a:extLst>
                </a:gridCol>
                <a:gridCol w="764497">
                  <a:extLst>
                    <a:ext uri="{9D8B030D-6E8A-4147-A177-3AD203B41FA5}">
                      <a16:colId xmlns:a16="http://schemas.microsoft.com/office/drawing/2014/main" xmlns="" val="20003"/>
                    </a:ext>
                  </a:extLst>
                </a:gridCol>
                <a:gridCol w="746759">
                  <a:extLst>
                    <a:ext uri="{9D8B030D-6E8A-4147-A177-3AD203B41FA5}">
                      <a16:colId xmlns:a16="http://schemas.microsoft.com/office/drawing/2014/main" xmlns="" val="20004"/>
                    </a:ext>
                  </a:extLst>
                </a:gridCol>
                <a:gridCol w="3309212">
                  <a:extLst>
                    <a:ext uri="{9D8B030D-6E8A-4147-A177-3AD203B41FA5}">
                      <a16:colId xmlns:a16="http://schemas.microsoft.com/office/drawing/2014/main" xmlns="" val="20005"/>
                    </a:ext>
                  </a:extLst>
                </a:gridCol>
              </a:tblGrid>
              <a:tr h="790572">
                <a:tc>
                  <a:txBody>
                    <a:bodyPr/>
                    <a:lstStyle/>
                    <a:p>
                      <a:pPr marL="0" lvl="0" indent="0">
                        <a:buNone/>
                      </a:pPr>
                      <a:r>
                        <a:rPr lang="fi-FI" sz="1100" b="1" dirty="0"/>
                        <a:t>KRITEERIT</a:t>
                      </a:r>
                      <a:r>
                        <a:rPr lang="fi-FI" sz="1100" b="1" baseline="0" dirty="0"/>
                        <a:t> (MITEN?)</a:t>
                      </a:r>
                      <a:endParaRPr lang="fi-FI" sz="1100" b="1" dirty="0"/>
                    </a:p>
                    <a:p>
                      <a:r>
                        <a:rPr lang="fi-FI" sz="1100" dirty="0"/>
                        <a:t>Kuvaus kriteereistä, millä toimenpiteillä tavoite</a:t>
                      </a:r>
                      <a:r>
                        <a:rPr lang="fi-FI" sz="1100" baseline="0" dirty="0"/>
                        <a:t> </a:t>
                      </a:r>
                      <a:r>
                        <a:rPr lang="fi-FI" sz="1100" dirty="0"/>
                        <a:t>saavutetaan</a:t>
                      </a:r>
                    </a:p>
                    <a:p>
                      <a:pPr marL="0" marR="0" lvl="0" indent="0" algn="l" defTabSz="914388" rtl="0" eaLnBrk="1" fontAlgn="auto" latinLnBrk="0" hangingPunct="1">
                        <a:lnSpc>
                          <a:spcPct val="100000"/>
                        </a:lnSpc>
                        <a:spcBef>
                          <a:spcPts val="0"/>
                        </a:spcBef>
                        <a:spcAft>
                          <a:spcPts val="0"/>
                        </a:spcAft>
                        <a:buClrTx/>
                        <a:buSzTx/>
                        <a:buFontTx/>
                        <a:buNone/>
                        <a:tabLst/>
                        <a:defRPr/>
                      </a:pPr>
                      <a:endParaRPr lang="fi-FI" sz="1100" b="1" dirty="0"/>
                    </a:p>
                  </a:txBody>
                  <a:tcPr/>
                </a:tc>
                <a:tc>
                  <a:txBody>
                    <a:bodyPr/>
                    <a:lstStyle/>
                    <a:p>
                      <a:pPr marL="0" marR="0" lvl="0" indent="0" algn="l" defTabSz="914388" rtl="0" eaLnBrk="1" fontAlgn="auto" latinLnBrk="0" hangingPunct="1">
                        <a:lnSpc>
                          <a:spcPct val="100000"/>
                        </a:lnSpc>
                        <a:spcBef>
                          <a:spcPts val="0"/>
                        </a:spcBef>
                        <a:spcAft>
                          <a:spcPts val="0"/>
                        </a:spcAft>
                        <a:buClrTx/>
                        <a:buSzTx/>
                        <a:buFontTx/>
                        <a:buNone/>
                        <a:tabLst/>
                        <a:defRPr/>
                      </a:pPr>
                      <a:endParaRPr lang="fi-FI" sz="1100" dirty="0"/>
                    </a:p>
                  </a:txBody>
                  <a:tcPr/>
                </a:tc>
                <a:tc>
                  <a:txBody>
                    <a:bodyPr/>
                    <a:lstStyle/>
                    <a:p>
                      <a:pPr marL="0" marR="0" lvl="0" indent="0" algn="l" rtl="0" eaLnBrk="1" fontAlgn="auto" latinLnBrk="0" hangingPunct="1">
                        <a:lnSpc>
                          <a:spcPct val="100000"/>
                        </a:lnSpc>
                        <a:spcBef>
                          <a:spcPts val="0"/>
                        </a:spcBef>
                        <a:spcAft>
                          <a:spcPts val="0"/>
                        </a:spcAft>
                        <a:buFontTx/>
                        <a:buNone/>
                      </a:pPr>
                      <a:endParaRPr lang="fi-FI" sz="1100" b="0" baseline="0"/>
                    </a:p>
                  </a:txBody>
                  <a:tcPr/>
                </a:tc>
                <a:tc>
                  <a:txBody>
                    <a:bodyPr/>
                    <a:lstStyle/>
                    <a:p>
                      <a:pPr marL="0" marR="0" lvl="0" indent="0" algn="l" rtl="0" eaLnBrk="1" fontAlgn="auto" latinLnBrk="0" hangingPunct="1">
                        <a:lnSpc>
                          <a:spcPct val="100000"/>
                        </a:lnSpc>
                        <a:spcBef>
                          <a:spcPts val="0"/>
                        </a:spcBef>
                        <a:spcAft>
                          <a:spcPts val="0"/>
                        </a:spcAft>
                        <a:buFontTx/>
                        <a:buNone/>
                      </a:pPr>
                      <a:endParaRPr lang="fi-FI" sz="1100" b="0" baseline="0"/>
                    </a:p>
                  </a:txBody>
                  <a:tcPr/>
                </a:tc>
                <a:tc>
                  <a:txBody>
                    <a:bodyPr/>
                    <a:lstStyle/>
                    <a:p>
                      <a:pPr marL="0" marR="0" lvl="0" indent="0" algn="l" rtl="0" eaLnBrk="1" fontAlgn="auto" latinLnBrk="0" hangingPunct="1">
                        <a:lnSpc>
                          <a:spcPct val="100000"/>
                        </a:lnSpc>
                        <a:spcBef>
                          <a:spcPts val="0"/>
                        </a:spcBef>
                        <a:spcAft>
                          <a:spcPts val="0"/>
                        </a:spcAft>
                        <a:buFontTx/>
                        <a:buNone/>
                      </a:pPr>
                      <a:endParaRPr lang="fi-FI" sz="1100" baseline="0"/>
                    </a:p>
                  </a:txBody>
                  <a:tcPr/>
                </a:tc>
                <a:tc>
                  <a:txBody>
                    <a:bodyPr/>
                    <a:lstStyle/>
                    <a:p>
                      <a:r>
                        <a:rPr lang="fi-FI" sz="1100" b="1"/>
                        <a:t>Miten</a:t>
                      </a:r>
                      <a:r>
                        <a:rPr lang="fi-FI" sz="1100" b="1" baseline="0"/>
                        <a:t> kehitämme toimintaamme?</a:t>
                      </a:r>
                    </a:p>
                    <a:p>
                      <a:r>
                        <a:rPr lang="fi-FI" sz="1100" b="0" baseline="0"/>
                        <a:t>Miten erityisesti onnistuimme?</a:t>
                      </a:r>
                      <a:endParaRPr lang="fi-FI" sz="1100" b="0"/>
                    </a:p>
                  </a:txBody>
                  <a:tcPr/>
                </a:tc>
                <a:extLst>
                  <a:ext uri="{0D108BD9-81ED-4DB2-BD59-A6C34878D82A}">
                    <a16:rowId xmlns:a16="http://schemas.microsoft.com/office/drawing/2014/main" xmlns="" val="10000"/>
                  </a:ext>
                </a:extLst>
              </a:tr>
              <a:tr h="581265">
                <a:tc>
                  <a:txBody>
                    <a:bodyPr/>
                    <a:lstStyle/>
                    <a:p>
                      <a:pPr marL="0" marR="0" lvl="0" indent="0" algn="l" defTabSz="914388" rtl="0" eaLnBrk="1" fontAlgn="auto" latinLnBrk="0" hangingPunct="1">
                        <a:lnSpc>
                          <a:spcPct val="100000"/>
                        </a:lnSpc>
                        <a:spcBef>
                          <a:spcPts val="0"/>
                        </a:spcBef>
                        <a:spcAft>
                          <a:spcPts val="0"/>
                        </a:spcAft>
                        <a:buClrTx/>
                        <a:buSzTx/>
                        <a:buFontTx/>
                        <a:buNone/>
                        <a:tabLst/>
                        <a:defRPr/>
                      </a:pPr>
                      <a:r>
                        <a:rPr lang="en-US" sz="1050" strike="noStrike" baseline="0" dirty="0" err="1" smtClean="0"/>
                        <a:t>Käytämme</a:t>
                      </a:r>
                      <a:r>
                        <a:rPr lang="en-US" sz="1050" strike="noStrike" baseline="0" dirty="0" smtClean="0"/>
                        <a:t> </a:t>
                      </a:r>
                      <a:r>
                        <a:rPr lang="en-US" sz="1050" strike="noStrike" baseline="0" dirty="0" err="1" smtClean="0"/>
                        <a:t>pedagogisen</a:t>
                      </a:r>
                      <a:r>
                        <a:rPr lang="en-US" sz="1050" strike="noStrike" baseline="0" dirty="0" smtClean="0"/>
                        <a:t> </a:t>
                      </a:r>
                      <a:r>
                        <a:rPr lang="en-US" sz="1050" strike="noStrike" baseline="0" dirty="0" err="1" smtClean="0"/>
                        <a:t>toiminnan</a:t>
                      </a:r>
                      <a:r>
                        <a:rPr lang="en-US" sz="1050" strike="noStrike" baseline="0" dirty="0" smtClean="0"/>
                        <a:t> </a:t>
                      </a:r>
                      <a:r>
                        <a:rPr lang="en-US" sz="1050" strike="noStrike" baseline="0" dirty="0" err="1" smtClean="0"/>
                        <a:t>tsekkauslistaa</a:t>
                      </a:r>
                      <a:r>
                        <a:rPr lang="en-US" sz="1050" strike="noStrike" baseline="0" dirty="0" smtClean="0"/>
                        <a:t> (</a:t>
                      </a:r>
                      <a:r>
                        <a:rPr lang="en-US" sz="1050" strike="noStrike" baseline="0" dirty="0" err="1" smtClean="0"/>
                        <a:t>Päivi</a:t>
                      </a:r>
                      <a:r>
                        <a:rPr lang="en-US" sz="1050" strike="noStrike" baseline="0" dirty="0" smtClean="0"/>
                        <a:t> </a:t>
                      </a:r>
                      <a:r>
                        <a:rPr lang="en-US" sz="1050" strike="noStrike" baseline="0" dirty="0" err="1" smtClean="0"/>
                        <a:t>Syrjälä</a:t>
                      </a:r>
                      <a:r>
                        <a:rPr lang="en-US" sz="1050" strike="noStrike" baseline="0" dirty="0" smtClean="0"/>
                        <a:t>)</a:t>
                      </a:r>
                      <a:endParaRPr lang="en-US" sz="1050" strike="noStrike" baseline="0" dirty="0"/>
                    </a:p>
                  </a:txBody>
                  <a:tcPr/>
                </a:tc>
                <a:tc>
                  <a:txBody>
                    <a:bodyPr/>
                    <a:lstStyle/>
                    <a:p>
                      <a:endParaRPr lang="fi-FI" sz="1100"/>
                    </a:p>
                  </a:txBody>
                  <a:tcPr/>
                </a:tc>
                <a:tc>
                  <a:txBody>
                    <a:bodyPr/>
                    <a:lstStyle/>
                    <a:p>
                      <a:endParaRPr lang="fi-FI" sz="1100"/>
                    </a:p>
                  </a:txBody>
                  <a:tcPr/>
                </a:tc>
                <a:tc>
                  <a:txBody>
                    <a:bodyPr/>
                    <a:lstStyle/>
                    <a:p>
                      <a:endParaRPr lang="fi-FI" sz="1100" dirty="0"/>
                    </a:p>
                  </a:txBody>
                  <a:tcPr/>
                </a:tc>
                <a:tc>
                  <a:txBody>
                    <a:bodyPr/>
                    <a:lstStyle/>
                    <a:p>
                      <a:endParaRPr lang="fi-FI" sz="1100"/>
                    </a:p>
                  </a:txBody>
                  <a:tcPr/>
                </a:tc>
                <a:tc>
                  <a:txBody>
                    <a:bodyPr/>
                    <a:lstStyle/>
                    <a:p>
                      <a:endParaRPr lang="fi-FI" sz="1100"/>
                    </a:p>
                  </a:txBody>
                  <a:tcPr/>
                </a:tc>
                <a:extLst>
                  <a:ext uri="{0D108BD9-81ED-4DB2-BD59-A6C34878D82A}">
                    <a16:rowId xmlns:a16="http://schemas.microsoft.com/office/drawing/2014/main" xmlns="" val="10001"/>
                  </a:ext>
                </a:extLst>
              </a:tr>
              <a:tr h="5812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050" dirty="0" smtClean="0"/>
                        <a:t>Tähdennämme SAK-ajan funktiota työntekijöille ja sovimme SAK-ajalla toteutuvista asioista ja niiden merkityksestä koko päiväkodin arkeen. Huolehdimme siitä, että SAK-aika poikkeuksetta toteutuu.</a:t>
                      </a:r>
                    </a:p>
                    <a:p>
                      <a:pPr lvl="0"/>
                      <a:endParaRPr lang="fi-FI" sz="1050" dirty="0"/>
                    </a:p>
                  </a:txBody>
                  <a:tcPr/>
                </a:tc>
                <a:tc>
                  <a:txBody>
                    <a:bodyPr/>
                    <a:lstStyle/>
                    <a:p>
                      <a:endParaRPr lang="fi-FI" sz="1100"/>
                    </a:p>
                  </a:txBody>
                  <a:tcPr/>
                </a:tc>
                <a:tc>
                  <a:txBody>
                    <a:bodyPr/>
                    <a:lstStyle/>
                    <a:p>
                      <a:endParaRPr lang="fi-FI" sz="1100"/>
                    </a:p>
                  </a:txBody>
                  <a:tcPr/>
                </a:tc>
                <a:tc>
                  <a:txBody>
                    <a:bodyPr/>
                    <a:lstStyle/>
                    <a:p>
                      <a:endParaRPr lang="fi-FI" sz="1100"/>
                    </a:p>
                  </a:txBody>
                  <a:tcPr/>
                </a:tc>
                <a:tc>
                  <a:txBody>
                    <a:bodyPr/>
                    <a:lstStyle/>
                    <a:p>
                      <a:endParaRPr lang="fi-FI" sz="1100"/>
                    </a:p>
                  </a:txBody>
                  <a:tcPr/>
                </a:tc>
                <a:tc>
                  <a:txBody>
                    <a:bodyPr/>
                    <a:lstStyle/>
                    <a:p>
                      <a:endParaRPr lang="fi-FI" sz="1100"/>
                    </a:p>
                  </a:txBody>
                  <a:tcPr/>
                </a:tc>
                <a:extLst>
                  <a:ext uri="{0D108BD9-81ED-4DB2-BD59-A6C34878D82A}">
                    <a16:rowId xmlns:a16="http://schemas.microsoft.com/office/drawing/2014/main" xmlns="" val="10002"/>
                  </a:ext>
                </a:extLst>
              </a:tr>
              <a:tr h="581265">
                <a:tc>
                  <a:txBody>
                    <a:bodyPr/>
                    <a:lstStyle/>
                    <a:p>
                      <a:pPr marL="0" marR="0" lvl="0" indent="0" algn="l" defTabSz="914388" rtl="0" eaLnBrk="1" fontAlgn="auto" latinLnBrk="0" hangingPunct="1">
                        <a:lnSpc>
                          <a:spcPct val="100000"/>
                        </a:lnSpc>
                        <a:spcBef>
                          <a:spcPts val="0"/>
                        </a:spcBef>
                        <a:spcAft>
                          <a:spcPts val="0"/>
                        </a:spcAft>
                        <a:buClrTx/>
                        <a:buSzTx/>
                        <a:buFontTx/>
                        <a:buNone/>
                        <a:tabLst/>
                        <a:defRPr/>
                      </a:pPr>
                      <a:r>
                        <a:rPr lang="en-US" sz="1050" dirty="0" err="1" smtClean="0"/>
                        <a:t>Hyödynnämme</a:t>
                      </a:r>
                      <a:r>
                        <a:rPr lang="en-US" sz="1050" baseline="0" dirty="0" smtClean="0"/>
                        <a:t> </a:t>
                      </a:r>
                      <a:r>
                        <a:rPr lang="en-US" sz="1050" baseline="0" dirty="0" err="1" smtClean="0"/>
                        <a:t>Kamu-arviointityökalua</a:t>
                      </a:r>
                      <a:r>
                        <a:rPr lang="en-US" sz="1050" baseline="0" dirty="0" smtClean="0"/>
                        <a:t> </a:t>
                      </a:r>
                      <a:r>
                        <a:rPr lang="en-US" sz="1050" baseline="0" dirty="0" err="1" smtClean="0"/>
                        <a:t>säännöllisesti</a:t>
                      </a:r>
                      <a:endParaRPr lang="en-US" sz="1050" dirty="0"/>
                    </a:p>
                  </a:txBody>
                  <a:tcPr/>
                </a:tc>
                <a:tc>
                  <a:txBody>
                    <a:bodyPr/>
                    <a:lstStyle/>
                    <a:p>
                      <a:endParaRPr lang="fi-FI" sz="1100"/>
                    </a:p>
                  </a:txBody>
                  <a:tcPr/>
                </a:tc>
                <a:tc>
                  <a:txBody>
                    <a:bodyPr/>
                    <a:lstStyle/>
                    <a:p>
                      <a:endParaRPr lang="fi-FI" sz="1100"/>
                    </a:p>
                  </a:txBody>
                  <a:tcPr/>
                </a:tc>
                <a:tc>
                  <a:txBody>
                    <a:bodyPr/>
                    <a:lstStyle/>
                    <a:p>
                      <a:endParaRPr lang="fi-FI" sz="1100"/>
                    </a:p>
                  </a:txBody>
                  <a:tcPr/>
                </a:tc>
                <a:tc>
                  <a:txBody>
                    <a:bodyPr/>
                    <a:lstStyle/>
                    <a:p>
                      <a:endParaRPr lang="fi-FI" sz="1100"/>
                    </a:p>
                  </a:txBody>
                  <a:tcPr/>
                </a:tc>
                <a:tc>
                  <a:txBody>
                    <a:bodyPr/>
                    <a:lstStyle/>
                    <a:p>
                      <a:endParaRPr lang="fi-FI" sz="1100"/>
                    </a:p>
                  </a:txBody>
                  <a:tcPr/>
                </a:tc>
                <a:extLst>
                  <a:ext uri="{0D108BD9-81ED-4DB2-BD59-A6C34878D82A}">
                    <a16:rowId xmlns:a16="http://schemas.microsoft.com/office/drawing/2014/main" xmlns="" val="10003"/>
                  </a:ext>
                </a:extLst>
              </a:tr>
              <a:tr h="536076">
                <a:tc>
                  <a:txBody>
                    <a:bodyPr/>
                    <a:lstStyle/>
                    <a:p>
                      <a:pPr lvl="0"/>
                      <a:endParaRPr lang="fi-FI" sz="1050"/>
                    </a:p>
                  </a:txBody>
                  <a:tcPr/>
                </a:tc>
                <a:tc>
                  <a:txBody>
                    <a:bodyPr/>
                    <a:lstStyle/>
                    <a:p>
                      <a:endParaRPr lang="fi-FI" sz="1100"/>
                    </a:p>
                  </a:txBody>
                  <a:tcPr/>
                </a:tc>
                <a:tc>
                  <a:txBody>
                    <a:bodyPr/>
                    <a:lstStyle/>
                    <a:p>
                      <a:endParaRPr lang="fi-FI" sz="1100"/>
                    </a:p>
                  </a:txBody>
                  <a:tcPr/>
                </a:tc>
                <a:tc>
                  <a:txBody>
                    <a:bodyPr/>
                    <a:lstStyle/>
                    <a:p>
                      <a:endParaRPr lang="fi-FI" sz="1100"/>
                    </a:p>
                  </a:txBody>
                  <a:tcPr/>
                </a:tc>
                <a:tc>
                  <a:txBody>
                    <a:bodyPr/>
                    <a:lstStyle/>
                    <a:p>
                      <a:endParaRPr lang="fi-FI" sz="1100"/>
                    </a:p>
                  </a:txBody>
                  <a:tcPr/>
                </a:tc>
                <a:tc>
                  <a:txBody>
                    <a:bodyPr/>
                    <a:lstStyle/>
                    <a:p>
                      <a:endParaRPr lang="fi-FI" sz="1100"/>
                    </a:p>
                  </a:txBody>
                  <a:tcPr/>
                </a:tc>
                <a:extLst>
                  <a:ext uri="{0D108BD9-81ED-4DB2-BD59-A6C34878D82A}">
                    <a16:rowId xmlns:a16="http://schemas.microsoft.com/office/drawing/2014/main" xmlns="" val="10004"/>
                  </a:ext>
                </a:extLst>
              </a:tr>
              <a:tr h="536076">
                <a:tc>
                  <a:txBody>
                    <a:bodyPr/>
                    <a:lstStyle/>
                    <a:p>
                      <a:pPr lvl="0"/>
                      <a:endParaRPr lang="fi-FI" sz="1050"/>
                    </a:p>
                  </a:txBody>
                  <a:tcPr/>
                </a:tc>
                <a:tc>
                  <a:txBody>
                    <a:bodyPr/>
                    <a:lstStyle/>
                    <a:p>
                      <a:endParaRPr lang="fi-FI" sz="1100"/>
                    </a:p>
                  </a:txBody>
                  <a:tcPr/>
                </a:tc>
                <a:tc>
                  <a:txBody>
                    <a:bodyPr/>
                    <a:lstStyle/>
                    <a:p>
                      <a:endParaRPr lang="fi-FI" sz="1100"/>
                    </a:p>
                  </a:txBody>
                  <a:tcPr/>
                </a:tc>
                <a:tc>
                  <a:txBody>
                    <a:bodyPr/>
                    <a:lstStyle/>
                    <a:p>
                      <a:endParaRPr lang="fi-FI" sz="1100" dirty="0"/>
                    </a:p>
                  </a:txBody>
                  <a:tcPr/>
                </a:tc>
                <a:tc>
                  <a:txBody>
                    <a:bodyPr/>
                    <a:lstStyle/>
                    <a:p>
                      <a:endParaRPr lang="fi-FI" sz="1100"/>
                    </a:p>
                  </a:txBody>
                  <a:tcPr/>
                </a:tc>
                <a:tc>
                  <a:txBody>
                    <a:bodyPr/>
                    <a:lstStyle/>
                    <a:p>
                      <a:endParaRPr lang="fi-FI" sz="1100" dirty="0"/>
                    </a:p>
                  </a:txBody>
                  <a:tcPr/>
                </a:tc>
                <a:extLst>
                  <a:ext uri="{0D108BD9-81ED-4DB2-BD59-A6C34878D82A}">
                    <a16:rowId xmlns:a16="http://schemas.microsoft.com/office/drawing/2014/main" xmlns="" val="2215210471"/>
                  </a:ext>
                </a:extLst>
              </a:tr>
            </a:tbl>
          </a:graphicData>
        </a:graphic>
      </p:graphicFrame>
    </p:spTree>
    <p:extLst>
      <p:ext uri="{BB962C8B-B14F-4D97-AF65-F5344CB8AC3E}">
        <p14:creationId xmlns:p14="http://schemas.microsoft.com/office/powerpoint/2010/main" val="309455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Yksikön toimintakulttuuri</a:t>
            </a:r>
            <a:endParaRPr lang="fi-FI" dirty="0"/>
          </a:p>
        </p:txBody>
      </p:sp>
      <p:sp>
        <p:nvSpPr>
          <p:cNvPr id="3" name="Sisällön paikkamerkki 2"/>
          <p:cNvSpPr>
            <a:spLocks noGrp="1"/>
          </p:cNvSpPr>
          <p:nvPr>
            <p:ph idx="1"/>
          </p:nvPr>
        </p:nvSpPr>
        <p:spPr/>
        <p:txBody>
          <a:bodyPr/>
          <a:lstStyle/>
          <a:p>
            <a:pPr marL="0" lvl="0" indent="0" fontAlgn="auto">
              <a:spcBef>
                <a:spcPts val="0"/>
              </a:spcBef>
              <a:spcAft>
                <a:spcPts val="0"/>
              </a:spcAft>
              <a:buNone/>
              <a:defRPr/>
            </a:pPr>
            <a:r>
              <a:rPr lang="fi-FI" sz="1800" b="1" dirty="0" smtClean="0">
                <a:ea typeface="+mn-lt"/>
                <a:cs typeface="Arial" panose="020B0604020202020204"/>
              </a:rPr>
              <a:t>1. Inklusiivinen </a:t>
            </a:r>
            <a:r>
              <a:rPr lang="fi-FI" sz="1800" b="1" dirty="0">
                <a:ea typeface="+mn-lt"/>
                <a:cs typeface="Arial" panose="020B0604020202020204"/>
              </a:rPr>
              <a:t>toimintakulttuuri</a:t>
            </a:r>
          </a:p>
          <a:p>
            <a:pPr marL="0" lvl="0" indent="0" fontAlgn="auto">
              <a:spcBef>
                <a:spcPts val="0"/>
              </a:spcBef>
              <a:spcAft>
                <a:spcPts val="0"/>
              </a:spcAft>
              <a:buNone/>
              <a:defRPr/>
            </a:pPr>
            <a:endParaRPr lang="fi-FI" sz="1800" dirty="0" smtClean="0">
              <a:ea typeface="+mn-lt"/>
              <a:cs typeface="Arial" panose="020B0604020202020204"/>
            </a:endParaRPr>
          </a:p>
          <a:p>
            <a:pPr marL="0" lvl="0" indent="0" fontAlgn="auto">
              <a:spcBef>
                <a:spcPts val="0"/>
              </a:spcBef>
              <a:spcAft>
                <a:spcPts val="0"/>
              </a:spcAft>
              <a:buNone/>
              <a:defRPr/>
            </a:pPr>
            <a:r>
              <a:rPr lang="fi-FI" sz="1800" b="1" dirty="0" smtClean="0">
                <a:ea typeface="+mn-lt"/>
                <a:cs typeface="Arial" panose="020B0604020202020204"/>
              </a:rPr>
              <a:t>2. Vuorovaikutus </a:t>
            </a:r>
            <a:r>
              <a:rPr lang="fi-FI" sz="1800" b="1" dirty="0">
                <a:ea typeface="+mn-lt"/>
                <a:cs typeface="Arial" panose="020B0604020202020204"/>
              </a:rPr>
              <a:t>ja ilmapiiri </a:t>
            </a:r>
          </a:p>
          <a:p>
            <a:pPr marL="285750" lvl="0" indent="-285750" fontAlgn="auto">
              <a:spcBef>
                <a:spcPts val="0"/>
              </a:spcBef>
              <a:spcAft>
                <a:spcPts val="0"/>
              </a:spcAft>
              <a:buFont typeface="Arial"/>
              <a:buChar char="•"/>
              <a:defRPr/>
            </a:pPr>
            <a:endParaRPr lang="fi-FI" sz="1800" dirty="0">
              <a:ea typeface="+mn-lt"/>
              <a:cs typeface="Arial" panose="020B0604020202020204"/>
            </a:endParaRPr>
          </a:p>
          <a:p>
            <a:pPr marL="0" lvl="0" indent="0" fontAlgn="auto">
              <a:spcBef>
                <a:spcPts val="0"/>
              </a:spcBef>
              <a:spcAft>
                <a:spcPts val="0"/>
              </a:spcAft>
              <a:buNone/>
              <a:defRPr/>
            </a:pPr>
            <a:r>
              <a:rPr lang="fi-FI" sz="1800" b="1" dirty="0" smtClean="0">
                <a:ea typeface="+mn-lt"/>
                <a:cs typeface="Arial" panose="020B0604020202020204"/>
              </a:rPr>
              <a:t>3. Osallisuus</a:t>
            </a:r>
            <a:r>
              <a:rPr lang="fi-FI" sz="1800" b="1" dirty="0">
                <a:ea typeface="+mn-lt"/>
                <a:cs typeface="Arial" panose="020B0604020202020204"/>
              </a:rPr>
              <a:t>, yhdenvertaisuus ja tasa-arvo</a:t>
            </a:r>
            <a:r>
              <a:rPr lang="fi-FI" sz="1800" dirty="0">
                <a:ea typeface="+mn-lt"/>
                <a:cs typeface="Arial" panose="020B0604020202020204"/>
              </a:rPr>
              <a:t> </a:t>
            </a:r>
            <a:endParaRPr lang="fi-FI" sz="1800" dirty="0">
              <a:cs typeface="Arial"/>
            </a:endParaRPr>
          </a:p>
          <a:p>
            <a:pPr marL="285750" lvl="0" indent="-285750" fontAlgn="auto">
              <a:spcBef>
                <a:spcPts val="0"/>
              </a:spcBef>
              <a:spcAft>
                <a:spcPts val="0"/>
              </a:spcAft>
              <a:buFont typeface="Arial"/>
              <a:buChar char="•"/>
              <a:defRPr/>
            </a:pPr>
            <a:endParaRPr lang="fi-FI" sz="1800" dirty="0">
              <a:ea typeface="+mn-lt"/>
              <a:cs typeface="Arial" panose="020B0604020202020204"/>
            </a:endParaRPr>
          </a:p>
          <a:p>
            <a:pPr marL="0" lvl="0" indent="0" fontAlgn="auto">
              <a:spcBef>
                <a:spcPts val="0"/>
              </a:spcBef>
              <a:spcAft>
                <a:spcPts val="0"/>
              </a:spcAft>
              <a:buNone/>
              <a:defRPr/>
            </a:pPr>
            <a:r>
              <a:rPr lang="fi-FI" sz="1800" b="1" dirty="0" smtClean="0">
                <a:ea typeface="+mn-lt"/>
                <a:cs typeface="Arial" panose="020B0604020202020204"/>
              </a:rPr>
              <a:t>4. Kulttuurinen </a:t>
            </a:r>
            <a:r>
              <a:rPr lang="fi-FI" sz="1800" b="1" dirty="0">
                <a:ea typeface="+mn-lt"/>
                <a:cs typeface="Arial" panose="020B0604020202020204"/>
              </a:rPr>
              <a:t>moninaisuus ja kielitietoisuus</a:t>
            </a:r>
            <a:r>
              <a:rPr lang="fi-FI" sz="1800" dirty="0">
                <a:ea typeface="+mn-lt"/>
                <a:cs typeface="Arial" panose="020B0604020202020204"/>
              </a:rPr>
              <a:t> </a:t>
            </a:r>
            <a:endParaRPr lang="fi-FI" sz="1800" dirty="0">
              <a:cs typeface="Arial"/>
            </a:endParaRPr>
          </a:p>
          <a:p>
            <a:pPr marL="285750" lvl="0" indent="-285750" fontAlgn="auto">
              <a:spcBef>
                <a:spcPts val="0"/>
              </a:spcBef>
              <a:spcAft>
                <a:spcPts val="0"/>
              </a:spcAft>
              <a:buFont typeface="Arial"/>
              <a:buChar char="•"/>
              <a:defRPr/>
            </a:pPr>
            <a:endParaRPr lang="fi-FI" sz="1800" dirty="0">
              <a:ea typeface="+mn-lt"/>
              <a:cs typeface="Arial" panose="020B0604020202020204"/>
            </a:endParaRPr>
          </a:p>
          <a:p>
            <a:pPr marL="0" lvl="0" indent="0" fontAlgn="auto">
              <a:spcBef>
                <a:spcPts val="0"/>
              </a:spcBef>
              <a:spcAft>
                <a:spcPts val="0"/>
              </a:spcAft>
              <a:buNone/>
              <a:defRPr/>
            </a:pPr>
            <a:r>
              <a:rPr lang="fi-FI" sz="1800" b="1" dirty="0" smtClean="0">
                <a:ea typeface="+mn-lt"/>
                <a:cs typeface="Arial" panose="020B0604020202020204"/>
              </a:rPr>
              <a:t>5. Oppimisympäristöt</a:t>
            </a:r>
            <a:r>
              <a:rPr lang="fi-FI" sz="1800" b="1" dirty="0">
                <a:ea typeface="+mn-lt"/>
                <a:cs typeface="Arial" panose="020B0604020202020204"/>
              </a:rPr>
              <a:t> </a:t>
            </a:r>
            <a:endParaRPr lang="fi-FI" sz="1800" b="1" dirty="0">
              <a:cs typeface="Arial"/>
            </a:endParaRPr>
          </a:p>
          <a:p>
            <a:pPr marL="285750" lvl="0" indent="-285750" fontAlgn="auto">
              <a:spcBef>
                <a:spcPts val="0"/>
              </a:spcBef>
              <a:spcAft>
                <a:spcPts val="0"/>
              </a:spcAft>
              <a:buFont typeface="Arial"/>
              <a:buChar char="•"/>
              <a:defRPr/>
            </a:pPr>
            <a:endParaRPr lang="fi-FI" sz="1800" dirty="0">
              <a:ea typeface="+mn-lt"/>
              <a:cs typeface="Arial" panose="020B0604020202020204"/>
            </a:endParaRPr>
          </a:p>
          <a:p>
            <a:pPr marL="0" lvl="0" indent="0" fontAlgn="auto">
              <a:spcBef>
                <a:spcPts val="0"/>
              </a:spcBef>
              <a:spcAft>
                <a:spcPts val="0"/>
              </a:spcAft>
              <a:buNone/>
              <a:defRPr/>
            </a:pPr>
            <a:r>
              <a:rPr lang="fi-FI" sz="1800" b="1" dirty="0" smtClean="0">
                <a:ea typeface="+mn-lt"/>
                <a:cs typeface="Arial" panose="020B0604020202020204"/>
              </a:rPr>
              <a:t>6. Leikkiin </a:t>
            </a:r>
            <a:r>
              <a:rPr lang="fi-FI" sz="1800" b="1" dirty="0">
                <a:ea typeface="+mn-lt"/>
                <a:cs typeface="Arial" panose="020B0604020202020204"/>
              </a:rPr>
              <a:t>ja vuorovaikutukseen kannustava </a:t>
            </a:r>
            <a:r>
              <a:rPr lang="fi-FI" sz="1800" b="1" dirty="0" smtClean="0">
                <a:ea typeface="+mn-lt"/>
                <a:cs typeface="Arial" panose="020B0604020202020204"/>
              </a:rPr>
              <a:t>yhteisö</a:t>
            </a:r>
            <a:endParaRPr lang="fi-FI" sz="1800" b="1" dirty="0">
              <a:ea typeface="+mn-lt"/>
              <a:cs typeface="Arial" panose="020B0604020202020204"/>
            </a:endParaRPr>
          </a:p>
          <a:p>
            <a:pPr marL="285750" lvl="0" indent="-285750" fontAlgn="auto">
              <a:spcBef>
                <a:spcPts val="0"/>
              </a:spcBef>
              <a:spcAft>
                <a:spcPts val="0"/>
              </a:spcAft>
              <a:buFont typeface="Arial"/>
              <a:buChar char="•"/>
              <a:defRPr/>
            </a:pPr>
            <a:endParaRPr lang="fi-FI" sz="1800" dirty="0">
              <a:ea typeface="+mn-lt"/>
              <a:cs typeface="Arial" panose="020B0604020202020204"/>
            </a:endParaRPr>
          </a:p>
          <a:p>
            <a:pPr marL="0" lvl="0" indent="0" fontAlgn="auto">
              <a:spcBef>
                <a:spcPts val="0"/>
              </a:spcBef>
              <a:spcAft>
                <a:spcPts val="0"/>
              </a:spcAft>
              <a:buNone/>
              <a:defRPr/>
            </a:pPr>
            <a:r>
              <a:rPr lang="fi-FI" sz="1800" b="1" dirty="0" smtClean="0">
                <a:ea typeface="+mn-lt"/>
                <a:cs typeface="Arial" panose="020B0604020202020204"/>
              </a:rPr>
              <a:t>7. Leikin merkitys</a:t>
            </a:r>
            <a:endParaRPr lang="fi-FI" sz="1800" b="1" dirty="0">
              <a:cs typeface="Arial"/>
            </a:endParaRPr>
          </a:p>
          <a:p>
            <a:pPr marL="285750" lvl="0" indent="-285750" fontAlgn="auto">
              <a:spcBef>
                <a:spcPts val="0"/>
              </a:spcBef>
              <a:spcAft>
                <a:spcPts val="0"/>
              </a:spcAft>
              <a:buFont typeface="Arial"/>
              <a:buChar char="•"/>
              <a:defRPr/>
            </a:pPr>
            <a:endParaRPr lang="fi-FI" sz="1800" dirty="0">
              <a:cs typeface="Arial"/>
            </a:endParaRPr>
          </a:p>
          <a:p>
            <a:pPr marL="0" lvl="0" indent="0" fontAlgn="auto">
              <a:spcBef>
                <a:spcPts val="0"/>
              </a:spcBef>
              <a:spcAft>
                <a:spcPts val="0"/>
              </a:spcAft>
              <a:buNone/>
              <a:defRPr/>
            </a:pPr>
            <a:r>
              <a:rPr lang="fi-FI" sz="1800" b="1" dirty="0" smtClean="0">
                <a:cs typeface="Arial"/>
              </a:rPr>
              <a:t>8. Oppiva </a:t>
            </a:r>
            <a:r>
              <a:rPr lang="fi-FI" sz="1800" b="1" dirty="0">
                <a:cs typeface="Arial"/>
              </a:rPr>
              <a:t>yhteisö toimintakulttuurin </a:t>
            </a:r>
            <a:r>
              <a:rPr lang="fi-FI" sz="1800" b="1" dirty="0" smtClean="0">
                <a:cs typeface="Arial"/>
              </a:rPr>
              <a:t>ytimenä</a:t>
            </a:r>
            <a:endParaRPr lang="fi-FI" sz="1800" b="1" dirty="0">
              <a:cs typeface="Arial"/>
            </a:endParaRPr>
          </a:p>
          <a:p>
            <a:endParaRPr lang="fi-FI" dirty="0"/>
          </a:p>
        </p:txBody>
      </p:sp>
      <p:sp>
        <p:nvSpPr>
          <p:cNvPr id="4" name="Alatunnisteen paikkamerkki 3"/>
          <p:cNvSpPr>
            <a:spLocks noGrp="1"/>
          </p:cNvSpPr>
          <p:nvPr>
            <p:ph type="ftr" sz="quarter" idx="11"/>
          </p:nvPr>
        </p:nvSpPr>
        <p:spPr/>
        <p:txBody>
          <a:bodyPr/>
          <a:lstStyle/>
          <a:p>
            <a:pPr>
              <a:defRPr/>
            </a:pPr>
            <a:r>
              <a:rPr lang="fi-FI" smtClean="0"/>
              <a:t>Toimintasuunnitelma 2022-2023</a:t>
            </a:r>
            <a:endParaRPr lang="fi-FI"/>
          </a:p>
        </p:txBody>
      </p:sp>
      <p:sp>
        <p:nvSpPr>
          <p:cNvPr id="5" name="Dian numeron paikkamerkki 4"/>
          <p:cNvSpPr>
            <a:spLocks noGrp="1"/>
          </p:cNvSpPr>
          <p:nvPr>
            <p:ph type="sldNum" sz="quarter" idx="12"/>
          </p:nvPr>
        </p:nvSpPr>
        <p:spPr/>
        <p:txBody>
          <a:bodyPr/>
          <a:lstStyle/>
          <a:p>
            <a:pPr>
              <a:defRPr/>
            </a:pPr>
            <a:fld id="{9E080EE8-51E0-41E5-BD9C-F92DAD01192E}" type="slidenum">
              <a:rPr lang="fi-FI" smtClean="0"/>
              <a:pPr>
                <a:defRPr/>
              </a:pPr>
              <a:t>4</a:t>
            </a:fld>
            <a:endParaRPr lang="fi-FI"/>
          </a:p>
        </p:txBody>
      </p:sp>
    </p:spTree>
    <p:extLst>
      <p:ext uri="{BB962C8B-B14F-4D97-AF65-F5344CB8AC3E}">
        <p14:creationId xmlns:p14="http://schemas.microsoft.com/office/powerpoint/2010/main" val="32422174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fi-FI" smtClean="0"/>
              <a:t>Toimintasuunnitelma 2022-2023</a:t>
            </a:r>
            <a:endParaRPr lang="fi-FI"/>
          </a:p>
        </p:txBody>
      </p:sp>
      <p:sp>
        <p:nvSpPr>
          <p:cNvPr id="5" name="Slide Number Placeholder 4"/>
          <p:cNvSpPr>
            <a:spLocks noGrp="1"/>
          </p:cNvSpPr>
          <p:nvPr>
            <p:ph type="sldNum" sz="quarter" idx="12"/>
          </p:nvPr>
        </p:nvSpPr>
        <p:spPr/>
        <p:txBody>
          <a:bodyPr/>
          <a:lstStyle/>
          <a:p>
            <a:pPr>
              <a:defRPr/>
            </a:pPr>
            <a:fld id="{9E080EE8-51E0-41E5-BD9C-F92DAD01192E}" type="slidenum">
              <a:rPr lang="fi-FI" smtClean="0"/>
              <a:pPr>
                <a:defRPr/>
              </a:pPr>
              <a:t>5</a:t>
            </a:fld>
            <a:endParaRPr lang="fi-FI"/>
          </a:p>
        </p:txBody>
      </p:sp>
      <p:sp>
        <p:nvSpPr>
          <p:cNvPr id="6" name="Content Placeholder 5"/>
          <p:cNvSpPr>
            <a:spLocks noGrp="1"/>
          </p:cNvSpPr>
          <p:nvPr>
            <p:ph idx="1"/>
          </p:nvPr>
        </p:nvSpPr>
        <p:spPr>
          <a:xfrm>
            <a:off x="457200" y="850006"/>
            <a:ext cx="11234738" cy="5326957"/>
          </a:xfrm>
        </p:spPr>
        <p:txBody>
          <a:bodyPr/>
          <a:lstStyle/>
          <a:p>
            <a:pPr marL="0" indent="0">
              <a:buNone/>
            </a:pPr>
            <a:endParaRPr lang="en-GB" sz="1400" dirty="0" smtClean="0"/>
          </a:p>
          <a:p>
            <a:pPr marL="0" indent="0">
              <a:buNone/>
            </a:pPr>
            <a:r>
              <a:rPr lang="en-GB" sz="1400" b="1" dirty="0" smtClean="0"/>
              <a:t>1. </a:t>
            </a:r>
            <a:r>
              <a:rPr lang="en-GB" sz="1400" b="1" dirty="0" err="1" smtClean="0"/>
              <a:t>Inklusiivinen</a:t>
            </a:r>
            <a:r>
              <a:rPr lang="en-GB" sz="1400" b="1" dirty="0" smtClean="0"/>
              <a:t> </a:t>
            </a:r>
            <a:r>
              <a:rPr lang="en-GB" sz="1400" b="1" dirty="0" err="1" smtClean="0"/>
              <a:t>toimintakulttuuri</a:t>
            </a:r>
            <a:endParaRPr lang="en-GB" sz="1400" b="1" dirty="0" smtClean="0"/>
          </a:p>
          <a:p>
            <a:pPr marL="0" indent="0">
              <a:buNone/>
            </a:pPr>
            <a:endParaRPr lang="en-GB" sz="1400" b="1" dirty="0"/>
          </a:p>
          <a:p>
            <a:pPr marL="0" indent="0">
              <a:buNone/>
            </a:pPr>
            <a:r>
              <a:rPr lang="en-GB" sz="1400" dirty="0" err="1" smtClean="0"/>
              <a:t>Inklusiivinen</a:t>
            </a:r>
            <a:r>
              <a:rPr lang="en-GB" sz="1400" dirty="0" smtClean="0"/>
              <a:t> </a:t>
            </a:r>
            <a:r>
              <a:rPr lang="en-GB" sz="1400" dirty="0" err="1" smtClean="0"/>
              <a:t>varhaiskasvatus</a:t>
            </a:r>
            <a:r>
              <a:rPr lang="en-GB" sz="1400" dirty="0" smtClean="0"/>
              <a:t> on </a:t>
            </a:r>
            <a:r>
              <a:rPr lang="en-GB" sz="1400" dirty="0" err="1" smtClean="0"/>
              <a:t>jokaisen</a:t>
            </a:r>
            <a:r>
              <a:rPr lang="en-GB" sz="1400" dirty="0" smtClean="0"/>
              <a:t> </a:t>
            </a:r>
            <a:r>
              <a:rPr lang="en-GB" sz="1400" dirty="0" err="1" smtClean="0"/>
              <a:t>lapsen</a:t>
            </a:r>
            <a:r>
              <a:rPr lang="en-GB" sz="1400" dirty="0" smtClean="0"/>
              <a:t> </a:t>
            </a:r>
            <a:r>
              <a:rPr lang="en-GB" sz="1400" dirty="0" err="1" smtClean="0"/>
              <a:t>oikeus</a:t>
            </a:r>
            <a:r>
              <a:rPr lang="en-GB" sz="1400" dirty="0"/>
              <a:t> </a:t>
            </a:r>
            <a:r>
              <a:rPr lang="en-GB" sz="1400" dirty="0" err="1" smtClean="0"/>
              <a:t>ja</a:t>
            </a:r>
            <a:r>
              <a:rPr lang="en-GB" sz="1400" dirty="0" smtClean="0"/>
              <a:t> </a:t>
            </a:r>
            <a:r>
              <a:rPr lang="en-GB" sz="1400" dirty="0" err="1" smtClean="0"/>
              <a:t>vaalimme</a:t>
            </a:r>
            <a:r>
              <a:rPr lang="en-GB" sz="1400" dirty="0" smtClean="0"/>
              <a:t> </a:t>
            </a:r>
            <a:r>
              <a:rPr lang="en-GB" sz="1400" dirty="0" err="1" smtClean="0"/>
              <a:t>inklusiivistä</a:t>
            </a:r>
            <a:r>
              <a:rPr lang="en-GB" sz="1400" dirty="0" smtClean="0"/>
              <a:t> </a:t>
            </a:r>
            <a:r>
              <a:rPr lang="en-GB" sz="1400" dirty="0" err="1" smtClean="0"/>
              <a:t>toimintaa</a:t>
            </a:r>
            <a:r>
              <a:rPr lang="en-GB" sz="1400" dirty="0" smtClean="0"/>
              <a:t>. </a:t>
            </a:r>
            <a:r>
              <a:rPr lang="en-GB" sz="1400" dirty="0" err="1" smtClean="0"/>
              <a:t>Tasa-arvo</a:t>
            </a:r>
            <a:r>
              <a:rPr lang="en-GB" sz="1400" dirty="0" smtClean="0"/>
              <a:t>, </a:t>
            </a:r>
            <a:r>
              <a:rPr lang="en-GB" sz="1400" dirty="0" err="1" smtClean="0"/>
              <a:t>moninaisuuden</a:t>
            </a:r>
            <a:r>
              <a:rPr lang="en-GB" sz="1400" dirty="0" smtClean="0"/>
              <a:t> </a:t>
            </a:r>
            <a:r>
              <a:rPr lang="en-GB" sz="1400" dirty="0" err="1" smtClean="0"/>
              <a:t>arvostaminen</a:t>
            </a:r>
            <a:r>
              <a:rPr lang="en-GB" sz="1400" dirty="0" smtClean="0"/>
              <a:t>, </a:t>
            </a:r>
            <a:r>
              <a:rPr lang="en-GB" sz="1400" dirty="0" err="1" smtClean="0"/>
              <a:t>osallisuus</a:t>
            </a:r>
            <a:r>
              <a:rPr lang="en-GB" sz="1400" dirty="0" smtClean="0"/>
              <a:t> </a:t>
            </a:r>
            <a:r>
              <a:rPr lang="en-GB" sz="1400" dirty="0" err="1" smtClean="0"/>
              <a:t>sekä</a:t>
            </a:r>
            <a:r>
              <a:rPr lang="en-GB" sz="1400" dirty="0" smtClean="0"/>
              <a:t> </a:t>
            </a:r>
            <a:r>
              <a:rPr lang="en-GB" sz="1400" dirty="0" err="1" smtClean="0"/>
              <a:t>yhdenvertaisuus</a:t>
            </a:r>
            <a:r>
              <a:rPr lang="en-GB" sz="1400" dirty="0" smtClean="0"/>
              <a:t> </a:t>
            </a:r>
            <a:r>
              <a:rPr lang="en-GB" sz="1400" dirty="0" err="1" smtClean="0"/>
              <a:t>ovat</a:t>
            </a:r>
            <a:r>
              <a:rPr lang="en-GB" sz="1400" dirty="0" smtClean="0"/>
              <a:t> </a:t>
            </a:r>
            <a:r>
              <a:rPr lang="en-GB" sz="1400" dirty="0" err="1" smtClean="0"/>
              <a:t>meille</a:t>
            </a:r>
            <a:r>
              <a:rPr lang="en-GB" sz="1400" dirty="0" smtClean="0"/>
              <a:t> </a:t>
            </a:r>
            <a:r>
              <a:rPr lang="en-GB" sz="1400" dirty="0" err="1" smtClean="0"/>
              <a:t>Oek.ssa</a:t>
            </a:r>
            <a:r>
              <a:rPr lang="en-GB" sz="1400" dirty="0" smtClean="0"/>
              <a:t> </a:t>
            </a:r>
            <a:r>
              <a:rPr lang="en-GB" sz="1400" dirty="0" err="1" smtClean="0"/>
              <a:t>tärkeitä</a:t>
            </a:r>
            <a:r>
              <a:rPr lang="en-GB" sz="1400" dirty="0" smtClean="0"/>
              <a:t> </a:t>
            </a:r>
            <a:r>
              <a:rPr lang="en-GB" sz="1400" dirty="0" err="1" smtClean="0"/>
              <a:t>arvoja</a:t>
            </a:r>
            <a:r>
              <a:rPr lang="en-GB" sz="1400" dirty="0" smtClean="0"/>
              <a:t>. </a:t>
            </a:r>
            <a:r>
              <a:rPr lang="en-GB" sz="1400" dirty="0" err="1" smtClean="0"/>
              <a:t>Meillä</a:t>
            </a:r>
            <a:r>
              <a:rPr lang="en-GB" sz="1400" dirty="0" smtClean="0"/>
              <a:t> on </a:t>
            </a:r>
            <a:r>
              <a:rPr lang="en-GB" sz="1400" dirty="0" err="1" smtClean="0"/>
              <a:t>tärkeää</a:t>
            </a:r>
            <a:r>
              <a:rPr lang="en-GB" sz="1400" dirty="0" smtClean="0"/>
              <a:t>, </a:t>
            </a:r>
            <a:r>
              <a:rPr lang="en-GB" sz="1400" dirty="0" err="1" smtClean="0"/>
              <a:t>että</a:t>
            </a:r>
            <a:r>
              <a:rPr lang="en-GB" sz="1400" dirty="0" smtClean="0"/>
              <a:t> </a:t>
            </a:r>
            <a:r>
              <a:rPr lang="en-GB" sz="1400" dirty="0" err="1" smtClean="0"/>
              <a:t>jokainen</a:t>
            </a:r>
            <a:r>
              <a:rPr lang="en-GB" sz="1400" dirty="0" smtClean="0"/>
              <a:t> </a:t>
            </a:r>
            <a:r>
              <a:rPr lang="en-GB" sz="1400" dirty="0" err="1" smtClean="0"/>
              <a:t>tulee</a:t>
            </a:r>
            <a:r>
              <a:rPr lang="en-GB" sz="1400" dirty="0" smtClean="0"/>
              <a:t> </a:t>
            </a:r>
            <a:r>
              <a:rPr lang="en-GB" sz="1400" dirty="0" err="1" smtClean="0"/>
              <a:t>kuulluksi</a:t>
            </a:r>
            <a:r>
              <a:rPr lang="en-GB" sz="1400" dirty="0" smtClean="0"/>
              <a:t> </a:t>
            </a:r>
            <a:r>
              <a:rPr lang="en-GB" sz="1400" dirty="0" err="1" smtClean="0"/>
              <a:t>ja</a:t>
            </a:r>
            <a:r>
              <a:rPr lang="en-GB" sz="1400" dirty="0" smtClean="0"/>
              <a:t> </a:t>
            </a:r>
            <a:r>
              <a:rPr lang="en-GB" sz="1400" dirty="0" err="1" smtClean="0"/>
              <a:t>nähdyksi</a:t>
            </a:r>
            <a:r>
              <a:rPr lang="en-GB" sz="1400" dirty="0" smtClean="0"/>
              <a:t> </a:t>
            </a:r>
            <a:r>
              <a:rPr lang="en-GB" sz="1400" dirty="0" err="1" smtClean="0"/>
              <a:t>yhteisössämme</a:t>
            </a:r>
            <a:r>
              <a:rPr lang="en-GB" sz="1400" dirty="0" smtClean="0"/>
              <a:t> </a:t>
            </a:r>
            <a:r>
              <a:rPr lang="en-GB" sz="1400" dirty="0" err="1" smtClean="0"/>
              <a:t>eikä</a:t>
            </a:r>
            <a:r>
              <a:rPr lang="en-GB" sz="1400" dirty="0" smtClean="0"/>
              <a:t> </a:t>
            </a:r>
            <a:r>
              <a:rPr lang="en-GB" sz="1400" dirty="0" err="1" smtClean="0"/>
              <a:t>kukaan</a:t>
            </a:r>
            <a:r>
              <a:rPr lang="en-GB" sz="1400" dirty="0" smtClean="0"/>
              <a:t> </a:t>
            </a:r>
            <a:r>
              <a:rPr lang="en-GB" sz="1400" dirty="0" err="1" smtClean="0"/>
              <a:t>jää</a:t>
            </a:r>
            <a:r>
              <a:rPr lang="en-GB" sz="1400" dirty="0" smtClean="0"/>
              <a:t> </a:t>
            </a:r>
            <a:r>
              <a:rPr lang="en-GB" sz="1400" dirty="0" err="1" smtClean="0"/>
              <a:t>ulkopuolelle</a:t>
            </a:r>
            <a:r>
              <a:rPr lang="en-GB" sz="1400" dirty="0" smtClean="0"/>
              <a:t>. </a:t>
            </a:r>
            <a:r>
              <a:rPr lang="en-GB" sz="1400" dirty="0" err="1" smtClean="0"/>
              <a:t>Jokainen</a:t>
            </a:r>
            <a:r>
              <a:rPr lang="en-GB" sz="1400" dirty="0" smtClean="0"/>
              <a:t> </a:t>
            </a:r>
            <a:r>
              <a:rPr lang="en-GB" sz="1400" dirty="0" err="1" smtClean="0"/>
              <a:t>saa</a:t>
            </a:r>
            <a:r>
              <a:rPr lang="en-GB" sz="1400" dirty="0" smtClean="0"/>
              <a:t> </a:t>
            </a:r>
            <a:r>
              <a:rPr lang="en-GB" sz="1400" dirty="0" err="1" smtClean="0"/>
              <a:t>tukea</a:t>
            </a:r>
            <a:r>
              <a:rPr lang="en-GB" sz="1400" dirty="0" smtClean="0"/>
              <a:t> </a:t>
            </a:r>
            <a:r>
              <a:rPr lang="en-GB" sz="1400" dirty="0" err="1" smtClean="0"/>
              <a:t>omalle</a:t>
            </a:r>
            <a:r>
              <a:rPr lang="en-GB" sz="1400" dirty="0" smtClean="0"/>
              <a:t> </a:t>
            </a:r>
            <a:r>
              <a:rPr lang="en-GB" sz="1400" dirty="0" err="1" smtClean="0"/>
              <a:t>kehitykselleen</a:t>
            </a:r>
            <a:r>
              <a:rPr lang="en-GB" sz="1400" dirty="0" smtClean="0"/>
              <a:t> </a:t>
            </a:r>
            <a:r>
              <a:rPr lang="en-GB" sz="1400" dirty="0" err="1" smtClean="0"/>
              <a:t>sekä</a:t>
            </a:r>
            <a:r>
              <a:rPr lang="en-GB" sz="1400" dirty="0" smtClean="0"/>
              <a:t> </a:t>
            </a:r>
            <a:r>
              <a:rPr lang="en-GB" sz="1400" dirty="0" err="1" smtClean="0"/>
              <a:t>oppimiselleen</a:t>
            </a:r>
            <a:r>
              <a:rPr lang="en-GB" sz="1400" dirty="0" smtClean="0"/>
              <a:t> </a:t>
            </a:r>
            <a:r>
              <a:rPr lang="en-GB" sz="1400" dirty="0" err="1" smtClean="0"/>
              <a:t>ja</a:t>
            </a:r>
            <a:r>
              <a:rPr lang="en-GB" sz="1400" dirty="0" smtClean="0"/>
              <a:t> </a:t>
            </a:r>
            <a:r>
              <a:rPr lang="en-GB" sz="1400" dirty="0" err="1" smtClean="0"/>
              <a:t>suunnittelemme</a:t>
            </a:r>
            <a:r>
              <a:rPr lang="en-GB" sz="1400" dirty="0" smtClean="0"/>
              <a:t> </a:t>
            </a:r>
            <a:r>
              <a:rPr lang="en-GB" sz="1400" dirty="0" err="1" smtClean="0"/>
              <a:t>toimintamme</a:t>
            </a:r>
            <a:r>
              <a:rPr lang="en-GB" sz="1400" dirty="0" smtClean="0"/>
              <a:t> </a:t>
            </a:r>
            <a:r>
              <a:rPr lang="en-GB" sz="1400" dirty="0" err="1" smtClean="0"/>
              <a:t>niin</a:t>
            </a:r>
            <a:r>
              <a:rPr lang="en-GB" sz="1400" dirty="0" smtClean="0"/>
              <a:t> </a:t>
            </a:r>
            <a:r>
              <a:rPr lang="en-GB" sz="1400" dirty="0" err="1" smtClean="0"/>
              <a:t>että</a:t>
            </a:r>
            <a:r>
              <a:rPr lang="en-GB" sz="1400" dirty="0" smtClean="0"/>
              <a:t> </a:t>
            </a:r>
            <a:r>
              <a:rPr lang="en-GB" sz="1400" dirty="0" err="1" smtClean="0"/>
              <a:t>jokaisen</a:t>
            </a:r>
            <a:r>
              <a:rPr lang="en-GB" sz="1400" dirty="0" smtClean="0"/>
              <a:t> on </a:t>
            </a:r>
            <a:r>
              <a:rPr lang="en-GB" sz="1400" dirty="0" err="1" smtClean="0"/>
              <a:t>hyvä</a:t>
            </a:r>
            <a:r>
              <a:rPr lang="en-GB" sz="1400" dirty="0" smtClean="0"/>
              <a:t> olla </a:t>
            </a:r>
            <a:r>
              <a:rPr lang="en-GB" sz="1400" dirty="0" err="1" smtClean="0"/>
              <a:t>yhteisömme</a:t>
            </a:r>
            <a:r>
              <a:rPr lang="en-GB" sz="1400" dirty="0" smtClean="0"/>
              <a:t> </a:t>
            </a:r>
            <a:r>
              <a:rPr lang="en-GB" sz="1400" dirty="0" err="1" smtClean="0"/>
              <a:t>jäsen</a:t>
            </a:r>
            <a:r>
              <a:rPr lang="en-GB" sz="1400" dirty="0" smtClean="0"/>
              <a:t> </a:t>
            </a:r>
            <a:r>
              <a:rPr lang="en-GB" sz="1400" dirty="0" err="1" smtClean="0"/>
              <a:t>omana</a:t>
            </a:r>
            <a:r>
              <a:rPr lang="en-GB" sz="1400" dirty="0" smtClean="0"/>
              <a:t> </a:t>
            </a:r>
            <a:r>
              <a:rPr lang="en-GB" sz="1400" dirty="0" err="1" smtClean="0"/>
              <a:t>itsenään</a:t>
            </a:r>
            <a:r>
              <a:rPr lang="en-GB" sz="1400" dirty="0" smtClean="0"/>
              <a:t>.</a:t>
            </a:r>
          </a:p>
          <a:p>
            <a:pPr marL="0" indent="0">
              <a:buNone/>
            </a:pPr>
            <a:endParaRPr lang="en-GB" sz="1400" dirty="0"/>
          </a:p>
          <a:p>
            <a:pPr marL="0" indent="0">
              <a:buNone/>
            </a:pPr>
            <a:endParaRPr lang="en-GB" sz="1400" dirty="0" smtClean="0"/>
          </a:p>
          <a:p>
            <a:pPr marL="0" lvl="0" indent="0" fontAlgn="auto">
              <a:spcBef>
                <a:spcPts val="0"/>
              </a:spcBef>
              <a:spcAft>
                <a:spcPts val="0"/>
              </a:spcAft>
              <a:buNone/>
              <a:defRPr/>
            </a:pPr>
            <a:r>
              <a:rPr lang="fi-FI" sz="1400" dirty="0">
                <a:solidFill>
                  <a:srgbClr val="333333"/>
                </a:solidFill>
                <a:latin typeface="Arial" panose="020B0604020202020204" pitchFamily="34" charset="0"/>
                <a:cs typeface="Arial" panose="020B0604020202020204" pitchFamily="34" charset="0"/>
              </a:rPr>
              <a:t>Kaikilla on yhtäläinen oikeus leikkiä päiväkodillamme. Lasten tulee saada leikkiä välillä keskeytyksettä, tasapuolisesti erilaisilla leluilla, välineillä ja eri tiloissa. Lapsilla on oikeus ehjiin, toimiviin ja nykyaikaisiin leluihin ja heitä kiinnostaviin tarvikkeisiin (esimerkiksi roolivaatteet, legot, rakentelu, </a:t>
            </a:r>
            <a:r>
              <a:rPr lang="fi-FI" sz="1400" dirty="0" smtClean="0">
                <a:solidFill>
                  <a:srgbClr val="333333"/>
                </a:solidFill>
                <a:latin typeface="Arial" panose="020B0604020202020204" pitchFamily="34" charset="0"/>
                <a:cs typeface="Arial" panose="020B0604020202020204" pitchFamily="34" charset="0"/>
              </a:rPr>
              <a:t>pikkuautot).  Avustamme </a:t>
            </a:r>
            <a:r>
              <a:rPr lang="fi-FI" sz="1400" dirty="0">
                <a:solidFill>
                  <a:srgbClr val="333333"/>
                </a:solidFill>
                <a:latin typeface="Arial" panose="020B0604020202020204" pitchFamily="34" charset="0"/>
                <a:cs typeface="Arial" panose="020B0604020202020204" pitchFamily="34" charset="0"/>
              </a:rPr>
              <a:t>lapsia leikin aloituksessa ja tuemme kaikkien lasten mahdollisuuksia päästä mukaan haluamiinsa leikkeihin</a:t>
            </a:r>
            <a:r>
              <a:rPr lang="fi-FI" sz="1400" dirty="0">
                <a:latin typeface="Arial" panose="020B0604020202020204" pitchFamily="34" charset="0"/>
                <a:cs typeface="Arial" panose="020B0604020202020204" pitchFamily="34" charset="0"/>
              </a:rPr>
              <a:t/>
            </a:r>
            <a:br>
              <a:rPr lang="fi-FI" sz="1400" dirty="0">
                <a:latin typeface="Arial" panose="020B0604020202020204" pitchFamily="34" charset="0"/>
                <a:cs typeface="Arial" panose="020B0604020202020204" pitchFamily="34" charset="0"/>
              </a:rPr>
            </a:br>
            <a:r>
              <a:rPr lang="fi-FI" sz="1400" dirty="0" smtClean="0">
                <a:solidFill>
                  <a:srgbClr val="333333"/>
                </a:solidFill>
                <a:latin typeface="Arial" panose="020B0604020202020204" pitchFamily="34" charset="0"/>
                <a:cs typeface="Arial" panose="020B0604020202020204" pitchFamily="34" charset="0"/>
              </a:rPr>
              <a:t>Leikkiin </a:t>
            </a:r>
            <a:r>
              <a:rPr lang="fi-FI" sz="1400" dirty="0">
                <a:solidFill>
                  <a:srgbClr val="333333"/>
                </a:solidFill>
                <a:latin typeface="Arial" panose="020B0604020202020204" pitchFamily="34" charset="0"/>
                <a:cs typeface="Arial" panose="020B0604020202020204" pitchFamily="34" charset="0"/>
              </a:rPr>
              <a:t>liittyminen on lapsille helpompaa, kun leikki on aikuisen aloittama, lasten kiinnostuksen kohteita ja tuen tarpeita noudatellen. Se voi kuitenkin hyvin jatkua ja kehittyä lasten toivomaan </a:t>
            </a:r>
            <a:r>
              <a:rPr lang="fi-FI" sz="1400" dirty="0" smtClean="0">
                <a:solidFill>
                  <a:srgbClr val="333333"/>
                </a:solidFill>
                <a:latin typeface="Arial" panose="020B0604020202020204" pitchFamily="34" charset="0"/>
                <a:cs typeface="Arial" panose="020B0604020202020204" pitchFamily="34" charset="0"/>
              </a:rPr>
              <a:t>suuntaan.</a:t>
            </a:r>
            <a:r>
              <a:rPr lang="fi-FI" sz="1400" dirty="0" smtClean="0">
                <a:latin typeface="Arial" panose="020B0604020202020204" pitchFamily="34" charset="0"/>
                <a:cs typeface="Arial" panose="020B0604020202020204" pitchFamily="34" charset="0"/>
              </a:rPr>
              <a:t> J</a:t>
            </a:r>
            <a:r>
              <a:rPr lang="fi-FI" sz="1400" dirty="0" smtClean="0">
                <a:solidFill>
                  <a:srgbClr val="333333"/>
                </a:solidFill>
                <a:latin typeface="Arial" panose="020B0604020202020204" pitchFamily="34" charset="0"/>
                <a:cs typeface="Arial" panose="020B0604020202020204" pitchFamily="34" charset="0"/>
              </a:rPr>
              <a:t>akaudumme </a:t>
            </a:r>
            <a:r>
              <a:rPr lang="fi-FI" sz="1400" dirty="0">
                <a:solidFill>
                  <a:srgbClr val="333333"/>
                </a:solidFill>
                <a:latin typeface="Arial" panose="020B0604020202020204" pitchFamily="34" charset="0"/>
                <a:cs typeface="Arial" panose="020B0604020202020204" pitchFamily="34" charset="0"/>
              </a:rPr>
              <a:t>eri tiloihin ja muokkaamme leikkiympäristöjä mahdollisuuksien mukaan. Myös ulkona, esimerkiksi </a:t>
            </a:r>
            <a:r>
              <a:rPr lang="fi-FI" sz="1400" dirty="0" smtClean="0">
                <a:solidFill>
                  <a:srgbClr val="333333"/>
                </a:solidFill>
                <a:latin typeface="Arial" panose="020B0604020202020204" pitchFamily="34" charset="0"/>
                <a:cs typeface="Arial" panose="020B0604020202020204" pitchFamily="34" charset="0"/>
              </a:rPr>
              <a:t>metsässä.</a:t>
            </a:r>
            <a:r>
              <a:rPr lang="fi-FI" sz="1400" dirty="0" smtClean="0">
                <a:latin typeface="Arial" panose="020B0604020202020204" pitchFamily="34" charset="0"/>
                <a:cs typeface="Arial" panose="020B0604020202020204" pitchFamily="34" charset="0"/>
              </a:rPr>
              <a:t> </a:t>
            </a:r>
            <a:r>
              <a:rPr lang="fi-FI" sz="1400" dirty="0" smtClean="0">
                <a:solidFill>
                  <a:srgbClr val="333333"/>
                </a:solidFill>
                <a:latin typeface="Arial" panose="020B0604020202020204" pitchFamily="34" charset="0"/>
                <a:cs typeface="Arial" panose="020B0604020202020204" pitchFamily="34" charset="0"/>
              </a:rPr>
              <a:t>Aikuinen </a:t>
            </a:r>
            <a:r>
              <a:rPr lang="fi-FI" sz="1400" dirty="0">
                <a:solidFill>
                  <a:srgbClr val="333333"/>
                </a:solidFill>
                <a:latin typeface="Arial" panose="020B0604020202020204" pitchFamily="34" charset="0"/>
                <a:cs typeface="Arial" panose="020B0604020202020204" pitchFamily="34" charset="0"/>
              </a:rPr>
              <a:t>osallistuu leikkiin roolin kautta ja tukee tätä kautta lapsen ilmaisukykyä ja sekä leikkitaitojen </a:t>
            </a:r>
            <a:r>
              <a:rPr lang="fi-FI" sz="1400" dirty="0" smtClean="0">
                <a:solidFill>
                  <a:srgbClr val="333333"/>
                </a:solidFill>
                <a:latin typeface="Arial" panose="020B0604020202020204" pitchFamily="34" charset="0"/>
                <a:cs typeface="Arial" panose="020B0604020202020204" pitchFamily="34" charset="0"/>
              </a:rPr>
              <a:t>kehittymistä</a:t>
            </a:r>
            <a:r>
              <a:rPr lang="fi-FI" sz="1400" dirty="0">
                <a:latin typeface="Arial" panose="020B0604020202020204" pitchFamily="34" charset="0"/>
                <a:cs typeface="Arial" panose="020B0604020202020204" pitchFamily="34" charset="0"/>
              </a:rPr>
              <a:t>.</a:t>
            </a:r>
            <a:r>
              <a:rPr lang="fi-FI" sz="1400" dirty="0" smtClean="0">
                <a:solidFill>
                  <a:srgbClr val="333333"/>
                </a:solidFill>
                <a:latin typeface="Arial" panose="020B0604020202020204" pitchFamily="34" charset="0"/>
                <a:cs typeface="Arial" panose="020B0604020202020204" pitchFamily="34" charset="0"/>
              </a:rPr>
              <a:t>Taitavammat </a:t>
            </a:r>
            <a:r>
              <a:rPr lang="fi-FI" sz="1400" dirty="0">
                <a:solidFill>
                  <a:srgbClr val="333333"/>
                </a:solidFill>
                <a:latin typeface="Arial" panose="020B0604020202020204" pitchFamily="34" charset="0"/>
                <a:cs typeface="Arial" panose="020B0604020202020204" pitchFamily="34" charset="0"/>
              </a:rPr>
              <a:t>leikkijät tukevat leikkitaitoja harjoittelevia leikkijöitä, aikuinen leikkii roolissaan lasten rinnalla.</a:t>
            </a:r>
            <a:r>
              <a:rPr lang="fi-FI" sz="1400" dirty="0">
                <a:latin typeface="Arial" panose="020B0604020202020204" pitchFamily="34" charset="0"/>
                <a:cs typeface="Arial" panose="020B0604020202020204" pitchFamily="34" charset="0"/>
              </a:rPr>
              <a:t/>
            </a:r>
            <a:br>
              <a:rPr lang="fi-FI" sz="1400" dirty="0">
                <a:latin typeface="Arial" panose="020B0604020202020204" pitchFamily="34" charset="0"/>
                <a:cs typeface="Arial" panose="020B0604020202020204" pitchFamily="34" charset="0"/>
              </a:rPr>
            </a:br>
            <a:r>
              <a:rPr lang="fi-FI" sz="1400" dirty="0" smtClean="0">
                <a:solidFill>
                  <a:srgbClr val="333333"/>
                </a:solidFill>
                <a:latin typeface="Arial" panose="020B0604020202020204" pitchFamily="34" charset="0"/>
                <a:cs typeface="Arial" panose="020B0604020202020204" pitchFamily="34" charset="0"/>
              </a:rPr>
              <a:t>Aikuisen </a:t>
            </a:r>
            <a:r>
              <a:rPr lang="fi-FI" sz="1400" dirty="0">
                <a:solidFill>
                  <a:srgbClr val="333333"/>
                </a:solidFill>
                <a:latin typeface="Arial" panose="020B0604020202020204" pitchFamily="34" charset="0"/>
                <a:cs typeface="Arial" panose="020B0604020202020204" pitchFamily="34" charset="0"/>
              </a:rPr>
              <a:t>rooli leikin sanoittajana on tärkeä, se antaa mahdollisuuden auttaa juonen rakentumista. Apuna voi käyttää kuvia ja muuta rekvisiittaa rikastuttamaan leikkiä, mikä helpottaa lasten sitoutumista leikkiin</a:t>
            </a:r>
            <a:endParaRPr lang="en-GB" sz="1400" dirty="0">
              <a:latin typeface="Arial" panose="020B0604020202020204" pitchFamily="34" charset="0"/>
              <a:cs typeface="Arial" panose="020B0604020202020204" pitchFamily="34" charset="0"/>
            </a:endParaRPr>
          </a:p>
        </p:txBody>
      </p:sp>
      <p:sp>
        <p:nvSpPr>
          <p:cNvPr id="7" name="Title 6"/>
          <p:cNvSpPr>
            <a:spLocks noGrp="1"/>
          </p:cNvSpPr>
          <p:nvPr>
            <p:ph type="title"/>
          </p:nvPr>
        </p:nvSpPr>
        <p:spPr/>
        <p:txBody>
          <a:bodyPr/>
          <a:lstStyle/>
          <a:p>
            <a:r>
              <a:rPr lang="en-GB" dirty="0" err="1" smtClean="0"/>
              <a:t>Yksikön</a:t>
            </a:r>
            <a:r>
              <a:rPr lang="en-GB" dirty="0" smtClean="0"/>
              <a:t> </a:t>
            </a:r>
            <a:r>
              <a:rPr lang="en-GB" dirty="0" err="1" smtClean="0"/>
              <a:t>toimintakulttuuri</a:t>
            </a:r>
            <a:endParaRPr lang="en-GB" dirty="0"/>
          </a:p>
        </p:txBody>
      </p:sp>
    </p:spTree>
    <p:extLst>
      <p:ext uri="{BB962C8B-B14F-4D97-AF65-F5344CB8AC3E}">
        <p14:creationId xmlns:p14="http://schemas.microsoft.com/office/powerpoint/2010/main" val="30672398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957" y="455132"/>
            <a:ext cx="11234738" cy="300350"/>
          </a:xfrm>
        </p:spPr>
        <p:txBody>
          <a:bodyPr/>
          <a:lstStyle/>
          <a:p>
            <a:r>
              <a:rPr lang="en-GB" sz="1400" dirty="0" smtClean="0"/>
              <a:t>2. </a:t>
            </a:r>
            <a:r>
              <a:rPr lang="en-GB" sz="1400" dirty="0" err="1" smtClean="0"/>
              <a:t>Vuorovaikutus</a:t>
            </a:r>
            <a:r>
              <a:rPr lang="en-GB" sz="1400" dirty="0" smtClean="0"/>
              <a:t> </a:t>
            </a:r>
            <a:r>
              <a:rPr lang="en-GB" sz="1400" dirty="0" err="1" smtClean="0"/>
              <a:t>ja</a:t>
            </a:r>
            <a:r>
              <a:rPr lang="en-GB" sz="1400" dirty="0" smtClean="0"/>
              <a:t> </a:t>
            </a:r>
            <a:r>
              <a:rPr lang="en-GB" sz="1400" dirty="0" err="1" smtClean="0"/>
              <a:t>ilmapiiri</a:t>
            </a:r>
            <a:endParaRPr lang="en-GB" sz="1400" dirty="0"/>
          </a:p>
        </p:txBody>
      </p:sp>
      <p:sp>
        <p:nvSpPr>
          <p:cNvPr id="3" name="Content Placeholder 2"/>
          <p:cNvSpPr>
            <a:spLocks noGrp="1"/>
          </p:cNvSpPr>
          <p:nvPr>
            <p:ph idx="1"/>
          </p:nvPr>
        </p:nvSpPr>
        <p:spPr>
          <a:xfrm>
            <a:off x="463639" y="605307"/>
            <a:ext cx="11234738" cy="5663731"/>
          </a:xfrm>
        </p:spPr>
        <p:txBody>
          <a:bodyPr/>
          <a:lstStyle/>
          <a:p>
            <a:pPr marL="0" lvl="0" indent="0">
              <a:lnSpc>
                <a:spcPct val="100000"/>
              </a:lnSpc>
              <a:spcBef>
                <a:spcPts val="0"/>
              </a:spcBef>
              <a:buNone/>
              <a:defRPr/>
            </a:pPr>
            <a:endParaRPr lang="fi-FI" sz="1100" dirty="0">
              <a:solidFill>
                <a:srgbClr val="0000BF"/>
              </a:solidFill>
              <a:ea typeface="+mn-lt"/>
              <a:cs typeface="Arial" panose="020B0604020202020204"/>
            </a:endParaRPr>
          </a:p>
          <a:p>
            <a:pPr marL="285750" lvl="0" indent="-285750">
              <a:spcBef>
                <a:spcPts val="0"/>
              </a:spcBef>
              <a:buFont typeface="Arial"/>
              <a:buChar char="•"/>
              <a:defRPr/>
            </a:pPr>
            <a:endParaRPr lang="fi-FI" sz="1100" dirty="0">
              <a:solidFill>
                <a:srgbClr val="0000BF"/>
              </a:solidFill>
              <a:ea typeface="+mn-lt"/>
              <a:cs typeface="Arial" panose="020B0604020202020204"/>
            </a:endParaRPr>
          </a:p>
          <a:p>
            <a:pPr marL="0" indent="0" algn="just">
              <a:buNone/>
            </a:pPr>
            <a:r>
              <a:rPr lang="fi-FI" sz="1400" dirty="0"/>
              <a:t>Ilmapiiri on hyvin merkittävä asia meidän toimintakulttuurissa ja panostamme siihen paljon. Lapset ja perheet aistivat ilmapiirin heti ovelta ja hyvä ilmapiiri vaikuttaa positiivisesti moneen asiaan. Meille hyvän ja terveen ilmapiirin tekijät ovat  henkilöstön hyvinvointi ja yhteen hiileen puhaltaminen. Teemme selkeät suunnitelmat ja rakenteet päiville, jotka osaltaan edesauttavat siirtymiä ja toiminnan sujuvuutta niin että lapset ja työntekijät kokevat tilanteen olevan hallinnassa. Jätämme kuitenkin tilaa myös spontaanille tekemiselle ja olemme joustavia suunnitelmien muutoksille. Myös huumori, ilo ja nauru, välittömyys ja avoimuus kuuluvat toimintatapoihimme, jonka vuoksi kaikilla on tilaa olla oma itsensä vapautuneesti ja sitä kautta tuoda oman aito panoksensa päiväkodin toimintaan. </a:t>
            </a:r>
            <a:endParaRPr lang="en-GB" sz="1400" dirty="0"/>
          </a:p>
          <a:p>
            <a:pPr marL="0" indent="0" algn="just">
              <a:buNone/>
            </a:pPr>
            <a:r>
              <a:rPr lang="fi-FI" sz="1400" dirty="0"/>
              <a:t> </a:t>
            </a:r>
            <a:endParaRPr lang="en-GB" sz="1400" dirty="0"/>
          </a:p>
          <a:p>
            <a:pPr marL="0" indent="0" algn="just">
              <a:buNone/>
            </a:pPr>
            <a:r>
              <a:rPr lang="fi-FI" sz="1400" dirty="0"/>
              <a:t>Panostamme vanhempien kanssa tehtävään yhteistyöhön ja heidän kuulemiseen arjessa. Tuonti- ja hakutilanteet ovat tärkeitä, lyhyitä hetkiä kuulumisten vaihtamiseen ja vasu-keskustelujen lisäksi tarjoamme vanhemmille mahdollisuuksia keskustella lapsistaan sekä heidän kasvusta ja kehityksestä viestien välityksellä. Lähetämme  Kindiedays-sovelluksen kautta paljon tietoa lasten päivistä ja toiminnasta. Sisällytämme kaikkeen vuorovaikutukseen  "pedagogista rakkautta" hoidossamme olevia lapsia kohtaan, sillä heistä aidosti välitetään ja haluamme sen välittyvän vanhemmille. Meille vanhempia tukevassa kasvatustyössä on tärkeää valaa uskoa tulevaan ja kannustaa armollisuuteen itseään kohtaan, kiinnittää huomio lasta koskeviin vahvuuksiin  sekä edistysaskeliin erilaisissa taidoissa. Tärkeää on myös oikea-aikaisesti, rehellisesti ja avoimesti tuoda ilmi huoli lapsen kehityksestä sekä kasvusta ja ryhtyä hyvissä ajoin pohtimaan erilaisia moni-ammatillisia keinoja tukea lasta ja perhettä ennen kouluun siirtymistä.</a:t>
            </a:r>
            <a:endParaRPr lang="en-GB" sz="1400" dirty="0"/>
          </a:p>
          <a:p>
            <a:pPr marL="0" indent="0" algn="just">
              <a:buNone/>
            </a:pPr>
            <a:r>
              <a:rPr lang="fi-FI" sz="1400" dirty="0"/>
              <a:t> </a:t>
            </a:r>
            <a:endParaRPr lang="en-GB" sz="1400" dirty="0"/>
          </a:p>
          <a:p>
            <a:pPr marL="0" indent="0" algn="just">
              <a:buNone/>
            </a:pPr>
            <a:r>
              <a:rPr lang="fi-FI" sz="1400" dirty="0"/>
              <a:t>Kehumme lapsia usein toisten lasten ja vanhempien edessä. Keskitymme siihen, että kehuissa on substanssia, ei vain että: "hyvin meni", "oli kiva päivä" vaan mieluusti yksityiskohtia joihin huomio kiinnitetään. Haluamme tuoda esille tunteita ja ajatuksia, joita lapsen toiminta herätti meissä tai kavereissa, kuvailevia sanoja kertomaan lapsen erityisen hienoista luonteenpiirteistä, taidoista ja edistyksen askelista. Tavoitteena on kehua jokaista lasta päivittäin jostain hyvin pienestäkin asiasta ja kertoa vanhemmille ensisijaisesti positiivisen kautta päivän asioista ja onnistumisen kokemuksista.</a:t>
            </a:r>
            <a:endParaRPr lang="en-GB" sz="1400" dirty="0"/>
          </a:p>
          <a:p>
            <a:endParaRPr lang="en-GB" sz="1400" dirty="0"/>
          </a:p>
        </p:txBody>
      </p:sp>
      <p:sp>
        <p:nvSpPr>
          <p:cNvPr id="4" name="Footer Placeholder 3"/>
          <p:cNvSpPr>
            <a:spLocks noGrp="1"/>
          </p:cNvSpPr>
          <p:nvPr>
            <p:ph type="ftr" sz="quarter" idx="11"/>
          </p:nvPr>
        </p:nvSpPr>
        <p:spPr/>
        <p:txBody>
          <a:bodyPr/>
          <a:lstStyle/>
          <a:p>
            <a:pPr>
              <a:defRPr/>
            </a:pPr>
            <a:r>
              <a:rPr lang="fi-FI" smtClean="0"/>
              <a:t>Toimintasuunnitelma 2022-2023</a:t>
            </a:r>
            <a:endParaRPr lang="fi-FI"/>
          </a:p>
        </p:txBody>
      </p:sp>
      <p:sp>
        <p:nvSpPr>
          <p:cNvPr id="5" name="Slide Number Placeholder 4"/>
          <p:cNvSpPr>
            <a:spLocks noGrp="1"/>
          </p:cNvSpPr>
          <p:nvPr>
            <p:ph type="sldNum" sz="quarter" idx="12"/>
          </p:nvPr>
        </p:nvSpPr>
        <p:spPr/>
        <p:txBody>
          <a:bodyPr/>
          <a:lstStyle/>
          <a:p>
            <a:pPr>
              <a:defRPr/>
            </a:pPr>
            <a:fld id="{9E080EE8-51E0-41E5-BD9C-F92DAD01192E}" type="slidenum">
              <a:rPr lang="fi-FI" smtClean="0"/>
              <a:pPr>
                <a:defRPr/>
              </a:pPr>
              <a:t>6</a:t>
            </a:fld>
            <a:endParaRPr lang="fi-FI"/>
          </a:p>
        </p:txBody>
      </p:sp>
    </p:spTree>
    <p:extLst>
      <p:ext uri="{BB962C8B-B14F-4D97-AF65-F5344CB8AC3E}">
        <p14:creationId xmlns:p14="http://schemas.microsoft.com/office/powerpoint/2010/main" val="4175488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9245"/>
            <a:ext cx="11234738" cy="283335"/>
          </a:xfrm>
        </p:spPr>
        <p:txBody>
          <a:bodyPr/>
          <a:lstStyle/>
          <a:p>
            <a:r>
              <a:rPr lang="en-GB" sz="1400" dirty="0" smtClean="0"/>
              <a:t>3. </a:t>
            </a:r>
            <a:r>
              <a:rPr lang="en-GB" sz="1400" dirty="0" err="1" smtClean="0"/>
              <a:t>Osallisuus</a:t>
            </a:r>
            <a:r>
              <a:rPr lang="en-GB" sz="1400" dirty="0" smtClean="0"/>
              <a:t>, </a:t>
            </a:r>
            <a:r>
              <a:rPr lang="en-GB" sz="1400" dirty="0" err="1" smtClean="0"/>
              <a:t>yhdenvertaisuus</a:t>
            </a:r>
            <a:r>
              <a:rPr lang="en-GB" sz="1400" dirty="0" smtClean="0"/>
              <a:t> </a:t>
            </a:r>
            <a:r>
              <a:rPr lang="en-GB" sz="1400" dirty="0" err="1" smtClean="0"/>
              <a:t>ja</a:t>
            </a:r>
            <a:r>
              <a:rPr lang="en-GB" sz="1400" dirty="0" smtClean="0"/>
              <a:t> </a:t>
            </a:r>
            <a:r>
              <a:rPr lang="en-GB" sz="1400" dirty="0" err="1" smtClean="0"/>
              <a:t>tasa-arvo</a:t>
            </a:r>
            <a:endParaRPr lang="en-GB" sz="1400" dirty="0"/>
          </a:p>
        </p:txBody>
      </p:sp>
      <p:sp>
        <p:nvSpPr>
          <p:cNvPr id="3" name="Content Placeholder 2"/>
          <p:cNvSpPr>
            <a:spLocks noGrp="1"/>
          </p:cNvSpPr>
          <p:nvPr>
            <p:ph idx="1"/>
          </p:nvPr>
        </p:nvSpPr>
        <p:spPr>
          <a:xfrm>
            <a:off x="457200" y="824248"/>
            <a:ext cx="11234738" cy="5352715"/>
          </a:xfrm>
        </p:spPr>
        <p:txBody>
          <a:bodyPr/>
          <a:lstStyle/>
          <a:p>
            <a:pPr marL="0" indent="0" algn="just">
              <a:buNone/>
            </a:pPr>
            <a:r>
              <a:rPr lang="fi-FI" sz="1400" dirty="0"/>
              <a:t>Henkilöstöä valikoitaessa työhaastatteluissa pyritään valikoimaan työyhteisöön henkilöitä, jotka jakavat työyhteisön vallitsevat arvot ja asenteen. Yksikkömme on erityinen moneen päiväkotiin verrattuna, sillä meillä työskentelee kussakin 4-7 lapsen pienryhmässä aina yksi opettaja (varhaiskasvatuksen opettaja tai lastenhoitaja). Toimintaa suunnitellaan, toteutetaan ja arvioidaan yhdessä koko työryhmän kesken. Varhaiskasvatuksen opettaja on kuitenkin viime kädessä vastuussa kaikkien lasten pedagogisesta toiminnasta ja varhaiskasvatussuunnitelmien laadinnasta, joten ryhmien aikuiset tekevät keskenään paljon yhteistyötä. Kaikille työntekijöille varataan viikossa runsaasti SAK-aikaa, myös lastenhoitajille ja sen toteutumisesta pidetään huoli</a:t>
            </a:r>
            <a:r>
              <a:rPr lang="fi-FI" sz="1400" dirty="0" smtClean="0"/>
              <a:t>.</a:t>
            </a:r>
            <a:endParaRPr lang="en-GB" sz="1400" dirty="0" smtClean="0"/>
          </a:p>
          <a:p>
            <a:pPr marL="0" indent="0" algn="just">
              <a:buNone/>
            </a:pPr>
            <a:r>
              <a:rPr lang="fi-FI" sz="1400" dirty="0"/>
              <a:t> </a:t>
            </a:r>
            <a:endParaRPr lang="en-GB" sz="1400" dirty="0"/>
          </a:p>
          <a:p>
            <a:pPr marL="0" indent="0" algn="just">
              <a:buNone/>
            </a:pPr>
            <a:r>
              <a:rPr lang="fi-FI" sz="1400" dirty="0"/>
              <a:t>Toiminnan suunnittelussa ja toteutuksessa huomioidaan lasten kiinnostuksen kohteet, tarpeet ja toiveet, jotka saadaan selville lapsia havainnoimalla, yhdessä keskustelemalla ja haastattelemalla. Retkiä, tuokioita ja tapahtumia suunnitellaan ja ideoidaan yhdessä lasten kanssa. Opettaja varmistaa, että jokaista lasta kuullaan ja jokaisen ideat huomioidaan toiminnan suunnittelussa. Kuuleminen voi tapahtua monella tapaa, kuten keskustellen, vanhempien kautta, piirustusten tai sadutuksen kautta, valokuvia ottamalla, havainnoimalla, lasten palautelomakkeilla, tunnekasvoilla jne. Päiväkotimme pienet ryhmät mahdollistavat sen, että jokaista lasta todella kuullaan ja jokaisen ehdotukset ja näkemykset voidaan ottaa huomioon. Välillä lasten kanssa myös äänestetään toiminnasta, jolloin kaikilla on mahdollisuus osallistua ja vaikuttaa ja oppia näin yhteisössä elämisen perusperiaatteita. Kun lapset saavat joitain etuja tai yllätyksiä, huolehdimme, että kukaan ei jää siitä paitsi ja että se jaetaan tasapuolisesti kaikkien osallisten kesken</a:t>
            </a:r>
            <a:r>
              <a:rPr lang="fi-FI" sz="1400" dirty="0" smtClean="0"/>
              <a:t>.</a:t>
            </a:r>
            <a:endParaRPr lang="en-GB" sz="1400" dirty="0" smtClean="0"/>
          </a:p>
          <a:p>
            <a:pPr marL="0" indent="0" algn="just">
              <a:buNone/>
            </a:pPr>
            <a:r>
              <a:rPr lang="fi-FI" sz="1400" dirty="0"/>
              <a:t> </a:t>
            </a:r>
            <a:endParaRPr lang="en-GB" sz="1400" dirty="0"/>
          </a:p>
          <a:p>
            <a:pPr marL="0" indent="0" algn="just">
              <a:buNone/>
            </a:pPr>
            <a:r>
              <a:rPr lang="fi-FI" sz="1400" dirty="0"/>
              <a:t>Kunnioitamme erilaisuutta ja pidämme suuressa arvossa sitä, että kaikki olemme omia erityisiä persoonallisuuksiamme. Lasten kanssa keskustelemme omista vahvuuksisista ja havainnoimme erilaisin tavoin kuinka erilaisuus on rikkaus. Kannustamme lapsia parhaansa mukaan tukemaan ja auttamaan toisia niissä asioissa, jotka ovat vielä haasteellisia kyseiselle lapselle. Tarjoamme tukivälineitä tai vaihtoehtoja erilaisille oppijoille ja niille lapsille, joilla vaikeuksia keskittyä tai istua paikallaan. Sanoitamme lapsille tunteita ja asioita, autamme verbaalisen ilmaisukyvyn puuttuessa tukemalla lapsen tunneilmaisua ja tarjoamalla syliä ja turvaa. Meillä on käytössä Empatiataiturit oppimismateriaali, joka antaa tärkeitä työkaluja empatiakasvatukseen ja kiusaamisen ehkäisyyn.</a:t>
            </a:r>
            <a:endParaRPr lang="en-GB" sz="1400" dirty="0"/>
          </a:p>
          <a:p>
            <a:pPr marL="0" indent="0">
              <a:buNone/>
            </a:pPr>
            <a:endParaRPr lang="en-GB" sz="1400" dirty="0"/>
          </a:p>
        </p:txBody>
      </p:sp>
      <p:sp>
        <p:nvSpPr>
          <p:cNvPr id="4" name="Footer Placeholder 3"/>
          <p:cNvSpPr>
            <a:spLocks noGrp="1"/>
          </p:cNvSpPr>
          <p:nvPr>
            <p:ph type="ftr" sz="quarter" idx="11"/>
          </p:nvPr>
        </p:nvSpPr>
        <p:spPr/>
        <p:txBody>
          <a:bodyPr/>
          <a:lstStyle/>
          <a:p>
            <a:pPr>
              <a:defRPr/>
            </a:pPr>
            <a:r>
              <a:rPr lang="fi-FI" smtClean="0"/>
              <a:t>Toimintasuunnitelma 2022-2023</a:t>
            </a:r>
            <a:endParaRPr lang="fi-FI"/>
          </a:p>
        </p:txBody>
      </p:sp>
      <p:sp>
        <p:nvSpPr>
          <p:cNvPr id="5" name="Slide Number Placeholder 4"/>
          <p:cNvSpPr>
            <a:spLocks noGrp="1"/>
          </p:cNvSpPr>
          <p:nvPr>
            <p:ph type="sldNum" sz="quarter" idx="12"/>
          </p:nvPr>
        </p:nvSpPr>
        <p:spPr/>
        <p:txBody>
          <a:bodyPr/>
          <a:lstStyle/>
          <a:p>
            <a:pPr>
              <a:defRPr/>
            </a:pPr>
            <a:fld id="{9E080EE8-51E0-41E5-BD9C-F92DAD01192E}" type="slidenum">
              <a:rPr lang="fi-FI" smtClean="0"/>
              <a:pPr>
                <a:defRPr/>
              </a:pPr>
              <a:t>7</a:t>
            </a:fld>
            <a:endParaRPr lang="fi-FI"/>
          </a:p>
        </p:txBody>
      </p:sp>
    </p:spTree>
    <p:extLst>
      <p:ext uri="{BB962C8B-B14F-4D97-AF65-F5344CB8AC3E}">
        <p14:creationId xmlns:p14="http://schemas.microsoft.com/office/powerpoint/2010/main" val="31767726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737" y="382230"/>
            <a:ext cx="11234738" cy="787400"/>
          </a:xfrm>
        </p:spPr>
        <p:txBody>
          <a:bodyPr/>
          <a:lstStyle/>
          <a:p>
            <a:r>
              <a:rPr lang="en-GB" sz="1400" dirty="0" smtClean="0"/>
              <a:t>4. </a:t>
            </a:r>
            <a:r>
              <a:rPr lang="en-GB" sz="1400" dirty="0" err="1" smtClean="0"/>
              <a:t>K</a:t>
            </a:r>
            <a:r>
              <a:rPr lang="en-GB" sz="1400" b="0" dirty="0" err="1" smtClean="0"/>
              <a:t>ul</a:t>
            </a:r>
            <a:r>
              <a:rPr lang="en-GB" sz="1400" dirty="0" err="1" smtClean="0"/>
              <a:t>ttuurinen</a:t>
            </a:r>
            <a:r>
              <a:rPr lang="en-GB" sz="1400" dirty="0" smtClean="0"/>
              <a:t> </a:t>
            </a:r>
            <a:r>
              <a:rPr lang="en-GB" sz="1400" dirty="0" err="1" smtClean="0"/>
              <a:t>moninaisuus</a:t>
            </a:r>
            <a:r>
              <a:rPr lang="en-GB" sz="1400" dirty="0" smtClean="0"/>
              <a:t> </a:t>
            </a:r>
            <a:r>
              <a:rPr lang="en-GB" sz="1400" dirty="0" err="1" smtClean="0"/>
              <a:t>ja</a:t>
            </a:r>
            <a:r>
              <a:rPr lang="en-GB" sz="1400" dirty="0" smtClean="0"/>
              <a:t> </a:t>
            </a:r>
            <a:r>
              <a:rPr lang="en-GB" sz="1400" dirty="0" err="1" smtClean="0"/>
              <a:t>kielitietoisuus</a:t>
            </a:r>
            <a:endParaRPr lang="en-GB" sz="1400" dirty="0"/>
          </a:p>
        </p:txBody>
      </p:sp>
      <p:sp>
        <p:nvSpPr>
          <p:cNvPr id="3" name="Content Placeholder 2"/>
          <p:cNvSpPr>
            <a:spLocks noGrp="1"/>
          </p:cNvSpPr>
          <p:nvPr>
            <p:ph idx="1"/>
          </p:nvPr>
        </p:nvSpPr>
        <p:spPr>
          <a:xfrm>
            <a:off x="439737" y="736019"/>
            <a:ext cx="11234738" cy="5533019"/>
          </a:xfrm>
        </p:spPr>
        <p:txBody>
          <a:bodyPr/>
          <a:lstStyle/>
          <a:p>
            <a:pPr marL="0" indent="0" algn="just">
              <a:buNone/>
            </a:pPr>
            <a:r>
              <a:rPr lang="fi-FI" sz="1400" dirty="0">
                <a:cs typeface="Calibri" panose="020F0502020204030204" pitchFamily="34" charset="0"/>
              </a:rPr>
              <a:t>Päiväkodissamme kulttuurinen moninaisuus on luonnollinen osa arkeamme. Erilaisuutta arvostetaan ja siitä keskustellaan positiivisessa hengessä lasten kanssa. Kansainvälinen työporukkamme antaa lapsille mallin moninaisesta ja kulttuurisesti rikkaasta yhteisöstä. Myös perheiden kulttuuritaustat huomioidaan toiminnan suunnittelussa ja toteutuksessa perheen toiveiden mukaan. Päiväkodissamme tulee olemaan vuosittain kansainvälisiä opiskelijoita ja heidän toivotaan  aina esittelevän omaa kulttuuriaan harjoittelunsa yhteydessä. Lapsille on mahdollisuus kuulla monenlaisia aksentteja päiväkotivuosiensa aikana.</a:t>
            </a:r>
          </a:p>
          <a:p>
            <a:pPr algn="just"/>
            <a:endParaRPr lang="en-GB" sz="1400" dirty="0">
              <a:cs typeface="Calibri" panose="020F0502020204030204" pitchFamily="34" charset="0"/>
            </a:endParaRPr>
          </a:p>
          <a:p>
            <a:pPr marL="0" indent="0" algn="just">
              <a:buNone/>
            </a:pPr>
            <a:r>
              <a:rPr lang="fi-FI" sz="1400" dirty="0">
                <a:cs typeface="Calibri" panose="020F0502020204030204" pitchFamily="34" charset="0"/>
              </a:rPr>
              <a:t>Tuemme lasten kielitietoisuutta päivittäin englannin ja suomenkielen osalta. Keskustelemme lisäksi muista kielistä silloin, kun se tuntuu luonnolliselta tai tarpeelliselta  ja kuuntelemme musiikkia eri kielillä. Natiivit opettajat kommunikoivat luonnollisesti englanniksi ja he toimivat kielellisinä malleina lapsille arjessa. Myös suomenkieliset opettajat käyttävät työssään paljon englantia, mutta tilanteesta riippuen he käyttävät myös suomenkieltä.</a:t>
            </a:r>
            <a:endParaRPr lang="en-GB" sz="1400" dirty="0">
              <a:cs typeface="Calibri" panose="020F0502020204030204" pitchFamily="34" charset="0"/>
            </a:endParaRPr>
          </a:p>
          <a:p>
            <a:pPr marL="0" indent="0" algn="just">
              <a:buNone/>
            </a:pPr>
            <a:r>
              <a:rPr lang="fi-FI" sz="1400" dirty="0">
                <a:cs typeface="Calibri" panose="020F0502020204030204" pitchFamily="34" charset="0"/>
              </a:rPr>
              <a:t> </a:t>
            </a:r>
            <a:endParaRPr lang="en-GB" sz="1400" dirty="0">
              <a:cs typeface="Calibri" panose="020F0502020204030204" pitchFamily="34" charset="0"/>
            </a:endParaRPr>
          </a:p>
          <a:p>
            <a:pPr marL="0" indent="0" algn="just">
              <a:buNone/>
            </a:pPr>
            <a:r>
              <a:rPr lang="fi-FI" sz="1400" dirty="0">
                <a:cs typeface="Calibri" panose="020F0502020204030204" pitchFamily="34" charset="0"/>
              </a:rPr>
              <a:t>Henkilöstö huomioi lapsen kielelliset lähtökohdat ja hänelle annetaan aikaa ja mahdollisuuksia vaihteleviin kielenkäytön tilanteisiin. Toimiessamme varmistamme, että jokaisella lapsella on mahdollisuus tulla ymmärretyksi ja ymmärtää ympäristönsä tapahtumia. Tämä varmistetaan siten, että englanninkielisen opettaja voi pyytää aina apua suomenkieliseltä opettajalta. Usein myös isommat lapset nauttivat kielestä toiseen kääntämisestä ja tulkkina toimimisesta opettajien tai opettajan ja lapsen välillä. Päiväkodissamme kulttuurinen moninaisuus on luonnollinen osa arkeamme. Erilaisuutta arvostetaan ja siitä keskustellaan positiivisessa hengessä lasten kanssa.</a:t>
            </a:r>
          </a:p>
          <a:p>
            <a:pPr marL="0" indent="0" algn="just">
              <a:buNone/>
            </a:pPr>
            <a:r>
              <a:rPr lang="fi-FI" sz="1400" dirty="0"/>
              <a:t> </a:t>
            </a:r>
            <a:endParaRPr lang="en-GB" sz="1400" dirty="0"/>
          </a:p>
          <a:p>
            <a:pPr marL="0" indent="0" algn="just">
              <a:buNone/>
            </a:pPr>
            <a:r>
              <a:rPr lang="fi-FI" sz="1400" dirty="0"/>
              <a:t> </a:t>
            </a:r>
            <a:endParaRPr lang="en-GB" sz="1400" dirty="0"/>
          </a:p>
          <a:p>
            <a:pPr marL="0" indent="0">
              <a:buNone/>
            </a:pPr>
            <a:endParaRPr lang="en-GB" sz="1100" dirty="0"/>
          </a:p>
        </p:txBody>
      </p:sp>
      <p:sp>
        <p:nvSpPr>
          <p:cNvPr id="4" name="Footer Placeholder 3"/>
          <p:cNvSpPr>
            <a:spLocks noGrp="1"/>
          </p:cNvSpPr>
          <p:nvPr>
            <p:ph type="ftr" sz="quarter" idx="11"/>
          </p:nvPr>
        </p:nvSpPr>
        <p:spPr/>
        <p:txBody>
          <a:bodyPr/>
          <a:lstStyle/>
          <a:p>
            <a:pPr>
              <a:defRPr/>
            </a:pPr>
            <a:r>
              <a:rPr lang="fi-FI" smtClean="0"/>
              <a:t>Toimintasuunnitelma 2022-2023</a:t>
            </a:r>
            <a:endParaRPr lang="fi-FI"/>
          </a:p>
        </p:txBody>
      </p:sp>
      <p:sp>
        <p:nvSpPr>
          <p:cNvPr id="5" name="Slide Number Placeholder 4"/>
          <p:cNvSpPr>
            <a:spLocks noGrp="1"/>
          </p:cNvSpPr>
          <p:nvPr>
            <p:ph type="sldNum" sz="quarter" idx="12"/>
          </p:nvPr>
        </p:nvSpPr>
        <p:spPr/>
        <p:txBody>
          <a:bodyPr/>
          <a:lstStyle/>
          <a:p>
            <a:pPr>
              <a:defRPr/>
            </a:pPr>
            <a:fld id="{9E080EE8-51E0-41E5-BD9C-F92DAD01192E}" type="slidenum">
              <a:rPr lang="fi-FI" smtClean="0"/>
              <a:pPr>
                <a:defRPr/>
              </a:pPr>
              <a:t>8</a:t>
            </a:fld>
            <a:endParaRPr lang="fi-FI"/>
          </a:p>
        </p:txBody>
      </p:sp>
    </p:spTree>
    <p:extLst>
      <p:ext uri="{BB962C8B-B14F-4D97-AF65-F5344CB8AC3E}">
        <p14:creationId xmlns:p14="http://schemas.microsoft.com/office/powerpoint/2010/main" val="7011512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7988"/>
            <a:ext cx="11234738" cy="351866"/>
          </a:xfrm>
        </p:spPr>
        <p:txBody>
          <a:bodyPr/>
          <a:lstStyle/>
          <a:p>
            <a:r>
              <a:rPr lang="en-GB" sz="1400" dirty="0" smtClean="0"/>
              <a:t>5. </a:t>
            </a:r>
            <a:r>
              <a:rPr lang="en-GB" sz="1400" dirty="0" err="1" smtClean="0"/>
              <a:t>Oppimisympäristöt</a:t>
            </a:r>
            <a:endParaRPr lang="en-GB" sz="1400" dirty="0"/>
          </a:p>
        </p:txBody>
      </p:sp>
      <p:sp>
        <p:nvSpPr>
          <p:cNvPr id="3" name="Content Placeholder 2"/>
          <p:cNvSpPr>
            <a:spLocks noGrp="1"/>
          </p:cNvSpPr>
          <p:nvPr>
            <p:ph idx="1"/>
          </p:nvPr>
        </p:nvSpPr>
        <p:spPr>
          <a:xfrm>
            <a:off x="457200" y="631065"/>
            <a:ext cx="11234738" cy="5673636"/>
          </a:xfrm>
        </p:spPr>
        <p:txBody>
          <a:bodyPr/>
          <a:lstStyle/>
          <a:p>
            <a:pPr marL="0" indent="0" algn="just">
              <a:buNone/>
            </a:pPr>
            <a:r>
              <a:rPr lang="fi-FI" sz="1400" dirty="0" smtClean="0">
                <a:cs typeface="Calibri" panose="020F0502020204030204" pitchFamily="34" charset="0"/>
              </a:rPr>
              <a:t>Haluamme muokata oppimisympäristöämme joka toimintakausi. Päiväkotimme tilat on rajalliset, mutta pyrimme </a:t>
            </a:r>
            <a:r>
              <a:rPr lang="fi-FI" sz="1400" dirty="0">
                <a:cs typeface="Calibri" panose="020F0502020204030204" pitchFamily="34" charset="0"/>
              </a:rPr>
              <a:t>muuttamaan oppimisympäristöjämme lasten kanssa yhteistyössä läpi vuoden. </a:t>
            </a:r>
            <a:r>
              <a:rPr lang="fi-FI" sz="1400" dirty="0" smtClean="0">
                <a:cs typeface="Calibri" panose="020F0502020204030204" pitchFamily="34" charset="0"/>
              </a:rPr>
              <a:t>Käytämme tilojamme monipuolisesti, mutta jatkuvasti haastamme arjessa itseämme kuinka oppimisympäristömme </a:t>
            </a:r>
            <a:r>
              <a:rPr lang="fi-FI" sz="1400" dirty="0">
                <a:cs typeface="Calibri" panose="020F0502020204030204" pitchFamily="34" charset="0"/>
              </a:rPr>
              <a:t>voisivat olla vielä paljon pedagogisempia, toiminnallisempia, turvallisempia ja esteettisempiä. Olemme tunnistaneet leikkiä rajoittavia tekijöitä ja haluamme kehittää leikkiä edistäviä toimintatapoja ja oppimisympäristöjä</a:t>
            </a:r>
            <a:r>
              <a:rPr lang="fi-FI" sz="1400" dirty="0" smtClean="0">
                <a:cs typeface="Calibri" panose="020F0502020204030204" pitchFamily="34" charset="0"/>
              </a:rPr>
              <a:t>.</a:t>
            </a:r>
          </a:p>
          <a:p>
            <a:pPr marL="0" indent="0" algn="just">
              <a:buNone/>
            </a:pPr>
            <a:endParaRPr lang="en-GB" sz="1400" dirty="0" smtClean="0">
              <a:cs typeface="Calibri" panose="020F0502020204030204" pitchFamily="34" charset="0"/>
            </a:endParaRPr>
          </a:p>
          <a:p>
            <a:pPr marL="0" indent="0" algn="just">
              <a:buNone/>
            </a:pPr>
            <a:r>
              <a:rPr lang="fi-FI" sz="1400" dirty="0" smtClean="0">
                <a:cs typeface="Calibri" panose="020F0502020204030204" pitchFamily="34" charset="0"/>
              </a:rPr>
              <a:t>Oppiva </a:t>
            </a:r>
            <a:r>
              <a:rPr lang="fi-FI" sz="1400" dirty="0">
                <a:cs typeface="Calibri" panose="020F0502020204030204" pitchFamily="34" charset="0"/>
              </a:rPr>
              <a:t>yhteisö tukee leikkiympäristön kehitystä. Oppiva yhteisö arvioi ja kehittää toimintaansa ja samalla haastaa itseään pois mukavuusalueilta. Lasta osallistava toiminta vahvistaa yhteisöä, jonka vuoksi yhdessä tekeminen, kokeileminen ja yrittäminen korostuvat. Myös erehdykset sallitaan. Henkilöstöä kannustetaan itsearviointiin, osaamisen jakamiseen sekä ammatilliseen kehittymiseen. Kehitämme ja innovoimme yhteistä toimintakulttuuria ja oppimisympäristöä ammatillisen keskustelun pohjalta</a:t>
            </a:r>
            <a:r>
              <a:rPr lang="fi-FI" sz="1400" dirty="0" smtClean="0">
                <a:cs typeface="Calibri" panose="020F0502020204030204" pitchFamily="34" charset="0"/>
              </a:rPr>
              <a:t>.</a:t>
            </a:r>
          </a:p>
          <a:p>
            <a:pPr marL="0" indent="0" algn="just">
              <a:buNone/>
            </a:pPr>
            <a:endParaRPr lang="en-GB" sz="1400" dirty="0">
              <a:cs typeface="Calibri" panose="020F0502020204030204" pitchFamily="34" charset="0"/>
            </a:endParaRPr>
          </a:p>
          <a:p>
            <a:pPr marL="0" indent="0" algn="just">
              <a:buNone/>
            </a:pPr>
            <a:r>
              <a:rPr lang="fi-FI" sz="1400" dirty="0" smtClean="0">
                <a:cs typeface="Calibri" panose="020F0502020204030204" pitchFamily="34" charset="0"/>
              </a:rPr>
              <a:t>Päiväkotimme </a:t>
            </a:r>
            <a:r>
              <a:rPr lang="fi-FI" sz="1400" dirty="0">
                <a:cs typeface="Calibri" panose="020F0502020204030204" pitchFamily="34" charset="0"/>
              </a:rPr>
              <a:t>tilat koostuvat  kahdesta isommasta huoneesta, taidehuoneesta ja kolmesta pienestä huoneesta, joista yksi toimii sekä esikouluhuoneena että kahden ryhmän ruokahuoneena. Lepohetki ja ruokailu tapahtuvat kahdessa ryhmässä eri huoneissa, vapaan leikin aikana lapset saavat vapaasti käyttää kaikkia päiväkodin tiloja. Ohjatun toiminnan aikana jokainen ryhmä toimii omassa tilassaan. Päiväkodin sisätilojen lisäksi ulkoilemme päiväkodin omalla pihalla, mutta hyödynnämme myös lähiympäristön tarjoamia mahdollisuuksia, kuten lähipuistoja, Oulunkylän kirjastoa, nuorisotalon jumppasalia ja metsiä. Huolehdimme siitä, että lasten käytössä on ehjiä, ikätasoisia, turvallisia ja omatoimisuuteen kannustavia välineitä ja tarvikkeita. Välineet ovat lasten ulottuvilla ja niitä saa käyttää vapaasti. Kartoitamme, korjaamme ja hankimme uusia välineitä tarpeen ja lasten toiveiden mukaan. Otamme vastaan lahjoituksia, joita tulee iloksemme useita vuodessa</a:t>
            </a:r>
            <a:r>
              <a:rPr lang="fi-FI" sz="1400" dirty="0" smtClean="0">
                <a:cs typeface="Calibri" panose="020F0502020204030204" pitchFamily="34" charset="0"/>
              </a:rPr>
              <a:t>.</a:t>
            </a:r>
          </a:p>
          <a:p>
            <a:pPr marL="0" indent="0" algn="just">
              <a:buNone/>
            </a:pPr>
            <a:endParaRPr lang="en-GB" sz="1400" dirty="0">
              <a:cs typeface="Calibri" panose="020F0502020204030204" pitchFamily="34" charset="0"/>
            </a:endParaRPr>
          </a:p>
          <a:p>
            <a:pPr marL="0" indent="0" algn="just">
              <a:buNone/>
            </a:pPr>
            <a:r>
              <a:rPr lang="fi-FI" sz="1400" dirty="0" smtClean="0"/>
              <a:t>Pienessä </a:t>
            </a:r>
            <a:r>
              <a:rPr lang="fi-FI" sz="1400" dirty="0"/>
              <a:t>ja kotoisessa 28 lapsen päiväkodissamme on yhteisöllinen tunnelma. Kohtaamme jokaisen lapsen ja vanhemman haku sekä- tuontitilanteessa ja käytämme aikaa kuulumisten vaihtamiseen ja lasten päivästä kertomiseen. Järjestämme paljon erilaisia tapahtumia ja juhlia, jotka osaltaan pitävät yllä päiväkodin tiivistä yhteisöllisyyttä ja meille tärkeää toimintakulttuuria. Teemme paljon yhteistyötä Oulunkylä english kindergartenin (OK) kanssa ja näin molempien päiväkotien aikuiset ovat lapsille tuttuja. Molemmat päiväkodit käyttävät myös samoja </a:t>
            </a:r>
            <a:r>
              <a:rPr lang="fi-FI" sz="1400" dirty="0" smtClean="0"/>
              <a:t>sijaisia.Hyödynnämme </a:t>
            </a:r>
            <a:r>
              <a:rPr lang="fi-FI" sz="1400" dirty="0"/>
              <a:t>säännöllisesti erilaisia kulttuuri –ja niin lähialueella kuin kauempanakin pääkaupunkiseudulla. Päiväkodin vierailukohteita ovat esimerkiksi Tanssiteatteri Raatikko, johon saa bussikuljetuksen, museot, Heureke, torit, rannat, liikuntapuistot jne. Julkisessa liikenteessä kulkeminen on opettavaista lapsille</a:t>
            </a:r>
            <a:endParaRPr lang="en-GB" sz="1400" dirty="0"/>
          </a:p>
        </p:txBody>
      </p:sp>
      <p:sp>
        <p:nvSpPr>
          <p:cNvPr id="4" name="Footer Placeholder 3"/>
          <p:cNvSpPr>
            <a:spLocks noGrp="1"/>
          </p:cNvSpPr>
          <p:nvPr>
            <p:ph type="ftr" sz="quarter" idx="11"/>
          </p:nvPr>
        </p:nvSpPr>
        <p:spPr/>
        <p:txBody>
          <a:bodyPr/>
          <a:lstStyle/>
          <a:p>
            <a:pPr>
              <a:defRPr/>
            </a:pPr>
            <a:r>
              <a:rPr lang="fi-FI" smtClean="0"/>
              <a:t>Toimintasuunnitelma 2022-2023</a:t>
            </a:r>
            <a:endParaRPr lang="fi-FI"/>
          </a:p>
        </p:txBody>
      </p:sp>
      <p:sp>
        <p:nvSpPr>
          <p:cNvPr id="5" name="Slide Number Placeholder 4"/>
          <p:cNvSpPr>
            <a:spLocks noGrp="1"/>
          </p:cNvSpPr>
          <p:nvPr>
            <p:ph type="sldNum" sz="quarter" idx="12"/>
          </p:nvPr>
        </p:nvSpPr>
        <p:spPr/>
        <p:txBody>
          <a:bodyPr/>
          <a:lstStyle/>
          <a:p>
            <a:pPr>
              <a:defRPr/>
            </a:pPr>
            <a:fld id="{9E080EE8-51E0-41E5-BD9C-F92DAD01192E}" type="slidenum">
              <a:rPr lang="fi-FI" smtClean="0"/>
              <a:pPr>
                <a:defRPr/>
              </a:pPr>
              <a:t>9</a:t>
            </a:fld>
            <a:endParaRPr lang="fi-FI"/>
          </a:p>
        </p:txBody>
      </p:sp>
    </p:spTree>
    <p:extLst>
      <p:ext uri="{BB962C8B-B14F-4D97-AF65-F5344CB8AC3E}">
        <p14:creationId xmlns:p14="http://schemas.microsoft.com/office/powerpoint/2010/main" val="1447687122"/>
      </p:ext>
    </p:extLst>
  </p:cSld>
  <p:clrMapOvr>
    <a:masterClrMapping/>
  </p:clrMapOvr>
</p:sld>
</file>

<file path=ppt/theme/theme1.xml><?xml version="1.0" encoding="utf-8"?>
<a:theme xmlns:a="http://schemas.openxmlformats.org/drawingml/2006/main" name="1_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KI-perus">
  <a:themeElements>
    <a:clrScheme name="HKI">
      <a:dk1>
        <a:sysClr val="windowText" lastClr="000000"/>
      </a:dk1>
      <a:lt1>
        <a:sysClr val="window" lastClr="FFFFFF"/>
      </a:lt1>
      <a:dk2>
        <a:srgbClr val="44546A"/>
      </a:dk2>
      <a:lt2>
        <a:srgbClr val="E7E6E6"/>
      </a:lt2>
      <a:accent1>
        <a:srgbClr val="0000BF"/>
      </a:accent1>
      <a:accent2>
        <a:srgbClr val="FD4F00"/>
      </a:accent2>
      <a:accent3>
        <a:srgbClr val="9FC9EB"/>
      </a:accent3>
      <a:accent4>
        <a:srgbClr val="F5A3C7"/>
      </a:accent4>
      <a:accent5>
        <a:srgbClr val="FFC61E"/>
      </a:accent5>
      <a:accent6>
        <a:srgbClr val="00D7A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BA43834-84E8-1541-A3A8-3233C81DED4A}" vid="{D2FC8669-76C9-844E-B99F-8ECF6C4668E6}"/>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3461</TotalTime>
  <Words>4393</Words>
  <Application>Microsoft Office PowerPoint</Application>
  <PresentationFormat>Widescreen</PresentationFormat>
  <Paragraphs>430</Paragraphs>
  <Slides>30</Slides>
  <Notes>12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30</vt:i4>
      </vt:variant>
    </vt:vector>
  </HeadingPairs>
  <TitlesOfParts>
    <vt:vector size="36" baseType="lpstr">
      <vt:lpstr>Arial</vt:lpstr>
      <vt:lpstr>Arial Black</vt:lpstr>
      <vt:lpstr>Calibri</vt:lpstr>
      <vt:lpstr>Calibri Light</vt:lpstr>
      <vt:lpstr>1_Office-teema</vt:lpstr>
      <vt:lpstr>HKI-perus</vt:lpstr>
      <vt:lpstr>Toimintasuunnitelma 2022 – 2023  Oulunkylän englanninkielinen päiväkoti  </vt:lpstr>
      <vt:lpstr>Helsingin varhaiskasvatusta ja esiopetusta määrittävät ja ohjaavat asiakirjat</vt:lpstr>
      <vt:lpstr>Työtämme ohjaavat arvot</vt:lpstr>
      <vt:lpstr>Yksikön toimintakulttuuri</vt:lpstr>
      <vt:lpstr>Yksikön toimintakulttuuri</vt:lpstr>
      <vt:lpstr>2. Vuorovaikutus ja ilmapiiri</vt:lpstr>
      <vt:lpstr>3. Osallisuus, yhdenvertaisuus ja tasa-arvo</vt:lpstr>
      <vt:lpstr>4. Kulttuurinen moninaisuus ja kielitietoisuus</vt:lpstr>
      <vt:lpstr>5. Oppimisympäristöt</vt:lpstr>
      <vt:lpstr>6. Leikkiin ja vuorovaikutukseen kannustava yhteisö </vt:lpstr>
      <vt:lpstr>7. Leikin merkitys</vt:lpstr>
      <vt:lpstr>8. Oppiva yhteisö toimintakulttuurin ytimenä</vt:lpstr>
      <vt:lpstr>Yksikön toimintakulttuuri esiopetuksessa</vt:lpstr>
      <vt:lpstr>Yksikön toimintakulttuuri esiopetuksessa</vt:lpstr>
      <vt:lpstr>Yksikön toimintakulttuuri esiopetuksessa</vt:lpstr>
      <vt:lpstr>Yksikön toimintakulttuuri esiopetuksessa</vt:lpstr>
      <vt:lpstr>Yksikön toimintakulttuuri esiopetuksessa</vt:lpstr>
      <vt:lpstr>Kannustamme hyviin kaveritaitoihin varhaiskasvatuksessa</vt:lpstr>
      <vt:lpstr>Kannustamme hyviin kaveritaitoihin esiopetuksessa</vt:lpstr>
      <vt:lpstr>Tasa-arvoinen ja yhdenvertainen varhaiskasvatus ja esiopetus</vt:lpstr>
      <vt:lpstr>Tasa-arvoinen ja yhdenvertainen varhaiskasvatus ja esiopetus </vt:lpstr>
      <vt:lpstr>Toimintakauden tavoitteet</vt:lpstr>
      <vt:lpstr>Lapsen polku varhaiskasvatuksesta esiopetukseen ja perusopetukseen</vt:lpstr>
      <vt:lpstr>Viestintä ja yhteistyö</vt:lpstr>
      <vt:lpstr>Viestintä ja yhteistyö</vt:lpstr>
      <vt:lpstr>Arviointitaulukot työyhteisön pedagogisen johtamisen ja arvioinnin välineenä   Vuosittaiset varhaiskasvatuksen ja esiopetuksen yhteiset tavoitteet - kaikille kaupunkistrategiaan pohjautuvat tavoitteet - tavoitteille asetetaan 3-5 kriteeriä / tavoite - taulukkoon on valittu valmiiksi arviointiasteikko   Yksikön omat toiminnan kehittämisen tavoitteet, kriteerit ja mittari kirjataan arviointitaulukkoon, jotka otsikoidaan tavoitteen mukaiseksi - yksikössä asetetaan omia mitattavia tavoitteita 1-2 - tavoitteille asetetaan 3-5 kriteeriä / tavoite - arviointiasteikko valitaan kriteereiden muodolle sopivaksi (esimerkiksi toteutuu päivittäin - -  ei toteudu vielä, toteutuu      erittäin hyvin - - toteutuu huonosti, toteutuu / ei toteudu)   KRITEERI on selkeä käytäntöä kuvaileva väittämä, jonka avulla voidaan tarkastella sitä, miten hyvin tavoite toteutuu </vt:lpstr>
      <vt:lpstr>TOIMIPISTEEN HYVINVOINTITAVOITE: </vt:lpstr>
      <vt:lpstr>TOIMIPISTEEN KESTÄVÄN KEHITYKSEN TAVOITE:     </vt:lpstr>
      <vt:lpstr>TASA-ARVON JA YHDENVERTAISUUDEN EDISTÄMINEN</vt:lpstr>
      <vt:lpstr>YKSIKÖN OMA TAVOITE: Kolmiportainen tuki- yleisen tason pedagogiset menetelmät laajasti koko henkilöstön haltuun hyödyttämään kaikkia lapsia</vt:lpstr>
    </vt:vector>
  </TitlesOfParts>
  <Company>City of Helsinki</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Toimintasuunnitelma 2022-2023 Varhaiskasvatusyksikkö xx</dc:title>
  <dc:creator>Almusa Katja</dc:creator>
  <cp:lastModifiedBy>Microsoft account</cp:lastModifiedBy>
  <cp:revision>102</cp:revision>
  <cp:lastPrinted>2022-10-31T11:11:01Z</cp:lastPrinted>
  <dcterms:created xsi:type="dcterms:W3CDTF">2022-05-27T06:19:08Z</dcterms:created>
  <dcterms:modified xsi:type="dcterms:W3CDTF">2022-10-31T11:13:54Z</dcterms:modified>
</cp:coreProperties>
</file>